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0"/>
  </p:notesMasterIdLst>
  <p:handoutMasterIdLst>
    <p:handoutMasterId r:id="rId161"/>
  </p:handoutMasterIdLst>
  <p:sldIdLst>
    <p:sldId id="729" r:id="rId2"/>
    <p:sldId id="256" r:id="rId3"/>
    <p:sldId id="365" r:id="rId4"/>
    <p:sldId id="548" r:id="rId5"/>
    <p:sldId id="546" r:id="rId6"/>
    <p:sldId id="258" r:id="rId7"/>
    <p:sldId id="550" r:id="rId8"/>
    <p:sldId id="549" r:id="rId9"/>
    <p:sldId id="368" r:id="rId10"/>
    <p:sldId id="547" r:id="rId11"/>
    <p:sldId id="259" r:id="rId12"/>
    <p:sldId id="453" r:id="rId13"/>
    <p:sldId id="452" r:id="rId14"/>
    <p:sldId id="370" r:id="rId15"/>
    <p:sldId id="261" r:id="rId16"/>
    <p:sldId id="371" r:id="rId17"/>
    <p:sldId id="372" r:id="rId18"/>
    <p:sldId id="373" r:id="rId19"/>
    <p:sldId id="374" r:id="rId20"/>
    <p:sldId id="440" r:id="rId21"/>
    <p:sldId id="454" r:id="rId22"/>
    <p:sldId id="263" r:id="rId23"/>
    <p:sldId id="264" r:id="rId24"/>
    <p:sldId id="265" r:id="rId25"/>
    <p:sldId id="445" r:id="rId26"/>
    <p:sldId id="596" r:id="rId27"/>
    <p:sldId id="597" r:id="rId28"/>
    <p:sldId id="455" r:id="rId29"/>
    <p:sldId id="408" r:id="rId30"/>
    <p:sldId id="409" r:id="rId31"/>
    <p:sldId id="410" r:id="rId32"/>
    <p:sldId id="458" r:id="rId33"/>
    <p:sldId id="411" r:id="rId34"/>
    <p:sldId id="456" r:id="rId35"/>
    <p:sldId id="552" r:id="rId36"/>
    <p:sldId id="553" r:id="rId37"/>
    <p:sldId id="554" r:id="rId38"/>
    <p:sldId id="555" r:id="rId39"/>
    <p:sldId id="556" r:id="rId40"/>
    <p:sldId id="417" r:id="rId41"/>
    <p:sldId id="418" r:id="rId42"/>
    <p:sldId id="419" r:id="rId43"/>
    <p:sldId id="592" r:id="rId44"/>
    <p:sldId id="593" r:id="rId45"/>
    <p:sldId id="420" r:id="rId46"/>
    <p:sldId id="421" r:id="rId47"/>
    <p:sldId id="457" r:id="rId48"/>
    <p:sldId id="422" r:id="rId49"/>
    <p:sldId id="423" r:id="rId50"/>
    <p:sldId id="594" r:id="rId51"/>
    <p:sldId id="595" r:id="rId52"/>
    <p:sldId id="426" r:id="rId53"/>
    <p:sldId id="427" r:id="rId54"/>
    <p:sldId id="558" r:id="rId55"/>
    <p:sldId id="530" r:id="rId56"/>
    <p:sldId id="460" r:id="rId57"/>
    <p:sldId id="461" r:id="rId58"/>
    <p:sldId id="559" r:id="rId59"/>
    <p:sldId id="462" r:id="rId60"/>
    <p:sldId id="560" r:id="rId61"/>
    <p:sldId id="561" r:id="rId62"/>
    <p:sldId id="562" r:id="rId63"/>
    <p:sldId id="463" r:id="rId64"/>
    <p:sldId id="464" r:id="rId65"/>
    <p:sldId id="564" r:id="rId66"/>
    <p:sldId id="563" r:id="rId67"/>
    <p:sldId id="467" r:id="rId68"/>
    <p:sldId id="565" r:id="rId69"/>
    <p:sldId id="468" r:id="rId70"/>
    <p:sldId id="566" r:id="rId71"/>
    <p:sldId id="567" r:id="rId72"/>
    <p:sldId id="568" r:id="rId73"/>
    <p:sldId id="598" r:id="rId74"/>
    <p:sldId id="599" r:id="rId75"/>
    <p:sldId id="600" r:id="rId76"/>
    <p:sldId id="601" r:id="rId77"/>
    <p:sldId id="531" r:id="rId78"/>
    <p:sldId id="532" r:id="rId79"/>
    <p:sldId id="569" r:id="rId80"/>
    <p:sldId id="472" r:id="rId81"/>
    <p:sldId id="473" r:id="rId82"/>
    <p:sldId id="616" r:id="rId83"/>
    <p:sldId id="611" r:id="rId84"/>
    <p:sldId id="612" r:id="rId85"/>
    <p:sldId id="613" r:id="rId86"/>
    <p:sldId id="570" r:id="rId87"/>
    <p:sldId id="475" r:id="rId88"/>
    <p:sldId id="476" r:id="rId89"/>
    <p:sldId id="477" r:id="rId90"/>
    <p:sldId id="478" r:id="rId91"/>
    <p:sldId id="534" r:id="rId92"/>
    <p:sldId id="480" r:id="rId93"/>
    <p:sldId id="481" r:id="rId94"/>
    <p:sldId id="482" r:id="rId95"/>
    <p:sldId id="603" r:id="rId96"/>
    <p:sldId id="483" r:id="rId97"/>
    <p:sldId id="484" r:id="rId98"/>
    <p:sldId id="605" r:id="rId99"/>
    <p:sldId id="604" r:id="rId100"/>
    <p:sldId id="486" r:id="rId101"/>
    <p:sldId id="485" r:id="rId102"/>
    <p:sldId id="487" r:id="rId103"/>
    <p:sldId id="606" r:id="rId104"/>
    <p:sldId id="607" r:id="rId105"/>
    <p:sldId id="608" r:id="rId106"/>
    <p:sldId id="535" r:id="rId107"/>
    <p:sldId id="489" r:id="rId108"/>
    <p:sldId id="490" r:id="rId109"/>
    <p:sldId id="536" r:id="rId110"/>
    <p:sldId id="571" r:id="rId111"/>
    <p:sldId id="572" r:id="rId112"/>
    <p:sldId id="573" r:id="rId113"/>
    <p:sldId id="574" r:id="rId114"/>
    <p:sldId id="575" r:id="rId115"/>
    <p:sldId id="576" r:id="rId116"/>
    <p:sldId id="543" r:id="rId117"/>
    <p:sldId id="614" r:id="rId118"/>
    <p:sldId id="615" r:id="rId119"/>
    <p:sldId id="577" r:id="rId120"/>
    <p:sldId id="494" r:id="rId121"/>
    <p:sldId id="537" r:id="rId122"/>
    <p:sldId id="496" r:id="rId123"/>
    <p:sldId id="586" r:id="rId124"/>
    <p:sldId id="578" r:id="rId125"/>
    <p:sldId id="497" r:id="rId126"/>
    <p:sldId id="498" r:id="rId127"/>
    <p:sldId id="499" r:id="rId128"/>
    <p:sldId id="500" r:id="rId129"/>
    <p:sldId id="501" r:id="rId130"/>
    <p:sldId id="502" r:id="rId131"/>
    <p:sldId id="610" r:id="rId132"/>
    <p:sldId id="503" r:id="rId133"/>
    <p:sldId id="504" r:id="rId134"/>
    <p:sldId id="538" r:id="rId135"/>
    <p:sldId id="506" r:id="rId136"/>
    <p:sldId id="590" r:id="rId137"/>
    <p:sldId id="508" r:id="rId138"/>
    <p:sldId id="509" r:id="rId139"/>
    <p:sldId id="511" r:id="rId140"/>
    <p:sldId id="583" r:id="rId141"/>
    <p:sldId id="510" r:id="rId142"/>
    <p:sldId id="580" r:id="rId143"/>
    <p:sldId id="588" r:id="rId144"/>
    <p:sldId id="582" r:id="rId145"/>
    <p:sldId id="507" r:id="rId146"/>
    <p:sldId id="512" r:id="rId147"/>
    <p:sldId id="545" r:id="rId148"/>
    <p:sldId id="609" r:id="rId149"/>
    <p:sldId id="540" r:id="rId150"/>
    <p:sldId id="514" r:id="rId151"/>
    <p:sldId id="515" r:id="rId152"/>
    <p:sldId id="539" r:id="rId153"/>
    <p:sldId id="516" r:id="rId154"/>
    <p:sldId id="517" r:id="rId155"/>
    <p:sldId id="518" r:id="rId156"/>
    <p:sldId id="617" r:id="rId157"/>
    <p:sldId id="529" r:id="rId158"/>
    <p:sldId id="591" r:id="rId159"/>
  </p:sldIdLst>
  <p:sldSz cx="9144000" cy="6858000" type="screen4x3"/>
  <p:notesSz cx="6858000" cy="9144000"/>
  <p:custDataLst>
    <p:tags r:id="rId162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600" b="0" i="0" u="none" kern="1200" baseline="0">
        <a:solidFill>
          <a:schemeClr val="tx1"/>
        </a:solidFill>
        <a:latin typeface="Comic Sans MS" panose="030F0702030302020204" pitchFamily="66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FF0000"/>
    <a:srgbClr val="FFFFFF"/>
    <a:srgbClr val="FFCCFF"/>
    <a:srgbClr val="FF6699"/>
    <a:srgbClr val="FF66FF"/>
    <a:srgbClr val="FF99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6"/>
    <p:restoredTop sz="94622"/>
  </p:normalViewPr>
  <p:slideViewPr>
    <p:cSldViewPr showGuides="1">
      <p:cViewPr varScale="1">
        <p:scale>
          <a:sx n="108" d="100"/>
          <a:sy n="108" d="100"/>
        </p:scale>
        <p:origin x="1866" y="114"/>
      </p:cViewPr>
      <p:guideLst>
        <p:guide orient="horz" pos="2183"/>
        <p:guide pos="2928"/>
      </p:guideLst>
    </p:cSldViewPr>
  </p:slideViewPr>
  <p:outlineViewPr>
    <p:cViewPr>
      <p:scale>
        <a:sx n="33" d="100"/>
        <a:sy n="33" d="100"/>
      </p:scale>
      <p:origin x="0" y="43336"/>
    </p:cViewPr>
  </p:outlineViewPr>
  <p:notesTextViewPr>
    <p:cViewPr>
      <p:scale>
        <a:sx n="3" d="2"/>
        <a:sy n="3" d="2"/>
      </p:scale>
      <p:origin x="0" y="0"/>
    </p:cViewPr>
  </p:notesTextViewPr>
  <p:sorterViewPr showFormatting="0">
    <p:cViewPr>
      <p:scale>
        <a:sx n="66" d="100"/>
        <a:sy n="66" d="100"/>
      </p:scale>
      <p:origin x="0" y="5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gs" Target="tags/tag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8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>
              <a:buNone/>
            </a:pPr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‹#›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75108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imes New Roman" panose="02020603050405020304" pitchFamily="18" charset="0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>
              <a:buNone/>
            </a:pPr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‹#›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b="0" dirty="0">
                <a:latin typeface="Times New Roman" panose="02020603050405020304" pitchFamily="18" charset="0"/>
              </a:rPr>
              <a:t>1</a:t>
            </a:fld>
            <a:endParaRPr lang="zh-CN" altLang="en-US" sz="1200" b="0" dirty="0">
              <a:latin typeface="Times New Roman" panose="02020603050405020304" pitchFamily="18" charset="0"/>
            </a:endParaRPr>
          </a:p>
        </p:txBody>
      </p:sp>
      <p:sp>
        <p:nvSpPr>
          <p:cNvPr id="51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432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64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750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85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95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057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160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26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365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46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56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53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672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139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77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87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897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08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18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28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149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38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491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593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63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696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798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9901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000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157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3010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73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84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94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04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14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251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353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761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456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558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661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Kurose and Ross forgot to say anything about wrapping the carry and adding it to low order bit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76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Kurose and Ross forgot to say anything about wrapping the carry and adding it to low order bit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86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 dirty="0">
                <a:ea typeface="宋体" panose="02010600030101010101" pitchFamily="2" charset="-122"/>
              </a:rPr>
              <a:t>Kurose and Ross forgot to say anything about wrapping the carry and adding it to low order bit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996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29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070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17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27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377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771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480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58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685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78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88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0992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39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09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19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29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40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5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17817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50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60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70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811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49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1913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016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118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221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32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42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7920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59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630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73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83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2937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040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14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245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34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44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02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552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69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65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75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85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396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06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16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79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26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>
              <a:lnSpc>
                <a:spcPct val="80000"/>
              </a:lnSpc>
            </a:pPr>
            <a:endParaRPr lang="zh-CN" altLang="en-US" sz="9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371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473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  <a:t>10</a:t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  <p:sp>
        <p:nvSpPr>
          <p:cNvPr id="18125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576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678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781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88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498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088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89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190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293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395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497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22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93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600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702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805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97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5907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00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112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214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317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107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41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108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521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18329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109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624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110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726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116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82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119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931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120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033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121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1363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122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2387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 txBox="1">
            <a:spLocks noGrp="1"/>
          </p:cNvSpPr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124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341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125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443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>
                <a:latin typeface="Times New Roman" panose="02020603050405020304" pitchFamily="18" charset="0"/>
              </a:rPr>
              <a:t>126</a:t>
            </a:fld>
            <a:endParaRPr lang="zh-CN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75459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传输层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传输层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 hasCustomPrompt="1"/>
          </p:nvPr>
        </p:nvSpPr>
        <p:spPr>
          <a:xfrm>
            <a:off x="4495800" y="1600200"/>
            <a:ext cx="38100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单击图标添加图表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传输层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7724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3400" y="4000500"/>
            <a:ext cx="7772400" cy="2247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传输层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33400" y="1600200"/>
            <a:ext cx="77724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8162925" y="6400800"/>
            <a:ext cx="676275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>
              <a:buNone/>
            </a:pPr>
            <a:fld id="{9A0DB2DC-4C9A-4742-B13C-FB6460FD3503}" type="slidenum">
              <a:rPr lang="en-US" altLang="zh-CN" dirty="0">
                <a:latin typeface="Times New Roman" panose="02020603050405020304" pitchFamily="18" charset="0"/>
              </a:rPr>
              <a:t>‹#›</a:t>
            </a:fld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 b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传输层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2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GI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a.pearsoncmg.com/aw/ecs_kurose_compnetwork_7/cw/content/interactiveanimations/flow-control/index.html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7.wmf"/><Relationship Id="rId3" Type="http://schemas.openxmlformats.org/officeDocument/2006/relationships/notesSlide" Target="../notesSlides/notesSlide8.xml"/><Relationship Id="rId21" Type="http://schemas.openxmlformats.org/officeDocument/2006/relationships/oleObject" Target="../embeddings/oleObject29.bin"/><Relationship Id="rId7" Type="http://schemas.openxmlformats.org/officeDocument/2006/relationships/image" Target="../media/image5.wmf"/><Relationship Id="rId12" Type="http://schemas.openxmlformats.org/officeDocument/2006/relationships/oleObject" Target="../embeddings/oleObject23.bin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26.bin"/><Relationship Id="rId20" Type="http://schemas.openxmlformats.org/officeDocument/2006/relationships/image" Target="../media/image8.w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4.wmf"/><Relationship Id="rId15" Type="http://schemas.openxmlformats.org/officeDocument/2006/relationships/image" Target="../media/image6.wmf"/><Relationship Id="rId23" Type="http://schemas.openxmlformats.org/officeDocument/2006/relationships/oleObject" Target="../embeddings/oleObject31.bin"/><Relationship Id="rId10" Type="http://schemas.openxmlformats.org/officeDocument/2006/relationships/oleObject" Target="../embeddings/oleObject21.bin"/><Relationship Id="rId19" Type="http://schemas.openxmlformats.org/officeDocument/2006/relationships/oleObject" Target="../embeddings/oleObject28.bin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5.bin"/><Relationship Id="rId22" Type="http://schemas.openxmlformats.org/officeDocument/2006/relationships/oleObject" Target="../embeddings/oleObject30.bin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52.bin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5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6.xml"/><Relationship Id="rId7" Type="http://schemas.openxmlformats.org/officeDocument/2006/relationships/image" Target="../media/image45.wmf"/><Relationship Id="rId2" Type="http://schemas.openxmlformats.org/officeDocument/2006/relationships/tags" Target="../tags/tag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6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57.bin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9.bin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60.bin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61.bin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9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35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7.wmf"/><Relationship Id="rId3" Type="http://schemas.openxmlformats.org/officeDocument/2006/relationships/notesSlide" Target="../notesSlides/notesSlide5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5.wmf"/><Relationship Id="rId12" Type="http://schemas.openxmlformats.org/officeDocument/2006/relationships/oleObject" Target="../embeddings/oleObject7.bin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.wmf"/><Relationship Id="rId15" Type="http://schemas.openxmlformats.org/officeDocument/2006/relationships/image" Target="../media/image6.wmf"/><Relationship Id="rId23" Type="http://schemas.openxmlformats.org/officeDocument/2006/relationships/oleObject" Target="../embeddings/oleObject15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aw/ecs_kurose_compnetwork_7/cw/content/interactiveanimations/go-back-n-protocol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pearsoncmg.com/aw/ecs_kurose_compnetwork_7/cw/content/interactiveanimations/selective-repeat-protocol/index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6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7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9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1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82.xml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3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7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9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en-US" altLang="zh-CN" sz="1400" dirty="0">
                <a:ea typeface="华文新魏" panose="02010800040101010101" pitchFamily="2" charset="-122"/>
              </a:rPr>
              <a:t>1</a:t>
            </a:fld>
            <a:endParaRPr lang="en-US" altLang="zh-CN" sz="1400" dirty="0">
              <a:ea typeface="华文新魏" panose="02010800040101010101" pitchFamily="2" charset="-122"/>
            </a:endParaRPr>
          </a:p>
        </p:txBody>
      </p:sp>
      <p:sp>
        <p:nvSpPr>
          <p:cNvPr id="4099" name="Rectangle 2"/>
          <p:cNvSpPr/>
          <p:nvPr/>
        </p:nvSpPr>
        <p:spPr>
          <a:xfrm>
            <a:off x="158750" y="1762125"/>
            <a:ext cx="8312150" cy="17240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buNone/>
            </a:pPr>
            <a:r>
              <a:rPr lang="zh-CN" altLang="en-US" sz="4800" b="1" dirty="0">
                <a:solidFill>
                  <a:schemeClr val="accent2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第</a:t>
            </a:r>
            <a:r>
              <a:rPr lang="en-US" altLang="zh-CN" sz="4800" b="1" dirty="0">
                <a:solidFill>
                  <a:schemeClr val="accent2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3</a:t>
            </a:r>
            <a:r>
              <a:rPr lang="zh-CN" altLang="en-US" sz="4800" b="1" dirty="0">
                <a:solidFill>
                  <a:schemeClr val="accent2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章 运输层</a:t>
            </a:r>
            <a:br>
              <a:rPr lang="zh-CN" altLang="en-US" sz="4800" b="1" dirty="0">
                <a:solidFill>
                  <a:schemeClr val="accent2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</a:br>
            <a:r>
              <a:rPr lang="en-US" altLang="zh-CN" sz="4800" b="1" dirty="0">
                <a:solidFill>
                  <a:schemeClr val="accent2"/>
                </a:solidFill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4100" name="Rectangle 3"/>
          <p:cNvSpPr/>
          <p:nvPr/>
        </p:nvSpPr>
        <p:spPr>
          <a:xfrm>
            <a:off x="812800" y="3930650"/>
            <a:ext cx="7642225" cy="20764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buNone/>
            </a:pPr>
            <a:r>
              <a:rPr lang="en-US" altLang="zh-CN" b="1" dirty="0">
                <a:latin typeface="Comic Sans MS" panose="030F0702030302020204" pitchFamily="66" charset="0"/>
                <a:ea typeface="黑体" panose="02010609060101010101" pitchFamily="49" charset="-122"/>
              </a:rPr>
              <a:t> </a:t>
            </a:r>
            <a:r>
              <a:rPr lang="zh-CN" altLang="en-US" b="1" dirty="0">
                <a:latin typeface="Comic Sans MS" panose="030F0702030302020204" pitchFamily="66" charset="0"/>
                <a:ea typeface="黑体" panose="02010609060101010101" pitchFamily="49" charset="-122"/>
              </a:rPr>
              <a:t>任课老师：刘琴</a:t>
            </a:r>
            <a:endParaRPr lang="en-US" altLang="zh-CN" b="1" dirty="0">
              <a:latin typeface="Comic Sans MS" panose="030F0702030302020204" pitchFamily="66" charset="0"/>
              <a:ea typeface="黑体" panose="02010609060101010101" pitchFamily="49" charset="-122"/>
            </a:endParaRPr>
          </a:p>
          <a:p>
            <a:pPr marL="0" lvl="0" indent="0" algn="ctr">
              <a:buNone/>
            </a:pPr>
            <a:r>
              <a:rPr lang="zh-CN" altLang="en-US" b="1" dirty="0">
                <a:latin typeface="Comic Sans MS" panose="030F0702030302020204" pitchFamily="66" charset="0"/>
                <a:ea typeface="黑体" panose="02010609060101010101" pitchFamily="49" charset="-122"/>
              </a:rPr>
              <a:t>联系方式：</a:t>
            </a:r>
            <a:r>
              <a:rPr lang="en-US" altLang="zh-CN" b="1" dirty="0">
                <a:latin typeface="Comic Sans MS" panose="030F0702030302020204" pitchFamily="66" charset="0"/>
                <a:ea typeface="黑体" panose="02010609060101010101" pitchFamily="49" charset="-122"/>
              </a:rPr>
              <a:t>13548577157</a:t>
            </a:r>
          </a:p>
          <a:p>
            <a:pPr marL="0" lvl="0" indent="0" algn="ctr">
              <a:buNone/>
            </a:pPr>
            <a:r>
              <a:rPr lang="en-US" altLang="zh-CN" b="1" dirty="0">
                <a:latin typeface="Comic Sans MS" panose="030F0702030302020204" pitchFamily="66" charset="0"/>
                <a:ea typeface="黑体" panose="02010609060101010101" pitchFamily="49" charset="-122"/>
              </a:rPr>
              <a:t>Email:gracelq628@hnu.edu.cn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Line 41"/>
          <p:cNvSpPr/>
          <p:nvPr/>
        </p:nvSpPr>
        <p:spPr>
          <a:xfrm>
            <a:off x="2217738" y="4076700"/>
            <a:ext cx="4926012" cy="0"/>
          </a:xfrm>
          <a:prstGeom prst="line">
            <a:avLst/>
          </a:prstGeom>
          <a:ln w="38100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2" name="Rectangle 30"/>
          <p:cNvSpPr/>
          <p:nvPr/>
        </p:nvSpPr>
        <p:spPr>
          <a:xfrm>
            <a:off x="1206500" y="2379663"/>
            <a:ext cx="1781175" cy="1033462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053" name="Rectangle 36"/>
          <p:cNvSpPr/>
          <p:nvPr/>
        </p:nvSpPr>
        <p:spPr>
          <a:xfrm>
            <a:off x="6302375" y="2379663"/>
            <a:ext cx="1781175" cy="1033462"/>
          </a:xfrm>
          <a:prstGeom prst="rect">
            <a:avLst/>
          </a:prstGeom>
          <a:solidFill>
            <a:srgbClr val="CCE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054" name="Rectangle 2"/>
          <p:cNvSpPr>
            <a:spLocks noGrp="1"/>
          </p:cNvSpPr>
          <p:nvPr>
            <p:ph type="title"/>
          </p:nvPr>
        </p:nvSpPr>
        <p:spPr>
          <a:xfrm>
            <a:off x="1387475" y="931863"/>
            <a:ext cx="6435725" cy="768350"/>
          </a:xfrm>
          <a:ln/>
        </p:spPr>
        <p:txBody>
          <a:bodyPr vert="horz" wrap="square" lIns="91440" tIns="45720" rIns="91440" bIns="45720" anchor="ctr" anchorCtr="0"/>
          <a:lstStyle/>
          <a:p>
            <a:pPr algn="ctr" eaLnBrk="1" hangingPunct="1"/>
            <a:r>
              <a:rPr lang="zh-CN" altLang="en-US" dirty="0"/>
              <a:t>传输层协议和网络层协议的主要区别 </a:t>
            </a:r>
          </a:p>
        </p:txBody>
      </p:sp>
      <p:sp>
        <p:nvSpPr>
          <p:cNvPr id="2055" name="Text Box 29"/>
          <p:cNvSpPr txBox="1"/>
          <p:nvPr/>
        </p:nvSpPr>
        <p:spPr>
          <a:xfrm>
            <a:off x="1206500" y="2276475"/>
            <a:ext cx="822325" cy="1189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</a:t>
            </a:r>
            <a:endParaRPr lang="en-US" altLang="zh-CN" sz="72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6" name="Rectangle 31"/>
          <p:cNvSpPr/>
          <p:nvPr/>
        </p:nvSpPr>
        <p:spPr>
          <a:xfrm>
            <a:off x="1476375" y="1924050"/>
            <a:ext cx="1400175" cy="45402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应用进程</a:t>
            </a:r>
          </a:p>
        </p:txBody>
      </p:sp>
      <p:sp>
        <p:nvSpPr>
          <p:cNvPr id="2057" name="Rectangle 32"/>
          <p:cNvSpPr/>
          <p:nvPr/>
        </p:nvSpPr>
        <p:spPr>
          <a:xfrm>
            <a:off x="1889125" y="2849563"/>
            <a:ext cx="4349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b="1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2058" name="Text Box 33"/>
          <p:cNvSpPr txBox="1"/>
          <p:nvPr/>
        </p:nvSpPr>
        <p:spPr>
          <a:xfrm>
            <a:off x="2185988" y="2276475"/>
            <a:ext cx="822325" cy="1189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</a:t>
            </a:r>
            <a:endParaRPr lang="en-US" altLang="zh-CN" sz="72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59" name="Text Box 35"/>
          <p:cNvSpPr txBox="1"/>
          <p:nvPr/>
        </p:nvSpPr>
        <p:spPr>
          <a:xfrm>
            <a:off x="6302375" y="2276475"/>
            <a:ext cx="822325" cy="1189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</a:t>
            </a:r>
            <a:endParaRPr lang="en-US" altLang="zh-CN" sz="72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060" name="Rectangle 37"/>
          <p:cNvSpPr/>
          <p:nvPr/>
        </p:nvSpPr>
        <p:spPr>
          <a:xfrm>
            <a:off x="6572250" y="1924050"/>
            <a:ext cx="1400175" cy="454025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应用进程</a:t>
            </a:r>
          </a:p>
        </p:txBody>
      </p:sp>
      <p:sp>
        <p:nvSpPr>
          <p:cNvPr id="2061" name="Rectangle 38"/>
          <p:cNvSpPr/>
          <p:nvPr/>
        </p:nvSpPr>
        <p:spPr>
          <a:xfrm>
            <a:off x="6985000" y="2849563"/>
            <a:ext cx="4349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b="1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</a:p>
        </p:txBody>
      </p:sp>
      <p:sp>
        <p:nvSpPr>
          <p:cNvPr id="2062" name="Text Box 39"/>
          <p:cNvSpPr txBox="1"/>
          <p:nvPr/>
        </p:nvSpPr>
        <p:spPr>
          <a:xfrm>
            <a:off x="7281863" y="2276475"/>
            <a:ext cx="822325" cy="11890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72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  <a:sym typeface="Wingdings" panose="05000000000000000000" pitchFamily="2" charset="2"/>
              </a:rPr>
              <a:t></a:t>
            </a:r>
            <a:endParaRPr lang="en-US" altLang="zh-CN" sz="72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063" name="Pictur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860550" y="3651250"/>
            <a:ext cx="533400" cy="53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4" name="Picture 42"/>
          <p:cNvPicPr/>
          <p:nvPr/>
        </p:nvPicPr>
        <p:blipFill>
          <a:blip r:embed="rId4"/>
          <a:stretch>
            <a:fillRect/>
          </a:stretch>
        </p:blipFill>
        <p:spPr>
          <a:xfrm>
            <a:off x="6964363" y="3651250"/>
            <a:ext cx="534987" cy="53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5" name="AutoShape 43"/>
          <p:cNvSpPr/>
          <p:nvPr/>
        </p:nvSpPr>
        <p:spPr>
          <a:xfrm>
            <a:off x="7073900" y="3262313"/>
            <a:ext cx="255588" cy="573087"/>
          </a:xfrm>
          <a:prstGeom prst="upDownArrow">
            <a:avLst>
              <a:gd name="adj1" fmla="val 50000"/>
              <a:gd name="adj2" fmla="val 4484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066" name="Line 44"/>
          <p:cNvSpPr/>
          <p:nvPr/>
        </p:nvSpPr>
        <p:spPr>
          <a:xfrm>
            <a:off x="2132013" y="4160838"/>
            <a:ext cx="0" cy="11096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67" name="Line 45"/>
          <p:cNvSpPr/>
          <p:nvPr/>
        </p:nvSpPr>
        <p:spPr>
          <a:xfrm>
            <a:off x="7229475" y="4160838"/>
            <a:ext cx="0" cy="11096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68" name="Line 46"/>
          <p:cNvSpPr/>
          <p:nvPr/>
        </p:nvSpPr>
        <p:spPr>
          <a:xfrm>
            <a:off x="2132013" y="5014913"/>
            <a:ext cx="5097462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med" len="lg"/>
            <a:tailEnd type="triangle" w="med" len="lg"/>
          </a:ln>
        </p:spPr>
      </p:sp>
      <p:sp>
        <p:nvSpPr>
          <p:cNvPr id="2069" name="Rectangle 47"/>
          <p:cNvSpPr/>
          <p:nvPr/>
        </p:nvSpPr>
        <p:spPr>
          <a:xfrm>
            <a:off x="2605088" y="4557713"/>
            <a:ext cx="4143375" cy="8191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IP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协议的作用范围</a:t>
            </a:r>
          </a:p>
          <a:p>
            <a:pPr algn="ctr" defTabSz="762000"/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（提供主机之间的逻辑通信）</a:t>
            </a:r>
          </a:p>
        </p:txBody>
      </p:sp>
      <p:sp>
        <p:nvSpPr>
          <p:cNvPr id="2070" name="Line 48"/>
          <p:cNvSpPr/>
          <p:nvPr/>
        </p:nvSpPr>
        <p:spPr>
          <a:xfrm>
            <a:off x="1535113" y="3262313"/>
            <a:ext cx="3175" cy="2862262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71" name="Line 49"/>
          <p:cNvSpPr/>
          <p:nvPr/>
        </p:nvSpPr>
        <p:spPr>
          <a:xfrm>
            <a:off x="7799388" y="3308350"/>
            <a:ext cx="6350" cy="2770188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2072" name="Line 50"/>
          <p:cNvSpPr/>
          <p:nvPr/>
        </p:nvSpPr>
        <p:spPr>
          <a:xfrm>
            <a:off x="1538288" y="5781675"/>
            <a:ext cx="6284912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med" len="lg"/>
            <a:tailEnd type="triangle" w="med" len="lg"/>
          </a:ln>
        </p:spPr>
      </p:sp>
      <p:sp>
        <p:nvSpPr>
          <p:cNvPr id="2073" name="Rectangle 51"/>
          <p:cNvSpPr/>
          <p:nvPr/>
        </p:nvSpPr>
        <p:spPr>
          <a:xfrm>
            <a:off x="2684463" y="5418138"/>
            <a:ext cx="4143375" cy="8191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TCP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UDP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协议的作用范围</a:t>
            </a:r>
          </a:p>
          <a:p>
            <a:pPr algn="ctr" defTabSz="762000"/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（提供进程之间的逻辑通信）</a:t>
            </a:r>
          </a:p>
        </p:txBody>
      </p:sp>
      <p:sp>
        <p:nvSpPr>
          <p:cNvPr id="2074" name="AutoShape 52"/>
          <p:cNvSpPr/>
          <p:nvPr/>
        </p:nvSpPr>
        <p:spPr>
          <a:xfrm>
            <a:off x="1984375" y="3279775"/>
            <a:ext cx="255588" cy="573088"/>
          </a:xfrm>
          <a:prstGeom prst="upDownArrow">
            <a:avLst>
              <a:gd name="adj1" fmla="val 50000"/>
              <a:gd name="adj2" fmla="val 4484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36888" y="3081338"/>
          <a:ext cx="3200400" cy="152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5" imgW="1687195" imgH="964565" progId="Visio.Drawing.11">
                  <p:embed/>
                </p:oleObj>
              </mc:Choice>
              <mc:Fallback>
                <p:oleObj r:id="rId5" imgW="1687195" imgH="964565" progId="Visio.Drawing.11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6888" y="3081338"/>
                        <a:ext cx="3200400" cy="1525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5" name="Rectangle 54"/>
          <p:cNvSpPr/>
          <p:nvPr/>
        </p:nvSpPr>
        <p:spPr>
          <a:xfrm>
            <a:off x="3851275" y="3594100"/>
            <a:ext cx="1641475" cy="515938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因  特  网</a:t>
            </a:r>
          </a:p>
        </p:txBody>
      </p:sp>
      <p:sp>
        <p:nvSpPr>
          <p:cNvPr id="30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207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快速重传</a:t>
            </a:r>
          </a:p>
        </p:txBody>
      </p:sp>
      <p:sp>
        <p:nvSpPr>
          <p:cNvPr id="119811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超时间隔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常常相对较长: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重传丢失报文段以前有长时延</a:t>
            </a: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通过冗余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，检测丢失的报文段</a:t>
            </a:r>
            <a:endParaRPr lang="en-US" altLang="zh-CN" sz="24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发送方经常一个接一个的发送报文段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如果报文段丢失，将会收到很多重复</a:t>
            </a:r>
            <a:r>
              <a:rPr lang="en-US" altLang="zh-CN" dirty="0">
                <a:latin typeface="+mn-lt"/>
                <a:ea typeface="+mn-ea"/>
              </a:rPr>
              <a:t>ACK</a:t>
            </a: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zh-CN" altLang="en-US" b="1" dirty="0">
              <a:latin typeface="+mn-lt"/>
              <a:ea typeface="+mn-ea"/>
            </a:endParaRPr>
          </a:p>
        </p:txBody>
      </p:sp>
      <p:sp>
        <p:nvSpPr>
          <p:cNvPr id="119812" name="Rectangle 4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9624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如果对相同数据，</a:t>
            </a: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发送方收到3个冗余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en-US" altLang="zh-CN" dirty="0">
                <a:latin typeface="+mn-lt"/>
                <a:ea typeface="+mn-ea"/>
                <a:cs typeface="+mn-cs"/>
              </a:rPr>
              <a:t>, </a:t>
            </a:r>
            <a:r>
              <a:rPr lang="zh-CN" altLang="en-US" dirty="0">
                <a:latin typeface="+mn-lt"/>
                <a:ea typeface="+mn-ea"/>
                <a:cs typeface="+mn-cs"/>
              </a:rPr>
              <a:t>假定被确认的报文段以后的报文段丢失了:</a:t>
            </a:r>
          </a:p>
          <a:p>
            <a:pPr lvl="1" eaLnBrk="1" hangingPunct="1">
              <a:buSzPct val="75000"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</a:rPr>
              <a:t>快速重传: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在定时器超时之前重传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083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9"/>
          <p:cNvGrpSpPr/>
          <p:nvPr/>
        </p:nvGrpSpPr>
        <p:grpSpPr>
          <a:xfrm>
            <a:off x="3276600" y="3276600"/>
            <a:ext cx="4611688" cy="2354263"/>
            <a:chOff x="3276600" y="3276600"/>
            <a:chExt cx="4611856" cy="2354997"/>
          </a:xfrm>
        </p:grpSpPr>
        <p:cxnSp>
          <p:nvCxnSpPr>
            <p:cNvPr id="120843" name="直接箭头连接符 7"/>
            <p:cNvCxnSpPr/>
            <p:nvPr/>
          </p:nvCxnSpPr>
          <p:spPr>
            <a:xfrm>
              <a:off x="3276600" y="3276600"/>
              <a:ext cx="2667000" cy="1524000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20844" name="TextBox 8"/>
            <p:cNvSpPr txBox="1"/>
            <p:nvPr/>
          </p:nvSpPr>
          <p:spPr>
            <a:xfrm>
              <a:off x="5105400" y="4800600"/>
              <a:ext cx="2783056" cy="830997"/>
            </a:xfrm>
            <a:prstGeom prst="rect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latin typeface="Comic Sans MS" panose="030F0702030302020204" pitchFamily="66" charset="0"/>
                </a:rPr>
                <a:t>何时会产生冗余的</a:t>
              </a:r>
              <a:r>
                <a:rPr lang="en-US" altLang="zh-CN" sz="2400" dirty="0">
                  <a:latin typeface="Comic Sans MS" panose="030F0702030302020204" pitchFamily="66" charset="0"/>
                </a:rPr>
                <a:t>ACK</a:t>
              </a:r>
              <a:r>
                <a:rPr lang="zh-CN" altLang="en-US" sz="2400" dirty="0">
                  <a:latin typeface="Comic Sans MS" panose="030F0702030302020204" pitchFamily="66" charset="0"/>
                </a:rPr>
                <a:t>？</a:t>
              </a:r>
            </a:p>
          </p:txBody>
        </p:sp>
      </p:grpSp>
      <p:grpSp>
        <p:nvGrpSpPr>
          <p:cNvPr id="3" name="组合 9"/>
          <p:cNvGrpSpPr/>
          <p:nvPr/>
        </p:nvGrpSpPr>
        <p:grpSpPr>
          <a:xfrm>
            <a:off x="2667000" y="381000"/>
            <a:ext cx="6096000" cy="5943600"/>
            <a:chOff x="1371600" y="1143000"/>
            <a:chExt cx="6096000" cy="5943600"/>
          </a:xfrm>
        </p:grpSpPr>
        <p:sp>
          <p:nvSpPr>
            <p:cNvPr id="120841" name="矩形 10"/>
            <p:cNvSpPr/>
            <p:nvPr/>
          </p:nvSpPr>
          <p:spPr>
            <a:xfrm>
              <a:off x="1371600" y="1143000"/>
              <a:ext cx="6096000" cy="594360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 anchorCtr="0">
              <a:spAutoFit/>
            </a:bodyPr>
            <a:lstStyle/>
            <a:p>
              <a:pPr algn="ctr"/>
              <a:endParaRPr lang="zh-CN" altLang="en-US" dirty="0">
                <a:solidFill>
                  <a:srgbClr val="333333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" name="组合 11"/>
            <p:cNvGrpSpPr/>
            <p:nvPr/>
          </p:nvGrpSpPr>
          <p:grpSpPr>
            <a:xfrm>
              <a:off x="1579358" y="1464261"/>
              <a:ext cx="4936435" cy="5244514"/>
              <a:chOff x="1579358" y="1464261"/>
              <a:chExt cx="4936435" cy="5244514"/>
            </a:xfrm>
            <a:noFill/>
          </p:grpSpPr>
          <p:sp>
            <p:nvSpPr>
              <p:cNvPr id="55" name="Line 3"/>
              <p:cNvSpPr>
                <a:spLocks noChangeShapeType="1"/>
              </p:cNvSpPr>
              <p:nvPr/>
            </p:nvSpPr>
            <p:spPr bwMode="auto">
              <a:xfrm flipH="1">
                <a:off x="2906712" y="3334340"/>
                <a:ext cx="2543175" cy="138112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Line 6"/>
              <p:cNvSpPr>
                <a:spLocks noChangeShapeType="1"/>
              </p:cNvSpPr>
              <p:nvPr/>
            </p:nvSpPr>
            <p:spPr bwMode="auto">
              <a:xfrm>
                <a:off x="2924175" y="2736850"/>
                <a:ext cx="2533650" cy="590550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Text Box 8"/>
              <p:cNvSpPr txBox="1">
                <a:spLocks noChangeArrowheads="1"/>
              </p:cNvSpPr>
              <p:nvPr/>
            </p:nvSpPr>
            <p:spPr bwMode="auto">
              <a:xfrm>
                <a:off x="2944813" y="2068513"/>
                <a:ext cx="800100" cy="3365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主机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A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Text Box 9"/>
              <p:cNvSpPr txBox="1">
                <a:spLocks noChangeArrowheads="1"/>
              </p:cNvSpPr>
              <p:nvPr/>
            </p:nvSpPr>
            <p:spPr bwMode="auto">
              <a:xfrm rot="808459">
                <a:off x="3675134" y="2996920"/>
                <a:ext cx="906017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Seq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=100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Text Box 16"/>
              <p:cNvSpPr txBox="1">
                <a:spLocks noChangeArrowheads="1"/>
              </p:cNvSpPr>
              <p:nvPr/>
            </p:nvSpPr>
            <p:spPr bwMode="auto">
              <a:xfrm>
                <a:off x="4468813" y="2087563"/>
                <a:ext cx="779462" cy="33655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主机 </a:t>
                </a: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B</a:t>
                </a:r>
                <a:endParaRPr kumimoji="0" lang="en-US" altLang="zh-CN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Line 19"/>
              <p:cNvSpPr>
                <a:spLocks noChangeShapeType="1"/>
              </p:cNvSpPr>
              <p:nvPr/>
            </p:nvSpPr>
            <p:spPr bwMode="auto">
              <a:xfrm>
                <a:off x="2914650" y="2632075"/>
                <a:ext cx="0" cy="40767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Line 20"/>
              <p:cNvSpPr>
                <a:spLocks noChangeShapeType="1"/>
              </p:cNvSpPr>
              <p:nvPr/>
            </p:nvSpPr>
            <p:spPr bwMode="auto">
              <a:xfrm>
                <a:off x="5429250" y="2517775"/>
                <a:ext cx="31750" cy="419100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Text Box 21"/>
              <p:cNvSpPr txBox="1">
                <a:spLocks noChangeArrowheads="1"/>
              </p:cNvSpPr>
              <p:nvPr/>
            </p:nvSpPr>
            <p:spPr bwMode="auto">
              <a:xfrm rot="20261895">
                <a:off x="5367967" y="3069634"/>
                <a:ext cx="966788" cy="304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ACK=100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Text Box 23"/>
              <p:cNvSpPr txBox="1">
                <a:spLocks noChangeArrowheads="1"/>
              </p:cNvSpPr>
              <p:nvPr/>
            </p:nvSpPr>
            <p:spPr bwMode="auto">
              <a:xfrm rot="706751">
                <a:off x="3749585" y="2669893"/>
                <a:ext cx="806631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Seq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=90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6" name="Group 24"/>
              <p:cNvGrpSpPr/>
              <p:nvPr/>
            </p:nvGrpSpPr>
            <p:grpSpPr bwMode="auto">
              <a:xfrm>
                <a:off x="2717800" y="2743200"/>
                <a:ext cx="180975" cy="1851025"/>
                <a:chOff x="3524" y="1270"/>
                <a:chExt cx="114" cy="1166"/>
              </a:xfrm>
              <a:grpFill/>
            </p:grpSpPr>
            <p:sp>
              <p:nvSpPr>
                <p:cNvPr id="8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552" y="1270"/>
                  <a:ext cx="4" cy="15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546" y="2296"/>
                  <a:ext cx="0" cy="14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524" y="1270"/>
                  <a:ext cx="114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5" name="Line 60"/>
              <p:cNvSpPr>
                <a:spLocks noChangeShapeType="1"/>
              </p:cNvSpPr>
              <p:nvPr/>
            </p:nvSpPr>
            <p:spPr bwMode="auto">
              <a:xfrm flipH="1">
                <a:off x="2725737" y="4663634"/>
                <a:ext cx="180975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Text Box 9"/>
              <p:cNvSpPr txBox="1">
                <a:spLocks noChangeArrowheads="1"/>
              </p:cNvSpPr>
              <p:nvPr/>
            </p:nvSpPr>
            <p:spPr bwMode="auto">
              <a:xfrm rot="808459">
                <a:off x="3604972" y="3300166"/>
                <a:ext cx="892681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Seq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=110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22"/>
              <p:cNvSpPr>
                <a:spLocks noChangeShapeType="1"/>
              </p:cNvSpPr>
              <p:nvPr/>
            </p:nvSpPr>
            <p:spPr bwMode="auto">
              <a:xfrm>
                <a:off x="2933437" y="3352800"/>
                <a:ext cx="2508250" cy="628650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22"/>
              <p:cNvSpPr>
                <a:spLocks noChangeShapeType="1"/>
              </p:cNvSpPr>
              <p:nvPr/>
            </p:nvSpPr>
            <p:spPr bwMode="auto">
              <a:xfrm>
                <a:off x="2910682" y="3028950"/>
                <a:ext cx="1280318" cy="300863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Text Box 9"/>
              <p:cNvSpPr txBox="1">
                <a:spLocks noChangeArrowheads="1"/>
              </p:cNvSpPr>
              <p:nvPr/>
            </p:nvSpPr>
            <p:spPr bwMode="auto">
              <a:xfrm rot="808459">
                <a:off x="3604105" y="3623714"/>
                <a:ext cx="955711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Seq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=120 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Line 22"/>
              <p:cNvSpPr>
                <a:spLocks noChangeShapeType="1"/>
              </p:cNvSpPr>
              <p:nvPr/>
            </p:nvSpPr>
            <p:spPr bwMode="auto">
              <a:xfrm>
                <a:off x="2911123" y="3638550"/>
                <a:ext cx="2508250" cy="628650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Text Box 9"/>
              <p:cNvSpPr txBox="1">
                <a:spLocks noChangeArrowheads="1"/>
              </p:cNvSpPr>
              <p:nvPr/>
            </p:nvSpPr>
            <p:spPr bwMode="auto">
              <a:xfrm rot="808459">
                <a:off x="3516339" y="3912289"/>
                <a:ext cx="906017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Seq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=130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Line 22"/>
              <p:cNvSpPr>
                <a:spLocks noChangeShapeType="1"/>
              </p:cNvSpPr>
              <p:nvPr/>
            </p:nvSpPr>
            <p:spPr bwMode="auto">
              <a:xfrm>
                <a:off x="2910665" y="3979156"/>
                <a:ext cx="2508250" cy="628650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Line 3"/>
              <p:cNvSpPr>
                <a:spLocks noChangeShapeType="1"/>
              </p:cNvSpPr>
              <p:nvPr/>
            </p:nvSpPr>
            <p:spPr bwMode="auto">
              <a:xfrm flipH="1">
                <a:off x="2917825" y="4012039"/>
                <a:ext cx="2543175" cy="138112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Text Box 45"/>
              <p:cNvSpPr txBox="1">
                <a:spLocks noChangeArrowheads="1"/>
              </p:cNvSpPr>
              <p:nvPr/>
            </p:nvSpPr>
            <p:spPr bwMode="auto">
              <a:xfrm>
                <a:off x="4101862" y="3157554"/>
                <a:ext cx="387350" cy="45716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X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Text Box 21"/>
              <p:cNvSpPr txBox="1">
                <a:spLocks noChangeArrowheads="1"/>
              </p:cNvSpPr>
              <p:nvPr/>
            </p:nvSpPr>
            <p:spPr bwMode="auto">
              <a:xfrm rot="20261895">
                <a:off x="5491404" y="3623703"/>
                <a:ext cx="966788" cy="304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ACK=100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Line 3"/>
              <p:cNvSpPr>
                <a:spLocks noChangeShapeType="1"/>
              </p:cNvSpPr>
              <p:nvPr/>
            </p:nvSpPr>
            <p:spPr bwMode="auto">
              <a:xfrm flipH="1">
                <a:off x="2895473" y="4326511"/>
                <a:ext cx="2543175" cy="138112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Line 3"/>
              <p:cNvSpPr>
                <a:spLocks noChangeShapeType="1"/>
              </p:cNvSpPr>
              <p:nvPr/>
            </p:nvSpPr>
            <p:spPr bwMode="auto">
              <a:xfrm flipH="1">
                <a:off x="2859793" y="4666456"/>
                <a:ext cx="2543175" cy="1381125"/>
              </a:xfrm>
              <a:prstGeom prst="line">
                <a:avLst/>
              </a:prstGeom>
              <a:grpFill/>
              <a:ln w="28575">
                <a:solidFill>
                  <a:srgbClr val="FF0000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Text Box 21"/>
              <p:cNvSpPr txBox="1">
                <a:spLocks noChangeArrowheads="1"/>
              </p:cNvSpPr>
              <p:nvPr/>
            </p:nvSpPr>
            <p:spPr bwMode="auto">
              <a:xfrm rot="20261895">
                <a:off x="5549005" y="3976535"/>
                <a:ext cx="966788" cy="304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ACK=100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Text Box 21"/>
              <p:cNvSpPr txBox="1">
                <a:spLocks noChangeArrowheads="1"/>
              </p:cNvSpPr>
              <p:nvPr/>
            </p:nvSpPr>
            <p:spPr bwMode="auto">
              <a:xfrm rot="20261895">
                <a:off x="5549005" y="4439240"/>
                <a:ext cx="966788" cy="3048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ACK=100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Text Box 64"/>
              <p:cNvSpPr txBox="1">
                <a:spLocks noChangeArrowheads="1"/>
              </p:cNvSpPr>
              <p:nvPr/>
            </p:nvSpPr>
            <p:spPr bwMode="auto">
              <a:xfrm>
                <a:off x="1579358" y="2556536"/>
                <a:ext cx="1096963" cy="5810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Sendbase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= 90</a:t>
                </a:r>
              </a:p>
            </p:txBody>
          </p:sp>
          <p:grpSp>
            <p:nvGrpSpPr>
              <p:cNvPr id="7" name="Group 24"/>
              <p:cNvGrpSpPr/>
              <p:nvPr/>
            </p:nvGrpSpPr>
            <p:grpSpPr bwMode="auto">
              <a:xfrm>
                <a:off x="2743290" y="4677215"/>
                <a:ext cx="180975" cy="1851025"/>
                <a:chOff x="3524" y="1270"/>
                <a:chExt cx="114" cy="1166"/>
              </a:xfrm>
              <a:grpFill/>
            </p:grpSpPr>
            <p:sp>
              <p:nvSpPr>
                <p:cNvPr id="86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552" y="1270"/>
                  <a:ext cx="4" cy="154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3546" y="2296"/>
                  <a:ext cx="0" cy="14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524" y="1270"/>
                  <a:ext cx="114" cy="0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" name="Line 60"/>
              <p:cNvSpPr>
                <a:spLocks noChangeShapeType="1"/>
              </p:cNvSpPr>
              <p:nvPr/>
            </p:nvSpPr>
            <p:spPr bwMode="auto">
              <a:xfrm flipH="1">
                <a:off x="2751227" y="6597649"/>
                <a:ext cx="180975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Text Box 64"/>
              <p:cNvSpPr txBox="1">
                <a:spLocks noChangeArrowheads="1"/>
              </p:cNvSpPr>
              <p:nvPr/>
            </p:nvSpPr>
            <p:spPr bwMode="auto">
              <a:xfrm>
                <a:off x="1690777" y="4474236"/>
                <a:ext cx="1096963" cy="5810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Sendbase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= 100</a:t>
                </a:r>
              </a:p>
            </p:txBody>
          </p:sp>
          <p:sp>
            <p:nvSpPr>
              <p:cNvPr id="84" name="Line 22"/>
              <p:cNvSpPr>
                <a:spLocks noChangeShapeType="1"/>
              </p:cNvSpPr>
              <p:nvPr/>
            </p:nvSpPr>
            <p:spPr bwMode="auto">
              <a:xfrm>
                <a:off x="2933437" y="6055649"/>
                <a:ext cx="2508250" cy="628650"/>
              </a:xfrm>
              <a:prstGeom prst="line">
                <a:avLst/>
              </a:prstGeom>
              <a:grpFill/>
              <a:ln w="28575">
                <a:solidFill>
                  <a:schemeClr val="accent2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Text Box 64"/>
              <p:cNvSpPr txBox="1">
                <a:spLocks noChangeArrowheads="1"/>
              </p:cNvSpPr>
              <p:nvPr/>
            </p:nvSpPr>
            <p:spPr bwMode="auto">
              <a:xfrm>
                <a:off x="2139319" y="1464261"/>
                <a:ext cx="3925085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假设每个报文段数据为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10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宋体" panose="02010600030101010101" pitchFamily="2" charset="-122"/>
                    <a:cs typeface="+mn-cs"/>
                  </a:rPr>
                  <a:t>字节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98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ACK </a:t>
            </a:r>
            <a:r>
              <a:rPr lang="zh-CN" altLang="en-US" dirty="0"/>
              <a:t>产生 </a:t>
            </a:r>
            <a:r>
              <a:rPr lang="zh-CN" altLang="en-US" sz="2800" dirty="0"/>
              <a:t>[</a:t>
            </a:r>
            <a:r>
              <a:rPr lang="en-US" altLang="zh-CN" sz="2800" dirty="0"/>
              <a:t>RFC 1122, RFC 2581]</a:t>
            </a:r>
          </a:p>
        </p:txBody>
      </p:sp>
      <p:sp>
        <p:nvSpPr>
          <p:cNvPr id="11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1860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1861" name="Text Box 3"/>
          <p:cNvSpPr txBox="1"/>
          <p:nvPr/>
        </p:nvSpPr>
        <p:spPr>
          <a:xfrm>
            <a:off x="752475" y="1535113"/>
            <a:ext cx="3514725" cy="5003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/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接收方事件</a:t>
            </a:r>
            <a:endParaRPr lang="zh-CN" altLang="en-US" sz="1800" b="1" dirty="0">
              <a:latin typeface="Arial" panose="020B0604020202020204" pitchFamily="34" charset="0"/>
            </a:endParaRPr>
          </a:p>
          <a:p>
            <a:pPr eaLnBrk="1"/>
            <a:endParaRPr lang="en-US" altLang="zh-CN" sz="1800" dirty="0">
              <a:latin typeface="Arial" panose="020B0604020202020204" pitchFamily="34" charset="0"/>
            </a:endParaRPr>
          </a:p>
          <a:p>
            <a:pPr eaLnBrk="1"/>
            <a:r>
              <a:rPr lang="zh-CN" altLang="en-US" sz="1800" dirty="0">
                <a:latin typeface="Arial" panose="020B0604020202020204" pitchFamily="34" charset="0"/>
              </a:rPr>
              <a:t>所期望序号的报文段按序到达。所有在期望序号及以前的数据都已经被确认 </a:t>
            </a:r>
          </a:p>
          <a:p>
            <a:pPr eaLnBrk="1"/>
            <a:endParaRPr lang="zh-CN" altLang="en-US" sz="1800" dirty="0">
              <a:latin typeface="Arial" panose="020B0604020202020204" pitchFamily="34" charset="0"/>
            </a:endParaRPr>
          </a:p>
          <a:p>
            <a:pPr eaLnBrk="1"/>
            <a:endParaRPr lang="en-US" altLang="zh-CN" sz="1800" dirty="0">
              <a:latin typeface="Arial" panose="020B0604020202020204" pitchFamily="34" charset="0"/>
            </a:endParaRPr>
          </a:p>
          <a:p>
            <a:pPr eaLnBrk="1"/>
            <a:r>
              <a:rPr lang="zh-CN" altLang="en-US" sz="1800" dirty="0">
                <a:latin typeface="Arial" panose="020B0604020202020204" pitchFamily="34" charset="0"/>
              </a:rPr>
              <a:t>有期望序号的报文段按序到达。另一个按序报文段等待发送</a:t>
            </a:r>
            <a:r>
              <a:rPr lang="en-US" altLang="zh-CN" sz="1800" dirty="0">
                <a:latin typeface="Arial" panose="020B0604020202020204" pitchFamily="34" charset="0"/>
              </a:rPr>
              <a:t>ACK </a:t>
            </a:r>
          </a:p>
          <a:p>
            <a:pPr eaLnBrk="1"/>
            <a:endParaRPr lang="en-US" altLang="zh-CN" sz="1800" dirty="0">
              <a:latin typeface="Arial" panose="020B0604020202020204" pitchFamily="34" charset="0"/>
            </a:endParaRPr>
          </a:p>
          <a:p>
            <a:pPr eaLnBrk="1"/>
            <a:r>
              <a:rPr lang="zh-CN" altLang="en-US" sz="1800" dirty="0">
                <a:latin typeface="Arial" panose="020B0604020202020204" pitchFamily="34" charset="0"/>
              </a:rPr>
              <a:t>比期望序号大的失序报文段到达，检测出数据流中的间隔。 </a:t>
            </a:r>
          </a:p>
          <a:p>
            <a:pPr eaLnBrk="1"/>
            <a:endParaRPr lang="en-US" altLang="zh-CN" sz="1800" dirty="0">
              <a:latin typeface="Arial" panose="020B0604020202020204" pitchFamily="34" charset="0"/>
            </a:endParaRPr>
          </a:p>
          <a:p>
            <a:pPr eaLnBrk="1"/>
            <a:endParaRPr lang="en-US" altLang="zh-CN" sz="1800" dirty="0">
              <a:latin typeface="Arial" panose="020B0604020202020204" pitchFamily="34" charset="0"/>
            </a:endParaRPr>
          </a:p>
          <a:p>
            <a:pPr eaLnBrk="1"/>
            <a:r>
              <a:rPr lang="zh-CN" altLang="en-US" sz="1800" dirty="0">
                <a:latin typeface="Arial" panose="020B0604020202020204" pitchFamily="34" charset="0"/>
              </a:rPr>
              <a:t>部分或者完全填充已接收到</a:t>
            </a:r>
          </a:p>
          <a:p>
            <a:pPr eaLnBrk="1"/>
            <a:r>
              <a:rPr lang="zh-CN" altLang="en-US" sz="1800" dirty="0">
                <a:latin typeface="Arial" panose="020B0604020202020204" pitchFamily="34" charset="0"/>
              </a:rPr>
              <a:t>数据间隔的报文段到达</a:t>
            </a:r>
          </a:p>
          <a:p>
            <a:pPr eaLnBrk="1"/>
            <a:endParaRPr lang="en-US" altLang="zh-CN" sz="1800" b="1" dirty="0">
              <a:latin typeface="Arial" panose="020B0604020202020204" pitchFamily="34" charset="0"/>
            </a:endParaRPr>
          </a:p>
          <a:p>
            <a:pPr eaLnBrk="1"/>
            <a:endParaRPr lang="en-US" altLang="zh-CN" sz="1000" b="1" dirty="0">
              <a:latin typeface="Times New Roman" panose="02020603050405020304" pitchFamily="18" charset="0"/>
            </a:endParaRPr>
          </a:p>
        </p:txBody>
      </p:sp>
      <p:sp>
        <p:nvSpPr>
          <p:cNvPr id="121862" name="Text Box 4"/>
          <p:cNvSpPr txBox="1"/>
          <p:nvPr/>
        </p:nvSpPr>
        <p:spPr>
          <a:xfrm>
            <a:off x="4500563" y="1579563"/>
            <a:ext cx="4079875" cy="4851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TCP 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接收方行为</a:t>
            </a:r>
            <a:endParaRPr lang="zh-CN" altLang="en-US" sz="1800" b="1" dirty="0">
              <a:latin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</a:rPr>
              <a:t>延迟的</a:t>
            </a:r>
            <a:r>
              <a:rPr lang="en-US" altLang="zh-CN" sz="1800" dirty="0">
                <a:latin typeface="Arial" panose="020B0604020202020204" pitchFamily="34" charset="0"/>
              </a:rPr>
              <a:t>ACK</a:t>
            </a:r>
            <a:r>
              <a:rPr lang="zh-CN" altLang="en-US" sz="1800" dirty="0">
                <a:latin typeface="Arial" panose="020B0604020202020204" pitchFamily="34" charset="0"/>
              </a:rPr>
              <a:t>。对另一个按序报文段的到达最多等待</a:t>
            </a:r>
            <a:r>
              <a:rPr lang="en-US" altLang="zh-CN" sz="1800" dirty="0">
                <a:latin typeface="Arial" panose="020B0604020202020204" pitchFamily="34" charset="0"/>
              </a:rPr>
              <a:t>500 ms</a:t>
            </a:r>
            <a:r>
              <a:rPr lang="zh-CN" altLang="en-US" sz="1800" dirty="0">
                <a:latin typeface="Arial" panose="020B0604020202020204" pitchFamily="34" charset="0"/>
              </a:rPr>
              <a:t>。如果下一个按序报文段在这个时间间隔内没有到达，则发送一个</a:t>
            </a:r>
            <a:r>
              <a:rPr lang="en-US" altLang="zh-CN" sz="1800" dirty="0">
                <a:latin typeface="Arial" panose="020B0604020202020204" pitchFamily="34" charset="0"/>
              </a:rPr>
              <a:t>ACK </a:t>
            </a:r>
          </a:p>
          <a:p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</a:rPr>
              <a:t>立即发送单个累积</a:t>
            </a:r>
            <a:r>
              <a:rPr lang="en-US" altLang="zh-CN" sz="1800" dirty="0">
                <a:latin typeface="Arial" panose="020B0604020202020204" pitchFamily="34" charset="0"/>
              </a:rPr>
              <a:t>ACK</a:t>
            </a:r>
            <a:r>
              <a:rPr lang="zh-CN" altLang="en-US" sz="1800" dirty="0">
                <a:latin typeface="Arial" panose="020B0604020202020204" pitchFamily="34" charset="0"/>
              </a:rPr>
              <a:t>，以确认两个按序报文段 </a:t>
            </a:r>
            <a:endParaRPr lang="en-US" altLang="zh-CN" sz="1800" dirty="0">
              <a:latin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</a:rPr>
              <a:t>立即发送冗余</a:t>
            </a:r>
            <a:r>
              <a:rPr lang="en-US" altLang="zh-CN" sz="1800" dirty="0">
                <a:latin typeface="Arial" panose="020B0604020202020204" pitchFamily="34" charset="0"/>
              </a:rPr>
              <a:t>ACK</a:t>
            </a:r>
            <a:r>
              <a:rPr lang="zh-CN" altLang="en-US" sz="1800" dirty="0">
                <a:latin typeface="Arial" panose="020B0604020202020204" pitchFamily="34" charset="0"/>
              </a:rPr>
              <a:t>，指明下一个期待字节的序号（也就是间隔的低端字节序号） </a:t>
            </a:r>
            <a:endParaRPr lang="en-US" altLang="zh-CN" sz="1800" dirty="0">
              <a:latin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zh-CN" altLang="en-US" sz="1800" dirty="0">
                <a:latin typeface="Arial" panose="020B0604020202020204" pitchFamily="34" charset="0"/>
              </a:rPr>
              <a:t>倘若该报文段起始于间隔的低端，则立即发送</a:t>
            </a:r>
            <a:r>
              <a:rPr lang="en-US" altLang="zh-CN" sz="1800" dirty="0">
                <a:latin typeface="Arial" panose="020B0604020202020204" pitchFamily="34" charset="0"/>
              </a:rPr>
              <a:t>ACK </a:t>
            </a:r>
            <a:endParaRPr lang="zh-CN" altLang="en-US" sz="1800" dirty="0">
              <a:latin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121863" name="Line 5"/>
          <p:cNvSpPr/>
          <p:nvPr/>
        </p:nvSpPr>
        <p:spPr>
          <a:xfrm>
            <a:off x="876300" y="2009775"/>
            <a:ext cx="7467600" cy="95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4" name="Line 6"/>
          <p:cNvSpPr/>
          <p:nvPr/>
        </p:nvSpPr>
        <p:spPr>
          <a:xfrm flipV="1">
            <a:off x="838200" y="3352800"/>
            <a:ext cx="7477125" cy="95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5" name="Line 7"/>
          <p:cNvSpPr/>
          <p:nvPr/>
        </p:nvSpPr>
        <p:spPr>
          <a:xfrm>
            <a:off x="857250" y="4305300"/>
            <a:ext cx="7505700" cy="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6" name="Line 8"/>
          <p:cNvSpPr/>
          <p:nvPr/>
        </p:nvSpPr>
        <p:spPr>
          <a:xfrm>
            <a:off x="866775" y="5410200"/>
            <a:ext cx="7486650" cy="95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1867" name="Line 9"/>
          <p:cNvSpPr/>
          <p:nvPr/>
        </p:nvSpPr>
        <p:spPr>
          <a:xfrm>
            <a:off x="4324350" y="1704975"/>
            <a:ext cx="0" cy="43529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46474" name="Rectangle 10"/>
          <p:cNvSpPr/>
          <p:nvPr/>
        </p:nvSpPr>
        <p:spPr>
          <a:xfrm>
            <a:off x="685800" y="4343400"/>
            <a:ext cx="8001000" cy="10668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1869" name="TextBox 12"/>
          <p:cNvSpPr txBox="1"/>
          <p:nvPr/>
        </p:nvSpPr>
        <p:spPr>
          <a:xfrm>
            <a:off x="2971800" y="6324600"/>
            <a:ext cx="22018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P163 </a:t>
            </a:r>
            <a:r>
              <a:rPr lang="zh-CN" altLang="en-US" sz="2400" dirty="0">
                <a:latin typeface="Comic Sans MS" panose="030F0702030302020204" pitchFamily="66" charset="0"/>
              </a:rPr>
              <a:t>表</a:t>
            </a:r>
            <a:r>
              <a:rPr lang="en-US" altLang="zh-CN" sz="2400" dirty="0">
                <a:latin typeface="Comic Sans MS" panose="030F0702030302020204" pitchFamily="66" charset="0"/>
              </a:rPr>
              <a:t>3-2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6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6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7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快速重传算法:</a:t>
            </a:r>
          </a:p>
        </p:txBody>
      </p:sp>
      <p:sp>
        <p:nvSpPr>
          <p:cNvPr id="8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288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2885" name="Text Box 2"/>
          <p:cNvSpPr txBox="1"/>
          <p:nvPr/>
        </p:nvSpPr>
        <p:spPr>
          <a:xfrm>
            <a:off x="609600" y="1600200"/>
            <a:ext cx="7165975" cy="357981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 </a:t>
            </a:r>
          </a:p>
          <a:p>
            <a:r>
              <a:rPr lang="zh-CN" altLang="en-US" sz="1800" dirty="0">
                <a:latin typeface="Arial" panose="020B0604020202020204" pitchFamily="34" charset="0"/>
              </a:rPr>
              <a:t>事件</a:t>
            </a:r>
            <a:r>
              <a:rPr lang="en-US" altLang="zh-CN" sz="1800" dirty="0">
                <a:latin typeface="Arial" panose="020B0604020202020204" pitchFamily="34" charset="0"/>
              </a:rPr>
              <a:t>: </a:t>
            </a:r>
            <a:r>
              <a:rPr lang="zh-CN" altLang="en-US" sz="1800" dirty="0">
                <a:latin typeface="Arial" panose="020B0604020202020204" pitchFamily="34" charset="0"/>
              </a:rPr>
              <a:t>收到</a:t>
            </a:r>
            <a:r>
              <a:rPr lang="en-US" altLang="zh-CN" sz="1800" dirty="0">
                <a:latin typeface="Arial" panose="020B0604020202020204" pitchFamily="34" charset="0"/>
              </a:rPr>
              <a:t>ACK, ACK </a:t>
            </a:r>
            <a:r>
              <a:rPr lang="zh-CN" altLang="en-US" sz="1800" dirty="0">
                <a:latin typeface="Arial" panose="020B0604020202020204" pitchFamily="34" charset="0"/>
              </a:rPr>
              <a:t>域的值为 </a:t>
            </a:r>
            <a:r>
              <a:rPr lang="en-US" altLang="zh-CN" sz="1800" dirty="0">
                <a:latin typeface="Arial" panose="020B0604020202020204" pitchFamily="34" charset="0"/>
              </a:rPr>
              <a:t>y 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if (y &gt; SendBase) { 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SendBase = y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if (</a:t>
            </a:r>
            <a:r>
              <a:rPr lang="zh-CN" altLang="en-US" sz="1800" dirty="0">
                <a:latin typeface="Arial" panose="020B0604020202020204" pitchFamily="34" charset="0"/>
              </a:rPr>
              <a:t>当前还有没有确认的报文段)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      </a:t>
            </a:r>
            <a:r>
              <a:rPr lang="zh-CN" altLang="en-US" sz="1800" dirty="0">
                <a:latin typeface="Arial" panose="020B0604020202020204" pitchFamily="34" charset="0"/>
              </a:rPr>
              <a:t>启动定时器 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} 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else { 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  </a:t>
            </a:r>
            <a:r>
              <a:rPr lang="zh-CN" altLang="en-US" sz="1800" dirty="0">
                <a:latin typeface="Arial" panose="020B0604020202020204" pitchFamily="34" charset="0"/>
              </a:rPr>
              <a:t>值为</a:t>
            </a:r>
            <a:r>
              <a:rPr lang="en-US" altLang="zh-CN" sz="1800" dirty="0">
                <a:latin typeface="Arial" panose="020B0604020202020204" pitchFamily="34" charset="0"/>
              </a:rPr>
              <a:t> y</a:t>
            </a:r>
            <a:r>
              <a:rPr lang="zh-CN" altLang="en-US" sz="1800" dirty="0">
                <a:latin typeface="Arial" panose="020B0604020202020204" pitchFamily="34" charset="0"/>
              </a:rPr>
              <a:t>的重复确认的次数加</a:t>
            </a: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zh-CN" altLang="en-US" sz="1800" dirty="0">
              <a:latin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  if (</a:t>
            </a:r>
            <a:r>
              <a:rPr lang="zh-CN" altLang="en-US" sz="1800" dirty="0">
                <a:latin typeface="Arial" panose="020B0604020202020204" pitchFamily="34" charset="0"/>
              </a:rPr>
              <a:t>值为</a:t>
            </a:r>
            <a:r>
              <a:rPr lang="en-US" altLang="zh-CN" sz="1800" dirty="0">
                <a:latin typeface="Arial" panose="020B0604020202020204" pitchFamily="34" charset="0"/>
              </a:rPr>
              <a:t> y</a:t>
            </a:r>
            <a:r>
              <a:rPr lang="zh-CN" altLang="en-US" sz="1800" dirty="0">
                <a:latin typeface="Arial" panose="020B0604020202020204" pitchFamily="34" charset="0"/>
              </a:rPr>
              <a:t>的重复确认的计数</a:t>
            </a:r>
            <a:r>
              <a:rPr lang="en-US" altLang="zh-CN" sz="1800" dirty="0">
                <a:latin typeface="Arial" panose="020B0604020202020204" pitchFamily="34" charset="0"/>
              </a:rPr>
              <a:t>= 3) {</a:t>
            </a: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        </a:t>
            </a:r>
            <a:r>
              <a:rPr lang="zh-CN" altLang="en-US" sz="1800" dirty="0">
                <a:latin typeface="Arial" panose="020B0604020202020204" pitchFamily="34" charset="0"/>
              </a:rPr>
              <a:t>重传序号位</a:t>
            </a:r>
            <a:r>
              <a:rPr lang="en-US" altLang="zh-CN" sz="1800" dirty="0">
                <a:latin typeface="Arial" panose="020B0604020202020204" pitchFamily="34" charset="0"/>
              </a:rPr>
              <a:t>y</a:t>
            </a:r>
            <a:r>
              <a:rPr lang="zh-CN" altLang="en-US" sz="1800" dirty="0">
                <a:latin typeface="Arial" panose="020B0604020202020204" pitchFamily="34" charset="0"/>
              </a:rPr>
              <a:t>的报文段 </a:t>
            </a:r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</a:rPr>
              <a:t>                          }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</a:t>
            </a:r>
          </a:p>
        </p:txBody>
      </p:sp>
      <p:sp>
        <p:nvSpPr>
          <p:cNvPr id="122886" name="Text Box 4"/>
          <p:cNvSpPr txBox="1"/>
          <p:nvPr/>
        </p:nvSpPr>
        <p:spPr>
          <a:xfrm>
            <a:off x="228600" y="5367338"/>
            <a:ext cx="22415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对已经确认的报文段</a:t>
            </a:r>
          </a:p>
          <a:p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收到一个重复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ACK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122887" name="Line 5"/>
          <p:cNvSpPr/>
          <p:nvPr/>
        </p:nvSpPr>
        <p:spPr>
          <a:xfrm flipV="1">
            <a:off x="1143000" y="3810000"/>
            <a:ext cx="762000" cy="15240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888" name="Text Box 6"/>
          <p:cNvSpPr txBox="1"/>
          <p:nvPr/>
        </p:nvSpPr>
        <p:spPr>
          <a:xfrm>
            <a:off x="4027488" y="5432425"/>
            <a:ext cx="10985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快速重传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2889" name="Line 7"/>
          <p:cNvSpPr/>
          <p:nvPr/>
        </p:nvSpPr>
        <p:spPr>
          <a:xfrm flipH="1" flipV="1">
            <a:off x="4343400" y="4572000"/>
            <a:ext cx="457200" cy="91440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矩形 9"/>
          <p:cNvSpPr/>
          <p:nvPr/>
        </p:nvSpPr>
        <p:spPr>
          <a:xfrm>
            <a:off x="5715000" y="0"/>
            <a:ext cx="3429000" cy="1524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补充作业题：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en-US" altLang="zh-CN" sz="2400" b="1" dirty="0">
                <a:latin typeface="Comic Sans MS" panose="030F0702030302020204" pitchFamily="66" charset="0"/>
              </a:rPr>
              <a:t>TCP: GBN</a:t>
            </a:r>
            <a:r>
              <a:rPr lang="zh-CN" altLang="en-US" sz="2400" b="1" dirty="0">
                <a:latin typeface="Comic Sans MS" panose="030F0702030302020204" pitchFamily="66" charset="0"/>
              </a:rPr>
              <a:t>还是</a:t>
            </a:r>
            <a:r>
              <a:rPr lang="en-US" altLang="zh-CN" sz="2400" b="1" dirty="0">
                <a:latin typeface="Comic Sans MS" panose="030F0702030302020204" pitchFamily="66" charset="0"/>
              </a:rPr>
              <a:t>SR</a:t>
            </a:r>
            <a:r>
              <a:rPr lang="zh-CN" altLang="en-US" sz="2400" b="1" dirty="0">
                <a:latin typeface="Comic Sans MS" panose="030F0702030302020204" pitchFamily="66" charset="0"/>
              </a:rPr>
              <a:t>？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en-US" altLang="zh-CN" sz="2400" b="1" dirty="0">
                <a:latin typeface="Comic Sans MS" panose="030F0702030302020204" pitchFamily="66" charset="0"/>
              </a:rPr>
              <a:t>P193 37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3907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3908" name="Rectangle 2"/>
          <p:cNvSpPr>
            <a:spLocks noGrp="1"/>
          </p:cNvSpPr>
          <p:nvPr>
            <p:ph type="title"/>
          </p:nvPr>
        </p:nvSpPr>
        <p:spPr>
          <a:xfrm>
            <a:off x="609600" y="307975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P193</a:t>
            </a:r>
            <a:r>
              <a:rPr lang="zh-CN" altLang="en-US" sz="3200" dirty="0"/>
              <a:t>：</a:t>
            </a:r>
            <a:r>
              <a:rPr lang="en-US" altLang="zh-CN" sz="3200" dirty="0"/>
              <a:t>37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3146361" y="562052"/>
            <a:ext cx="4538876" cy="6143547"/>
            <a:chOff x="765351" y="1531229"/>
            <a:chExt cx="6325147" cy="8440605"/>
          </a:xfrm>
          <a:noFill/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>
              <a:off x="2906712" y="3334340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2924175" y="2736850"/>
              <a:ext cx="2533650" cy="5905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661965" y="2002586"/>
              <a:ext cx="800101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 rot="808459">
              <a:off x="3774520" y="2996920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729509" y="2006141"/>
              <a:ext cx="779462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>
              <a:off x="2908297" y="2632075"/>
              <a:ext cx="6353" cy="73397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5429249" y="2517775"/>
              <a:ext cx="81452" cy="734936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 rot="20261895">
              <a:off x="5356974" y="2970053"/>
              <a:ext cx="1112213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 rot="706751">
              <a:off x="3799278" y="2669893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" name="Group 24"/>
            <p:cNvGrpSpPr/>
            <p:nvPr/>
          </p:nvGrpSpPr>
          <p:grpSpPr bwMode="auto">
            <a:xfrm>
              <a:off x="2717800" y="2743200"/>
              <a:ext cx="180975" cy="1851025"/>
              <a:chOff x="3524" y="1270"/>
              <a:chExt cx="114" cy="1166"/>
            </a:xfrm>
            <a:grpFill/>
          </p:grpSpPr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Line 60"/>
            <p:cNvSpPr>
              <a:spLocks noChangeShapeType="1"/>
            </p:cNvSpPr>
            <p:nvPr/>
          </p:nvSpPr>
          <p:spPr bwMode="auto">
            <a:xfrm flipH="1">
              <a:off x="2725737" y="4663634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 rot="808459">
              <a:off x="3349942" y="3243242"/>
              <a:ext cx="1173489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933437" y="3352800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2910682" y="3028950"/>
              <a:ext cx="1280318" cy="300863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 rot="808459">
              <a:off x="3703491" y="3623714"/>
              <a:ext cx="756938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=4 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911124" y="3689871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 rot="808459">
              <a:off x="3615725" y="3912289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2910665" y="4003944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3"/>
            <p:cNvSpPr>
              <a:spLocks noChangeShapeType="1"/>
            </p:cNvSpPr>
            <p:nvPr/>
          </p:nvSpPr>
          <p:spPr bwMode="auto">
            <a:xfrm flipH="1">
              <a:off x="2917825" y="4012039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auto">
            <a:xfrm>
              <a:off x="4488467" y="3157554"/>
              <a:ext cx="387349" cy="45716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 rot="20261895">
              <a:off x="5489110" y="3545085"/>
              <a:ext cx="1111710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3"/>
            <p:cNvSpPr>
              <a:spLocks noChangeShapeType="1"/>
            </p:cNvSpPr>
            <p:nvPr/>
          </p:nvSpPr>
          <p:spPr bwMode="auto">
            <a:xfrm flipH="1">
              <a:off x="2895473" y="4326511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3"/>
            <p:cNvSpPr>
              <a:spLocks noChangeShapeType="1"/>
            </p:cNvSpPr>
            <p:nvPr/>
          </p:nvSpPr>
          <p:spPr bwMode="auto">
            <a:xfrm flipH="1">
              <a:off x="2859793" y="4666456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 rot="20261895">
              <a:off x="5538755" y="3878987"/>
              <a:ext cx="1109674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 rot="20261895">
              <a:off x="5550372" y="4364437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Text Box 64"/>
            <p:cNvSpPr txBox="1">
              <a:spLocks noChangeArrowheads="1"/>
            </p:cNvSpPr>
            <p:nvPr/>
          </p:nvSpPr>
          <p:spPr bwMode="auto">
            <a:xfrm>
              <a:off x="765351" y="2556536"/>
              <a:ext cx="1910970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1</a:t>
              </a:r>
            </a:p>
          </p:txBody>
        </p:sp>
        <p:grpSp>
          <p:nvGrpSpPr>
            <p:cNvPr id="4" name="Group 24"/>
            <p:cNvGrpSpPr/>
            <p:nvPr/>
          </p:nvGrpSpPr>
          <p:grpSpPr bwMode="auto">
            <a:xfrm>
              <a:off x="2743290" y="4677215"/>
              <a:ext cx="180975" cy="1851025"/>
              <a:chOff x="3524" y="1270"/>
              <a:chExt cx="114" cy="1166"/>
            </a:xfrm>
            <a:grpFill/>
          </p:grpSpPr>
          <p:sp>
            <p:nvSpPr>
              <p:cNvPr id="45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Line 60"/>
            <p:cNvSpPr>
              <a:spLocks noChangeShapeType="1"/>
            </p:cNvSpPr>
            <p:nvPr/>
          </p:nvSpPr>
          <p:spPr bwMode="auto">
            <a:xfrm flipH="1">
              <a:off x="2751227" y="6597649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875691" y="4493609"/>
              <a:ext cx="1880508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2</a:t>
              </a: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2890923" y="6597649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Text Box 64"/>
            <p:cNvSpPr txBox="1">
              <a:spLocks noChangeArrowheads="1"/>
            </p:cNvSpPr>
            <p:nvPr/>
          </p:nvSpPr>
          <p:spPr bwMode="auto">
            <a:xfrm>
              <a:off x="2127839" y="1531229"/>
              <a:ext cx="4381132" cy="465139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GBN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，假设每个报文一个字节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2890481" y="7192281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Line 22"/>
            <p:cNvSpPr>
              <a:spLocks noChangeShapeType="1"/>
            </p:cNvSpPr>
            <p:nvPr/>
          </p:nvSpPr>
          <p:spPr bwMode="auto">
            <a:xfrm>
              <a:off x="2867726" y="6868431"/>
              <a:ext cx="2593274" cy="637527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Line 22"/>
            <p:cNvSpPr>
              <a:spLocks noChangeShapeType="1"/>
            </p:cNvSpPr>
            <p:nvPr/>
          </p:nvSpPr>
          <p:spPr bwMode="auto">
            <a:xfrm>
              <a:off x="2868167" y="7478031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3"/>
            <p:cNvSpPr>
              <a:spLocks noChangeShapeType="1"/>
            </p:cNvSpPr>
            <p:nvPr/>
          </p:nvSpPr>
          <p:spPr bwMode="auto">
            <a:xfrm flipH="1">
              <a:off x="2878481" y="7193923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Line 3"/>
            <p:cNvSpPr>
              <a:spLocks noChangeShapeType="1"/>
            </p:cNvSpPr>
            <p:nvPr/>
          </p:nvSpPr>
          <p:spPr bwMode="auto">
            <a:xfrm flipH="1">
              <a:off x="2841714" y="7544848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Line 3"/>
            <p:cNvSpPr>
              <a:spLocks noChangeShapeType="1"/>
            </p:cNvSpPr>
            <p:nvPr/>
          </p:nvSpPr>
          <p:spPr bwMode="auto">
            <a:xfrm flipH="1">
              <a:off x="2882277" y="7878073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8" name="Line 3"/>
            <p:cNvSpPr>
              <a:spLocks noChangeShapeType="1"/>
            </p:cNvSpPr>
            <p:nvPr/>
          </p:nvSpPr>
          <p:spPr bwMode="auto">
            <a:xfrm flipH="1">
              <a:off x="2847385" y="8217582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9"/>
            <p:cNvSpPr txBox="1">
              <a:spLocks noChangeArrowheads="1"/>
            </p:cNvSpPr>
            <p:nvPr/>
          </p:nvSpPr>
          <p:spPr bwMode="auto">
            <a:xfrm rot="808459">
              <a:off x="3995695" y="6545916"/>
              <a:ext cx="707245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 rot="808459">
              <a:off x="3758853" y="6861326"/>
              <a:ext cx="985582" cy="4228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1" name="Text Box 9"/>
            <p:cNvSpPr txBox="1">
              <a:spLocks noChangeArrowheads="1"/>
            </p:cNvSpPr>
            <p:nvPr/>
          </p:nvSpPr>
          <p:spPr bwMode="auto">
            <a:xfrm rot="808459">
              <a:off x="3679157" y="7123461"/>
              <a:ext cx="985582" cy="4228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=4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2" name="Text Box 9"/>
            <p:cNvSpPr txBox="1">
              <a:spLocks noChangeArrowheads="1"/>
            </p:cNvSpPr>
            <p:nvPr/>
          </p:nvSpPr>
          <p:spPr bwMode="auto">
            <a:xfrm rot="808459">
              <a:off x="3620504" y="7385928"/>
              <a:ext cx="985582" cy="4228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20261895">
              <a:off x="5553838" y="6710282"/>
              <a:ext cx="1163051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" name="Text Box 21"/>
            <p:cNvSpPr txBox="1">
              <a:spLocks noChangeArrowheads="1"/>
            </p:cNvSpPr>
            <p:nvPr/>
          </p:nvSpPr>
          <p:spPr bwMode="auto">
            <a:xfrm rot="20261895">
              <a:off x="5690993" y="7157931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Text Box 21"/>
            <p:cNvSpPr txBox="1">
              <a:spLocks noChangeArrowheads="1"/>
            </p:cNvSpPr>
            <p:nvPr/>
          </p:nvSpPr>
          <p:spPr bwMode="auto">
            <a:xfrm rot="20261895">
              <a:off x="5827482" y="7516433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ACK=4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6" name="Text Box 21"/>
            <p:cNvSpPr txBox="1">
              <a:spLocks noChangeArrowheads="1"/>
            </p:cNvSpPr>
            <p:nvPr/>
          </p:nvSpPr>
          <p:spPr bwMode="auto">
            <a:xfrm rot="20261895">
              <a:off x="5927446" y="7895254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4931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4932" name="Rectangle 2"/>
          <p:cNvSpPr>
            <a:spLocks noGrp="1"/>
          </p:cNvSpPr>
          <p:nvPr>
            <p:ph type="title"/>
          </p:nvPr>
        </p:nvSpPr>
        <p:spPr>
          <a:xfrm>
            <a:off x="609600" y="307975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P193</a:t>
            </a:r>
            <a:r>
              <a:rPr lang="zh-CN" altLang="en-US" sz="3200" dirty="0"/>
              <a:t>：</a:t>
            </a:r>
            <a:r>
              <a:rPr lang="en-US" altLang="zh-CN" sz="3200" dirty="0"/>
              <a:t>37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3146361" y="562052"/>
            <a:ext cx="4270777" cy="6143547"/>
            <a:chOff x="765351" y="1531229"/>
            <a:chExt cx="5951538" cy="8440605"/>
          </a:xfrm>
          <a:noFill/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>
              <a:off x="2906712" y="3334340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2924175" y="2736850"/>
              <a:ext cx="2533650" cy="5905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661965" y="1966767"/>
              <a:ext cx="800101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 rot="808459">
              <a:off x="3774520" y="2996920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789600" y="2015319"/>
              <a:ext cx="779462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>
              <a:off x="2908297" y="2632075"/>
              <a:ext cx="6353" cy="73397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5429249" y="2517775"/>
              <a:ext cx="81452" cy="734936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 rot="20261895">
              <a:off x="5356974" y="2970053"/>
              <a:ext cx="1112213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 rot="706751">
              <a:off x="3799278" y="2669893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" name="Group 24"/>
            <p:cNvGrpSpPr/>
            <p:nvPr/>
          </p:nvGrpSpPr>
          <p:grpSpPr bwMode="auto">
            <a:xfrm>
              <a:off x="2717800" y="2743200"/>
              <a:ext cx="180975" cy="1851025"/>
              <a:chOff x="3524" y="1270"/>
              <a:chExt cx="114" cy="1166"/>
            </a:xfrm>
            <a:grpFill/>
          </p:grpSpPr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Line 60"/>
            <p:cNvSpPr>
              <a:spLocks noChangeShapeType="1"/>
            </p:cNvSpPr>
            <p:nvPr/>
          </p:nvSpPr>
          <p:spPr bwMode="auto">
            <a:xfrm flipH="1">
              <a:off x="2725737" y="4663634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 rot="808459">
              <a:off x="3349942" y="3243242"/>
              <a:ext cx="1173489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933437" y="3352800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2910682" y="3028950"/>
              <a:ext cx="1280318" cy="300863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 rot="808459">
              <a:off x="3703491" y="3623714"/>
              <a:ext cx="756938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=4 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911124" y="3689871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 rot="808459">
              <a:off x="3615725" y="3912289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2910665" y="4003944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3"/>
            <p:cNvSpPr>
              <a:spLocks noChangeShapeType="1"/>
            </p:cNvSpPr>
            <p:nvPr/>
          </p:nvSpPr>
          <p:spPr bwMode="auto">
            <a:xfrm flipH="1">
              <a:off x="2917825" y="4012039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auto">
            <a:xfrm>
              <a:off x="4488467" y="3157554"/>
              <a:ext cx="387349" cy="45716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 rot="20261895">
              <a:off x="5489110" y="3545085"/>
              <a:ext cx="1111710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3"/>
            <p:cNvSpPr>
              <a:spLocks noChangeShapeType="1"/>
            </p:cNvSpPr>
            <p:nvPr/>
          </p:nvSpPr>
          <p:spPr bwMode="auto">
            <a:xfrm flipH="1">
              <a:off x="2895473" y="4326511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3"/>
            <p:cNvSpPr>
              <a:spLocks noChangeShapeType="1"/>
            </p:cNvSpPr>
            <p:nvPr/>
          </p:nvSpPr>
          <p:spPr bwMode="auto">
            <a:xfrm flipH="1">
              <a:off x="2859793" y="4666456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 rot="20261895">
              <a:off x="5538755" y="3878987"/>
              <a:ext cx="1109674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ACK=4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 rot="20261895">
              <a:off x="5550372" y="4364437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Text Box 64"/>
            <p:cNvSpPr txBox="1">
              <a:spLocks noChangeArrowheads="1"/>
            </p:cNvSpPr>
            <p:nvPr/>
          </p:nvSpPr>
          <p:spPr bwMode="auto">
            <a:xfrm>
              <a:off x="765351" y="2556536"/>
              <a:ext cx="1910970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1</a:t>
              </a:r>
            </a:p>
          </p:txBody>
        </p:sp>
        <p:grpSp>
          <p:nvGrpSpPr>
            <p:cNvPr id="4" name="Group 24"/>
            <p:cNvGrpSpPr/>
            <p:nvPr/>
          </p:nvGrpSpPr>
          <p:grpSpPr bwMode="auto">
            <a:xfrm>
              <a:off x="2743290" y="4677215"/>
              <a:ext cx="180975" cy="1851025"/>
              <a:chOff x="3524" y="1270"/>
              <a:chExt cx="114" cy="1166"/>
            </a:xfrm>
            <a:grpFill/>
          </p:grpSpPr>
          <p:sp>
            <p:nvSpPr>
              <p:cNvPr id="45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Line 60"/>
            <p:cNvSpPr>
              <a:spLocks noChangeShapeType="1"/>
            </p:cNvSpPr>
            <p:nvPr/>
          </p:nvSpPr>
          <p:spPr bwMode="auto">
            <a:xfrm flipH="1">
              <a:off x="2751227" y="6597649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875691" y="4493609"/>
              <a:ext cx="1880508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2</a:t>
              </a: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2890923" y="6597649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Text Box 64"/>
            <p:cNvSpPr txBox="1">
              <a:spLocks noChangeArrowheads="1"/>
            </p:cNvSpPr>
            <p:nvPr/>
          </p:nvSpPr>
          <p:spPr bwMode="auto">
            <a:xfrm>
              <a:off x="2127838" y="1531229"/>
              <a:ext cx="4441223" cy="465139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SR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，假设每个报文一个字节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3"/>
            <p:cNvSpPr>
              <a:spLocks noChangeShapeType="1"/>
            </p:cNvSpPr>
            <p:nvPr/>
          </p:nvSpPr>
          <p:spPr bwMode="auto">
            <a:xfrm flipH="1">
              <a:off x="2878481" y="7193923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9"/>
            <p:cNvSpPr txBox="1">
              <a:spLocks noChangeArrowheads="1"/>
            </p:cNvSpPr>
            <p:nvPr/>
          </p:nvSpPr>
          <p:spPr bwMode="auto">
            <a:xfrm rot="808459">
              <a:off x="3995695" y="6545916"/>
              <a:ext cx="707245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20261895">
              <a:off x="5553838" y="6710282"/>
              <a:ext cx="1163051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595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5956" name="Rectangle 2"/>
          <p:cNvSpPr>
            <a:spLocks noGrp="1"/>
          </p:cNvSpPr>
          <p:nvPr>
            <p:ph type="title"/>
          </p:nvPr>
        </p:nvSpPr>
        <p:spPr>
          <a:xfrm>
            <a:off x="609600" y="307975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P193</a:t>
            </a:r>
            <a:r>
              <a:rPr lang="zh-CN" altLang="en-US" sz="3200" dirty="0"/>
              <a:t>：</a:t>
            </a:r>
            <a:r>
              <a:rPr lang="en-US" altLang="zh-CN" sz="3200" dirty="0"/>
              <a:t>37</a:t>
            </a:r>
          </a:p>
        </p:txBody>
      </p:sp>
      <p:grpSp>
        <p:nvGrpSpPr>
          <p:cNvPr id="2" name="组合 10"/>
          <p:cNvGrpSpPr/>
          <p:nvPr/>
        </p:nvGrpSpPr>
        <p:grpSpPr>
          <a:xfrm>
            <a:off x="3146361" y="562052"/>
            <a:ext cx="4270777" cy="6143547"/>
            <a:chOff x="765351" y="1531229"/>
            <a:chExt cx="5951538" cy="8440605"/>
          </a:xfrm>
          <a:noFill/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 flipH="1">
              <a:off x="2906712" y="3334340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>
              <a:off x="2924175" y="2736850"/>
              <a:ext cx="2533650" cy="5905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1661965" y="1966767"/>
              <a:ext cx="800101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A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 rot="808459">
              <a:off x="3774520" y="2996920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789600" y="2015319"/>
              <a:ext cx="779462" cy="33655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主机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B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>
              <a:off x="2908297" y="2632075"/>
              <a:ext cx="6353" cy="733975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5429249" y="2517775"/>
              <a:ext cx="81452" cy="7349369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 rot="20261895">
              <a:off x="5356974" y="2970053"/>
              <a:ext cx="1112213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 rot="706751">
              <a:off x="3799278" y="2669893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=1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" name="Group 24"/>
            <p:cNvGrpSpPr/>
            <p:nvPr/>
          </p:nvGrpSpPr>
          <p:grpSpPr bwMode="auto">
            <a:xfrm>
              <a:off x="2717800" y="2743200"/>
              <a:ext cx="180975" cy="1851025"/>
              <a:chOff x="3524" y="1270"/>
              <a:chExt cx="114" cy="1166"/>
            </a:xfrm>
            <a:grpFill/>
          </p:grpSpPr>
          <p:sp>
            <p:nvSpPr>
              <p:cNvPr id="48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4" name="Line 60"/>
            <p:cNvSpPr>
              <a:spLocks noChangeShapeType="1"/>
            </p:cNvSpPr>
            <p:nvPr/>
          </p:nvSpPr>
          <p:spPr bwMode="auto">
            <a:xfrm flipH="1">
              <a:off x="2725737" y="4663634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 rot="808459">
              <a:off x="3349942" y="3243242"/>
              <a:ext cx="1173489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=3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933437" y="3352800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2910682" y="3028950"/>
              <a:ext cx="1280318" cy="300863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 rot="808459">
              <a:off x="3703491" y="3623714"/>
              <a:ext cx="756938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=4 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>
              <a:off x="2911124" y="3689871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 rot="808459">
              <a:off x="3615725" y="3912289"/>
              <a:ext cx="70724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=5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2910665" y="4003944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Line 3"/>
            <p:cNvSpPr>
              <a:spLocks noChangeShapeType="1"/>
            </p:cNvSpPr>
            <p:nvPr/>
          </p:nvSpPr>
          <p:spPr bwMode="auto">
            <a:xfrm flipH="1">
              <a:off x="2917825" y="4012039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Text Box 45"/>
            <p:cNvSpPr txBox="1">
              <a:spLocks noChangeArrowheads="1"/>
            </p:cNvSpPr>
            <p:nvPr/>
          </p:nvSpPr>
          <p:spPr bwMode="auto">
            <a:xfrm>
              <a:off x="4488467" y="3157554"/>
              <a:ext cx="387349" cy="457169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 rot="20261895">
              <a:off x="5489110" y="3545085"/>
              <a:ext cx="1111710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3"/>
            <p:cNvSpPr>
              <a:spLocks noChangeShapeType="1"/>
            </p:cNvSpPr>
            <p:nvPr/>
          </p:nvSpPr>
          <p:spPr bwMode="auto">
            <a:xfrm flipH="1">
              <a:off x="2895473" y="4326511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Line 3"/>
            <p:cNvSpPr>
              <a:spLocks noChangeShapeType="1"/>
            </p:cNvSpPr>
            <p:nvPr/>
          </p:nvSpPr>
          <p:spPr bwMode="auto">
            <a:xfrm flipH="1">
              <a:off x="2859793" y="4666456"/>
              <a:ext cx="2543175" cy="1381125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 rot="20261895">
              <a:off x="5538755" y="3878987"/>
              <a:ext cx="1109674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Text Box 21"/>
            <p:cNvSpPr txBox="1">
              <a:spLocks noChangeArrowheads="1"/>
            </p:cNvSpPr>
            <p:nvPr/>
          </p:nvSpPr>
          <p:spPr bwMode="auto">
            <a:xfrm rot="20261895">
              <a:off x="5550372" y="4364437"/>
              <a:ext cx="1163052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Text Box 64"/>
            <p:cNvSpPr txBox="1">
              <a:spLocks noChangeArrowheads="1"/>
            </p:cNvSpPr>
            <p:nvPr/>
          </p:nvSpPr>
          <p:spPr bwMode="auto">
            <a:xfrm>
              <a:off x="765351" y="2556536"/>
              <a:ext cx="1910970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1</a:t>
              </a:r>
            </a:p>
          </p:txBody>
        </p:sp>
        <p:grpSp>
          <p:nvGrpSpPr>
            <p:cNvPr id="4" name="Group 24"/>
            <p:cNvGrpSpPr/>
            <p:nvPr/>
          </p:nvGrpSpPr>
          <p:grpSpPr bwMode="auto">
            <a:xfrm>
              <a:off x="2743290" y="4677215"/>
              <a:ext cx="180975" cy="1851025"/>
              <a:chOff x="3524" y="1270"/>
              <a:chExt cx="114" cy="1166"/>
            </a:xfrm>
            <a:grpFill/>
          </p:grpSpPr>
          <p:sp>
            <p:nvSpPr>
              <p:cNvPr id="45" name="Line 27"/>
              <p:cNvSpPr>
                <a:spLocks noChangeShapeType="1"/>
              </p:cNvSpPr>
              <p:nvPr/>
            </p:nvSpPr>
            <p:spPr bwMode="auto">
              <a:xfrm flipV="1">
                <a:off x="3552" y="1270"/>
                <a:ext cx="4" cy="1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Line 28"/>
              <p:cNvSpPr>
                <a:spLocks noChangeShapeType="1"/>
              </p:cNvSpPr>
              <p:nvPr/>
            </p:nvSpPr>
            <p:spPr bwMode="auto">
              <a:xfrm flipH="1">
                <a:off x="3546" y="2296"/>
                <a:ext cx="0" cy="14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Line 30"/>
              <p:cNvSpPr>
                <a:spLocks noChangeShapeType="1"/>
              </p:cNvSpPr>
              <p:nvPr/>
            </p:nvSpPr>
            <p:spPr bwMode="auto">
              <a:xfrm flipH="1">
                <a:off x="3524" y="1270"/>
                <a:ext cx="114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41" name="Line 60"/>
            <p:cNvSpPr>
              <a:spLocks noChangeShapeType="1"/>
            </p:cNvSpPr>
            <p:nvPr/>
          </p:nvSpPr>
          <p:spPr bwMode="auto">
            <a:xfrm flipH="1">
              <a:off x="2751227" y="6597649"/>
              <a:ext cx="180975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875691" y="4493609"/>
              <a:ext cx="1880508" cy="803421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Sendbase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= 2</a:t>
              </a:r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2890923" y="6597649"/>
              <a:ext cx="2508250" cy="628650"/>
            </a:xfrm>
            <a:prstGeom prst="line">
              <a:avLst/>
            </a:prstGeom>
            <a:grpFill/>
            <a:ln w="28575">
              <a:solidFill>
                <a:schemeClr val="accent2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Text Box 64"/>
            <p:cNvSpPr txBox="1">
              <a:spLocks noChangeArrowheads="1"/>
            </p:cNvSpPr>
            <p:nvPr/>
          </p:nvSpPr>
          <p:spPr bwMode="auto">
            <a:xfrm>
              <a:off x="2127838" y="1531229"/>
              <a:ext cx="4441223" cy="465139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TCP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，假设每个报文一个字节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Line 3"/>
            <p:cNvSpPr>
              <a:spLocks noChangeShapeType="1"/>
            </p:cNvSpPr>
            <p:nvPr/>
          </p:nvSpPr>
          <p:spPr bwMode="auto">
            <a:xfrm flipH="1">
              <a:off x="2878481" y="7193923"/>
              <a:ext cx="2543174" cy="1381124"/>
            </a:xfrm>
            <a:prstGeom prst="line">
              <a:avLst/>
            </a:prstGeom>
            <a:grp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Text Box 9"/>
            <p:cNvSpPr txBox="1">
              <a:spLocks noChangeArrowheads="1"/>
            </p:cNvSpPr>
            <p:nvPr/>
          </p:nvSpPr>
          <p:spPr bwMode="auto">
            <a:xfrm rot="808459">
              <a:off x="3995695" y="6545916"/>
              <a:ext cx="707245" cy="307776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Seq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=2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3" name="Text Box 21"/>
            <p:cNvSpPr txBox="1">
              <a:spLocks noChangeArrowheads="1"/>
            </p:cNvSpPr>
            <p:nvPr/>
          </p:nvSpPr>
          <p:spPr bwMode="auto">
            <a:xfrm rot="20261895">
              <a:off x="5553838" y="6710282"/>
              <a:ext cx="1163051" cy="4228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ACK=6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26979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698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6982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流量控制</a:t>
            </a:r>
          </a:p>
        </p:txBody>
      </p:sp>
      <p:sp>
        <p:nvSpPr>
          <p:cNvPr id="126979" name="Rectangle 3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990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dirty="0">
                <a:latin typeface="+mn-lt"/>
                <a:ea typeface="+mn-ea"/>
                <a:cs typeface="+mn-cs"/>
              </a:rPr>
              <a:t>连接的接收方有</a:t>
            </a:r>
            <a:r>
              <a:rPr lang="en-US" altLang="zh-CN" dirty="0">
                <a:latin typeface="+mn-lt"/>
                <a:ea typeface="+mn-ea"/>
                <a:cs typeface="+mn-cs"/>
              </a:rPr>
              <a:t>1</a:t>
            </a:r>
            <a:r>
              <a:rPr lang="zh-CN" altLang="en-US" dirty="0">
                <a:latin typeface="+mn-lt"/>
                <a:ea typeface="+mn-ea"/>
                <a:cs typeface="+mn-cs"/>
              </a:rPr>
              <a:t>个接收缓冲区:</a:t>
            </a:r>
          </a:p>
        </p:txBody>
      </p:sp>
      <p:sp>
        <p:nvSpPr>
          <p:cNvPr id="126980" name="Rectangle 4"/>
          <p:cNvSpPr>
            <a:spLocks noGrp="1"/>
          </p:cNvSpPr>
          <p:nvPr>
            <p:ph sz="half" idx="2"/>
          </p:nvPr>
        </p:nvSpPr>
        <p:spPr>
          <a:xfrm>
            <a:off x="5029200" y="3276600"/>
            <a:ext cx="3810000" cy="2895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匹配速度服务: 发送速率需要</a:t>
            </a:r>
            <a:r>
              <a:rPr lang="zh-CN" altLang="en-US" u="sng" dirty="0">
                <a:latin typeface="+mn-lt"/>
                <a:ea typeface="+mn-ea"/>
                <a:cs typeface="+mn-cs"/>
              </a:rPr>
              <a:t>匹配</a:t>
            </a:r>
            <a:r>
              <a:rPr lang="zh-CN" altLang="en-US" dirty="0">
                <a:latin typeface="+mn-lt"/>
                <a:ea typeface="+mn-ea"/>
                <a:cs typeface="+mn-cs"/>
              </a:rPr>
              <a:t>接收方应用程序的提取速率</a:t>
            </a:r>
          </a:p>
        </p:txBody>
      </p:sp>
      <p:sp>
        <p:nvSpPr>
          <p:cNvPr id="1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8006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26983" name="Picture 5" descr="rcvw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71800"/>
            <a:ext cx="4800600" cy="17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6984" name="Rectangle 6"/>
          <p:cNvSpPr/>
          <p:nvPr/>
        </p:nvSpPr>
        <p:spPr>
          <a:xfrm>
            <a:off x="457200" y="4953000"/>
            <a:ext cx="3810000" cy="1295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应用进程可能从接收缓冲区读数据缓慢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5181600" y="1041400"/>
            <a:ext cx="3057525" cy="1684338"/>
            <a:chOff x="564" y="787"/>
            <a:chExt cx="1926" cy="1061"/>
          </a:xfrm>
        </p:grpSpPr>
        <p:sp>
          <p:nvSpPr>
            <p:cNvPr id="128011" name="Rectangle 8"/>
            <p:cNvSpPr/>
            <p:nvPr/>
          </p:nvSpPr>
          <p:spPr>
            <a:xfrm>
              <a:off x="564" y="948"/>
              <a:ext cx="1926" cy="9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8012" name="Text Box 9"/>
            <p:cNvSpPr txBox="1"/>
            <p:nvPr/>
          </p:nvSpPr>
          <p:spPr>
            <a:xfrm>
              <a:off x="618" y="1043"/>
              <a:ext cx="1809" cy="74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latin typeface="Comic Sans MS" panose="030F0702030302020204" pitchFamily="66" charset="0"/>
                </a:rPr>
                <a:t>发送方不能发送太多、太快的数据让接收方缓冲区溢出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28013" name="Group 10"/>
            <p:cNvGrpSpPr/>
            <p:nvPr/>
          </p:nvGrpSpPr>
          <p:grpSpPr>
            <a:xfrm>
              <a:off x="642" y="787"/>
              <a:ext cx="1134" cy="288"/>
              <a:chOff x="3486" y="289"/>
              <a:chExt cx="1134" cy="288"/>
            </a:xfrm>
          </p:grpSpPr>
          <p:sp>
            <p:nvSpPr>
              <p:cNvPr id="128014" name="Rectangle 11"/>
              <p:cNvSpPr/>
              <p:nvPr/>
            </p:nvSpPr>
            <p:spPr>
              <a:xfrm>
                <a:off x="3486" y="330"/>
                <a:ext cx="1134" cy="2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015" name="Text Box 12"/>
              <p:cNvSpPr txBox="1"/>
              <p:nvPr/>
            </p:nvSpPr>
            <p:spPr>
              <a:xfrm>
                <a:off x="3601" y="289"/>
                <a:ext cx="88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流量控制</a:t>
                </a:r>
                <a:endParaRPr lang="zh-CN" altLang="en-US" sz="1000" b="1" dirty="0">
                  <a:latin typeface="Times New Roman" panose="02020603050405020304" pitchFamily="18" charset="0"/>
                </a:endParaRPr>
              </a:p>
            </p:txBody>
          </p:sp>
        </p:grpSp>
      </p:grpSp>
      <p:pic>
        <p:nvPicPr>
          <p:cNvPr id="119824" name="Picture 16" descr="https://ss0.bdstatic.com/70cFuHSh_Q1YnxGkpoWK1HF6hhy/it/u=3424742759,292874201&amp;fm=23&amp;gp=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00600"/>
            <a:ext cx="3429000" cy="1558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6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  <p:bldP spid="126980" grpId="0" build="p"/>
      <p:bldP spid="12698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流控: 工作原理</a:t>
            </a:r>
          </a:p>
        </p:txBody>
      </p:sp>
      <p:sp>
        <p:nvSpPr>
          <p:cNvPr id="128003" name="Rectangle 3"/>
          <p:cNvSpPr>
            <a:spLocks noGrp="1"/>
          </p:cNvSpPr>
          <p:nvPr>
            <p:ph sz="half" idx="1"/>
          </p:nvPr>
        </p:nvSpPr>
        <p:spPr>
          <a:xfrm>
            <a:off x="457200" y="3276600"/>
            <a:ext cx="4343400" cy="29718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发送方维护接受窗口</a:t>
            </a:r>
            <a:r>
              <a:rPr lang="en-US" altLang="zh-CN" sz="2400" b="1" dirty="0">
                <a:latin typeface="Courier New" panose="02070309020205020404" pitchFamily="49" charset="0"/>
                <a:ea typeface="+mn-ea"/>
                <a:cs typeface="+mn-cs"/>
              </a:rPr>
              <a:t>RcvWindow </a:t>
            </a:r>
            <a:r>
              <a:rPr lang="en-US" altLang="zh-CN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lang="zh-CN" altLang="en-US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接收方缓冲区的剩余空间</a:t>
            </a:r>
            <a:endParaRPr lang="zh-CN" altLang="en-US" sz="2400" dirty="0"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128004" name="Rectangle 4"/>
          <p:cNvSpPr>
            <a:spLocks noGrp="1"/>
          </p:cNvSpPr>
          <p:nvPr>
            <p:ph sz="half" idx="2"/>
          </p:nvPr>
        </p:nvSpPr>
        <p:spPr>
          <a:xfrm>
            <a:off x="4903788" y="1447800"/>
            <a:ext cx="4240212" cy="2514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接收方在报文段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接收窗口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字段中通告其接收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缓冲区的剩余空间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发送方要限制未确认的数据不超过</a:t>
            </a:r>
            <a:r>
              <a:rPr lang="en-US" altLang="zh-CN" sz="2400" b="1" dirty="0">
                <a:latin typeface="Courier New" panose="02070309020205020404" pitchFamily="49" charset="0"/>
                <a:ea typeface="+mn-ea"/>
                <a:cs typeface="+mn-cs"/>
              </a:rPr>
              <a:t>RcvWindow</a:t>
            </a:r>
            <a:r>
              <a:rPr lang="en-US" altLang="zh-CN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</a:t>
            </a:r>
            <a:endParaRPr lang="en-US" altLang="zh-CN" sz="2400" b="1" dirty="0"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lvl="1" indent="-342900" eaLnBrk="1" hangingPunct="1">
              <a:buSzPct val="85000"/>
              <a:buFont typeface="ZapfDingbats" pitchFamily="82" charset="2"/>
              <a:buNone/>
            </a:pPr>
            <a:r>
              <a:rPr lang="zh-CN" altLang="en-US" dirty="0">
                <a:latin typeface="+mn-lt"/>
                <a:ea typeface="+mn-ea"/>
              </a:rPr>
              <a:t>      保证接收缓冲区不溢出</a:t>
            </a:r>
            <a:endParaRPr lang="en-US" altLang="zh-CN" b="1" dirty="0">
              <a:latin typeface="Courier New" panose="02070309020205020404" pitchFamily="49" charset="0"/>
              <a:ea typeface="+mn-ea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903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29031" name="Picture 5" descr="rcvw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4800600" cy="175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5349875" y="914400"/>
            <a:ext cx="34290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思考题：</a:t>
            </a:r>
            <a:r>
              <a:rPr lang="en-US" altLang="zh-CN" sz="2400" b="1" dirty="0">
                <a:latin typeface="Comic Sans MS" panose="030F0702030302020204" pitchFamily="66" charset="0"/>
              </a:rPr>
              <a:t>P188 R14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9400" y="228600"/>
            <a:ext cx="1447800" cy="53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  <a:hlinkClick r:id="rId4"/>
              </a:rPr>
              <a:t>动画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9200" y="4953000"/>
            <a:ext cx="75438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ZapfDingbats" pitchFamily="82" charset="2"/>
            </a:pPr>
            <a:r>
              <a:rPr lang="en-US" altLang="zh-CN" sz="2400" b="1" dirty="0">
                <a:latin typeface="Courier New" panose="02070309020205020404" pitchFamily="49" charset="0"/>
              </a:rPr>
              <a:t>RcvWindow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eaLnBrk="1" hangingPunct="1">
              <a:buFont typeface="ZapfDingbats" pitchFamily="82" charset="2"/>
            </a:pPr>
            <a:r>
              <a:rPr lang="en-US" altLang="zh-CN" sz="2400" b="1" dirty="0">
                <a:latin typeface="Courier New" panose="02070309020205020404" pitchFamily="49" charset="0"/>
              </a:rPr>
              <a:t>= RcvBuffer-[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LastByteRcvd</a:t>
            </a:r>
            <a:r>
              <a:rPr lang="en-US" altLang="zh-CN" sz="2400" b="1" dirty="0">
                <a:latin typeface="Courier New" panose="02070309020205020404" pitchFamily="49" charset="0"/>
              </a:rPr>
              <a:t> - 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LastByteRead</a:t>
            </a:r>
            <a:r>
              <a:rPr lang="en-US" altLang="zh-CN" sz="2400" b="1" dirty="0">
                <a:latin typeface="Courier New" panose="02070309020205020404" pitchFamily="49" charset="0"/>
              </a:rPr>
              <a:t>]</a:t>
            </a:r>
          </a:p>
        </p:txBody>
      </p:sp>
      <p:grpSp>
        <p:nvGrpSpPr>
          <p:cNvPr id="2" name="组合 15"/>
          <p:cNvGrpSpPr/>
          <p:nvPr/>
        </p:nvGrpSpPr>
        <p:grpSpPr>
          <a:xfrm>
            <a:off x="2254250" y="5638800"/>
            <a:ext cx="6191250" cy="1089025"/>
            <a:chOff x="2254610" y="5638715"/>
            <a:chExt cx="6191118" cy="1088971"/>
          </a:xfrm>
        </p:grpSpPr>
        <p:cxnSp>
          <p:nvCxnSpPr>
            <p:cNvPr id="129037" name="直接箭头连接符 8"/>
            <p:cNvCxnSpPr/>
            <p:nvPr/>
          </p:nvCxnSpPr>
          <p:spPr>
            <a:xfrm>
              <a:off x="5562889" y="5638715"/>
              <a:ext cx="380710" cy="381085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29038" name="直接箭头连接符 10"/>
            <p:cNvCxnSpPr/>
            <p:nvPr/>
          </p:nvCxnSpPr>
          <p:spPr>
            <a:xfrm flipH="1">
              <a:off x="6019802" y="5638715"/>
              <a:ext cx="1371849" cy="381084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29039" name="TextBox 11"/>
            <p:cNvSpPr txBox="1"/>
            <p:nvPr/>
          </p:nvSpPr>
          <p:spPr>
            <a:xfrm>
              <a:off x="2254610" y="6019800"/>
              <a:ext cx="6191118" cy="7078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最后一个发送的字节编号</a:t>
              </a:r>
              <a:r>
                <a:rPr lang="en-US" altLang="zh-CN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-</a:t>
              </a:r>
              <a:r>
                <a:rPr lang="zh-CN" altLang="en-US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最后一个被确认的字节编号</a:t>
              </a:r>
              <a:endParaRPr lang="en-US" altLang="zh-CN" sz="2000" dirty="0">
                <a:solidFill>
                  <a:srgbClr val="7030A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=</a:t>
              </a:r>
              <a:r>
                <a:rPr lang="zh-CN" altLang="en-US" sz="2000" dirty="0">
                  <a:solidFill>
                    <a:srgbClr val="7030A0"/>
                  </a:solidFill>
                  <a:latin typeface="Comic Sans MS" panose="030F0702030302020204" pitchFamily="66" charset="0"/>
                </a:rPr>
                <a:t>已经发送还未被确认的数据量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4267200" y="3886200"/>
            <a:ext cx="51816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ZapfDingbats" pitchFamily="82" charset="2"/>
            </a:pP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LastByteSent</a:t>
            </a:r>
            <a:r>
              <a:rPr lang="en-US" altLang="zh-CN" sz="2400" b="1" dirty="0">
                <a:solidFill>
                  <a:schemeClr val="tx2"/>
                </a:solidFill>
                <a:latin typeface="Courier New" panose="02070309020205020404" pitchFamily="49" charset="0"/>
              </a:rPr>
              <a:t>-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LastByteAcked</a:t>
            </a:r>
            <a:r>
              <a:rPr lang="en-US" altLang="zh-CN" sz="2400" b="1" dirty="0">
                <a:latin typeface="Courier New" panose="02070309020205020404" pitchFamily="49" charset="0"/>
              </a:rPr>
              <a:t> &lt;= RcvWindow</a:t>
            </a:r>
            <a:endParaRPr lang="zh-CN" altLang="en-US" sz="24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8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8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8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  <p:bldP spid="17" grpId="0" animBg="1"/>
      <p:bldP spid="13" grpId="0" animBg="1"/>
      <p:bldP spid="14" grpId="0"/>
      <p:bldP spid="1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30051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005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109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30054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Rectangle 2"/>
          <p:cNvSpPr>
            <a:spLocks noGrp="1"/>
          </p:cNvSpPr>
          <p:nvPr>
            <p:ph type="title"/>
          </p:nvPr>
        </p:nvSpPr>
        <p:spPr>
          <a:xfrm>
            <a:off x="279400" y="0"/>
            <a:ext cx="856615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因特网传输层协议</a:t>
            </a:r>
            <a:endParaRPr lang="en-US" altLang="zh-CN" dirty="0"/>
          </a:p>
        </p:txBody>
      </p:sp>
      <p:sp>
        <p:nvSpPr>
          <p:cNvPr id="69635" name="Rectangle 3"/>
          <p:cNvSpPr>
            <a:spLocks noGrp="1"/>
          </p:cNvSpPr>
          <p:nvPr>
            <p:ph sz="half" idx="1"/>
          </p:nvPr>
        </p:nvSpPr>
        <p:spPr>
          <a:xfrm>
            <a:off x="438150" y="1400175"/>
            <a:ext cx="3971925" cy="51149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可靠的、按序的交付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(TCP)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拥塞控制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连接建立</a:t>
            </a:r>
            <a:endParaRPr lang="zh-CN" altLang="en-US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不可靠、不按序交付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Comic Sans MS" panose="030F0702030302020204" pitchFamily="66" charset="0"/>
                <a:ea typeface="+mn-ea"/>
              </a:rPr>
              <a:t>“</a:t>
            </a:r>
            <a:r>
              <a:rPr lang="zh-CN" altLang="en-US" sz="2000" dirty="0">
                <a:latin typeface="+mn-lt"/>
                <a:ea typeface="+mn-ea"/>
              </a:rPr>
              <a:t>尽力而为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</a:rPr>
              <a:t>”</a:t>
            </a:r>
            <a:r>
              <a:rPr lang="en-US" altLang="zh-CN" sz="2000" dirty="0">
                <a:latin typeface="+mn-lt"/>
                <a:ea typeface="+mn-ea"/>
              </a:rPr>
              <a:t>IP</a:t>
            </a:r>
            <a:r>
              <a:rPr lang="zh-CN" altLang="en-US" sz="2000" dirty="0">
                <a:latin typeface="+mn-lt"/>
                <a:ea typeface="+mn-ea"/>
              </a:rPr>
              <a:t>的不提供不必要服务的扩展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不可用的服务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时延保证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带宽保证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4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09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3093" name="Group 275"/>
          <p:cNvGrpSpPr/>
          <p:nvPr/>
        </p:nvGrpSpPr>
        <p:grpSpPr>
          <a:xfrm>
            <a:off x="4703763" y="1533525"/>
            <a:ext cx="3927475" cy="4013200"/>
            <a:chOff x="2963" y="966"/>
            <a:chExt cx="2474" cy="2528"/>
          </a:xfrm>
        </p:grpSpPr>
        <p:sp>
          <p:nvSpPr>
            <p:cNvPr id="3094" name="Freeform 276"/>
            <p:cNvSpPr/>
            <p:nvPr/>
          </p:nvSpPr>
          <p:spPr>
            <a:xfrm>
              <a:off x="4276" y="1272"/>
              <a:ext cx="1133" cy="1055"/>
            </a:xfrm>
            <a:custGeom>
              <a:avLst/>
              <a:gdLst>
                <a:gd name="txL" fmla="*/ 0 w 1292"/>
                <a:gd name="txT" fmla="*/ 0 h 1255"/>
                <a:gd name="txR" fmla="*/ 1292 w 1292"/>
                <a:gd name="txB" fmla="*/ 1255 h 1255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Freeform 277"/>
            <p:cNvSpPr/>
            <p:nvPr/>
          </p:nvSpPr>
          <p:spPr>
            <a:xfrm>
              <a:off x="3092" y="1182"/>
              <a:ext cx="1176" cy="1001"/>
            </a:xfrm>
            <a:custGeom>
              <a:avLst/>
              <a:gdLst>
                <a:gd name="txL" fmla="*/ 0 w 1340"/>
                <a:gd name="txT" fmla="*/ 0 h 1191"/>
                <a:gd name="txR" fmla="*/ 1340 w 1340"/>
                <a:gd name="txB" fmla="*/ 1191 h 1191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Freeform 278"/>
            <p:cNvSpPr/>
            <p:nvPr/>
          </p:nvSpPr>
          <p:spPr>
            <a:xfrm>
              <a:off x="3324" y="2096"/>
              <a:ext cx="1874" cy="1398"/>
            </a:xfrm>
            <a:custGeom>
              <a:avLst/>
              <a:gdLst>
                <a:gd name="txL" fmla="*/ 0 w 2135"/>
                <a:gd name="txT" fmla="*/ 0 h 1662"/>
                <a:gd name="txR" fmla="*/ 2135 w 2135"/>
                <a:gd name="txB" fmla="*/ 1662 h 1662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4" name="Object 279"/>
            <p:cNvGraphicFramePr>
              <a:graphicFrameLocks noChangeAspect="1"/>
            </p:cNvGraphicFramePr>
            <p:nvPr/>
          </p:nvGraphicFramePr>
          <p:xfrm>
            <a:off x="3166" y="1267"/>
            <a:ext cx="262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1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6" y="1267"/>
                          <a:ext cx="262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280"/>
            <p:cNvGraphicFramePr>
              <a:graphicFrameLocks noChangeAspect="1"/>
            </p:cNvGraphicFramePr>
            <p:nvPr/>
          </p:nvGraphicFramePr>
          <p:xfrm>
            <a:off x="3452" y="1342"/>
            <a:ext cx="17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2" r:id="rId6" imgW="681990" imgH="480695" progId="MS_ClipArt_Gallery.2">
                    <p:embed/>
                  </p:oleObj>
                </mc:Choice>
                <mc:Fallback>
                  <p:oleObj r:id="rId6" imgW="681990" imgH="480695" progId="MS_ClipArt_Gallery.2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52" y="1342"/>
                          <a:ext cx="176" cy="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7" name="Line 281"/>
            <p:cNvSpPr/>
            <p:nvPr/>
          </p:nvSpPr>
          <p:spPr>
            <a:xfrm flipV="1">
              <a:off x="3422" y="1419"/>
              <a:ext cx="7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3076" name="Object 282"/>
            <p:cNvGraphicFramePr>
              <a:graphicFrameLocks noChangeAspect="1"/>
            </p:cNvGraphicFramePr>
            <p:nvPr/>
          </p:nvGraphicFramePr>
          <p:xfrm>
            <a:off x="3166" y="1642"/>
            <a:ext cx="262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3" r:id="rId8" imgW="1307465" imgH="1083945" progId="MS_ClipArt_Gallery.2">
                    <p:embed/>
                  </p:oleObj>
                </mc:Choice>
                <mc:Fallback>
                  <p:oleObj r:id="rId8" imgW="1307465" imgH="1083945" progId="MS_ClipArt_Gallery.2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6" y="1642"/>
                          <a:ext cx="262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283"/>
            <p:cNvGraphicFramePr>
              <a:graphicFrameLocks noChangeAspect="1"/>
            </p:cNvGraphicFramePr>
            <p:nvPr/>
          </p:nvGraphicFramePr>
          <p:xfrm>
            <a:off x="3452" y="1717"/>
            <a:ext cx="17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" r:id="rId9" imgW="681990" imgH="480695" progId="MS_ClipArt_Gallery.2">
                    <p:embed/>
                  </p:oleObj>
                </mc:Choice>
                <mc:Fallback>
                  <p:oleObj r:id="rId9" imgW="681990" imgH="480695" progId="MS_ClipArt_Gallery.2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52" y="1717"/>
                          <a:ext cx="176" cy="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8" name="Line 284"/>
            <p:cNvSpPr/>
            <p:nvPr/>
          </p:nvSpPr>
          <p:spPr>
            <a:xfrm flipV="1">
              <a:off x="3422" y="1794"/>
              <a:ext cx="7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099" name="Oval 285"/>
            <p:cNvSpPr/>
            <p:nvPr/>
          </p:nvSpPr>
          <p:spPr>
            <a:xfrm>
              <a:off x="3403" y="1508"/>
              <a:ext cx="41" cy="3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0" name="Oval 286"/>
            <p:cNvSpPr/>
            <p:nvPr/>
          </p:nvSpPr>
          <p:spPr>
            <a:xfrm>
              <a:off x="3405" y="1557"/>
              <a:ext cx="40" cy="3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1" name="Oval 287"/>
            <p:cNvSpPr/>
            <p:nvPr/>
          </p:nvSpPr>
          <p:spPr>
            <a:xfrm>
              <a:off x="3406" y="1605"/>
              <a:ext cx="41" cy="3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2" name="AutoShape 288"/>
            <p:cNvSpPr/>
            <p:nvPr/>
          </p:nvSpPr>
          <p:spPr>
            <a:xfrm>
              <a:off x="3699" y="2016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3" name="Rectangle 289"/>
            <p:cNvSpPr/>
            <p:nvPr/>
          </p:nvSpPr>
          <p:spPr>
            <a:xfrm>
              <a:off x="3766" y="1827"/>
              <a:ext cx="61" cy="191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4" name="Rectangle 290"/>
            <p:cNvSpPr/>
            <p:nvPr/>
          </p:nvSpPr>
          <p:spPr>
            <a:xfrm>
              <a:off x="3700" y="1881"/>
              <a:ext cx="83" cy="191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5" name="AutoShape 291"/>
            <p:cNvSpPr/>
            <p:nvPr/>
          </p:nvSpPr>
          <p:spPr>
            <a:xfrm>
              <a:off x="3699" y="1825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6" name="Line 292"/>
            <p:cNvSpPr/>
            <p:nvPr/>
          </p:nvSpPr>
          <p:spPr>
            <a:xfrm>
              <a:off x="3831" y="1829"/>
              <a:ext cx="0" cy="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7" name="Line 293"/>
            <p:cNvSpPr/>
            <p:nvPr/>
          </p:nvSpPr>
          <p:spPr>
            <a:xfrm flipH="1">
              <a:off x="3783" y="2016"/>
              <a:ext cx="48" cy="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08" name="Rectangle 294"/>
            <p:cNvSpPr/>
            <p:nvPr/>
          </p:nvSpPr>
          <p:spPr>
            <a:xfrm>
              <a:off x="3710" y="1906"/>
              <a:ext cx="56" cy="11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09" name="Rectangle 295"/>
            <p:cNvSpPr/>
            <p:nvPr/>
          </p:nvSpPr>
          <p:spPr>
            <a:xfrm>
              <a:off x="3718" y="1939"/>
              <a:ext cx="43" cy="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10" name="Oval 296"/>
            <p:cNvSpPr/>
            <p:nvPr/>
          </p:nvSpPr>
          <p:spPr>
            <a:xfrm rot="-5400000">
              <a:off x="3845" y="1929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11" name="Oval 297"/>
            <p:cNvSpPr/>
            <p:nvPr/>
          </p:nvSpPr>
          <p:spPr>
            <a:xfrm rot="-5400000">
              <a:off x="3898" y="1927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12" name="Oval 298"/>
            <p:cNvSpPr/>
            <p:nvPr/>
          </p:nvSpPr>
          <p:spPr>
            <a:xfrm rot="-5400000">
              <a:off x="3951" y="1925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13" name="Line 299"/>
            <p:cNvSpPr/>
            <p:nvPr/>
          </p:nvSpPr>
          <p:spPr>
            <a:xfrm>
              <a:off x="3785" y="1767"/>
              <a:ext cx="312" cy="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4" name="Line 300"/>
            <p:cNvSpPr/>
            <p:nvPr/>
          </p:nvSpPr>
          <p:spPr>
            <a:xfrm>
              <a:off x="3787" y="1765"/>
              <a:ext cx="1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5" name="Line 301"/>
            <p:cNvSpPr/>
            <p:nvPr/>
          </p:nvSpPr>
          <p:spPr>
            <a:xfrm>
              <a:off x="4099" y="1764"/>
              <a:ext cx="1" cy="5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6" name="Line 302"/>
            <p:cNvSpPr/>
            <p:nvPr/>
          </p:nvSpPr>
          <p:spPr>
            <a:xfrm>
              <a:off x="3596" y="1427"/>
              <a:ext cx="182" cy="16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7" name="Line 303"/>
            <p:cNvSpPr/>
            <p:nvPr/>
          </p:nvSpPr>
          <p:spPr>
            <a:xfrm flipV="1">
              <a:off x="3604" y="1607"/>
              <a:ext cx="174" cy="20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8" name="Line 304"/>
            <p:cNvSpPr/>
            <p:nvPr/>
          </p:nvSpPr>
          <p:spPr>
            <a:xfrm flipV="1">
              <a:off x="3936" y="1661"/>
              <a:ext cx="1" cy="10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19" name="AutoShape 305"/>
            <p:cNvSpPr/>
            <p:nvPr/>
          </p:nvSpPr>
          <p:spPr>
            <a:xfrm>
              <a:off x="4011" y="2002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20" name="Rectangle 306"/>
            <p:cNvSpPr/>
            <p:nvPr/>
          </p:nvSpPr>
          <p:spPr>
            <a:xfrm>
              <a:off x="4078" y="1813"/>
              <a:ext cx="61" cy="191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21" name="Rectangle 307"/>
            <p:cNvSpPr/>
            <p:nvPr/>
          </p:nvSpPr>
          <p:spPr>
            <a:xfrm>
              <a:off x="4012" y="1867"/>
              <a:ext cx="83" cy="191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22" name="AutoShape 308"/>
            <p:cNvSpPr/>
            <p:nvPr/>
          </p:nvSpPr>
          <p:spPr>
            <a:xfrm>
              <a:off x="4011" y="1811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23" name="Line 309"/>
            <p:cNvSpPr/>
            <p:nvPr/>
          </p:nvSpPr>
          <p:spPr>
            <a:xfrm>
              <a:off x="4143" y="1815"/>
              <a:ext cx="0" cy="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4" name="Line 310"/>
            <p:cNvSpPr/>
            <p:nvPr/>
          </p:nvSpPr>
          <p:spPr>
            <a:xfrm flipH="1">
              <a:off x="4095" y="2002"/>
              <a:ext cx="48" cy="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25" name="Rectangle 311"/>
            <p:cNvSpPr/>
            <p:nvPr/>
          </p:nvSpPr>
          <p:spPr>
            <a:xfrm>
              <a:off x="4022" y="1892"/>
              <a:ext cx="56" cy="11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26" name="Rectangle 312"/>
            <p:cNvSpPr/>
            <p:nvPr/>
          </p:nvSpPr>
          <p:spPr>
            <a:xfrm>
              <a:off x="4030" y="1925"/>
              <a:ext cx="43" cy="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3078" name="Object 313"/>
            <p:cNvGraphicFramePr>
              <a:graphicFrameLocks noChangeAspect="1"/>
            </p:cNvGraphicFramePr>
            <p:nvPr/>
          </p:nvGraphicFramePr>
          <p:xfrm>
            <a:off x="3408" y="2201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r:id="rId10" imgW="1307465" imgH="1083945" progId="MS_ClipArt_Gallery.2">
                    <p:embed/>
                  </p:oleObj>
                </mc:Choice>
                <mc:Fallback>
                  <p:oleObj r:id="rId10" imgW="1307465" imgH="1083945" progId="MS_ClipArt_Gallery.2">
                    <p:embed/>
                    <p:pic>
                      <p:nvPicPr>
                        <p:cNvPr id="0" name="图片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8" y="2201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7" name="Line 314"/>
            <p:cNvSpPr/>
            <p:nvPr/>
          </p:nvSpPr>
          <p:spPr>
            <a:xfrm flipV="1">
              <a:off x="3664" y="2356"/>
              <a:ext cx="46" cy="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3079" name="Object 315"/>
            <p:cNvGraphicFramePr>
              <a:graphicFrameLocks noChangeAspect="1"/>
            </p:cNvGraphicFramePr>
            <p:nvPr/>
          </p:nvGraphicFramePr>
          <p:xfrm>
            <a:off x="3408" y="2576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6" r:id="rId11" imgW="1307465" imgH="1083945" progId="MS_ClipArt_Gallery.2">
                    <p:embed/>
                  </p:oleObj>
                </mc:Choice>
                <mc:Fallback>
                  <p:oleObj r:id="rId11" imgW="1307465" imgH="1083945" progId="MS_ClipArt_Gallery.2">
                    <p:embed/>
                    <p:pic>
                      <p:nvPicPr>
                        <p:cNvPr id="0" name="图片 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8" y="2576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8" name="Line 316"/>
            <p:cNvSpPr/>
            <p:nvPr/>
          </p:nvSpPr>
          <p:spPr>
            <a:xfrm flipV="1">
              <a:off x="3664" y="2734"/>
              <a:ext cx="46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129" name="Group 317"/>
            <p:cNvGrpSpPr/>
            <p:nvPr/>
          </p:nvGrpSpPr>
          <p:grpSpPr>
            <a:xfrm>
              <a:off x="3487" y="2416"/>
              <a:ext cx="45" cy="140"/>
              <a:chOff x="3842" y="406"/>
              <a:chExt cx="51" cy="167"/>
            </a:xfrm>
          </p:grpSpPr>
          <p:sp>
            <p:nvSpPr>
              <p:cNvPr id="3318" name="Oval 318"/>
              <p:cNvSpPr/>
              <p:nvPr/>
            </p:nvSpPr>
            <p:spPr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319" name="Oval 319"/>
              <p:cNvSpPr/>
              <p:nvPr/>
            </p:nvSpPr>
            <p:spPr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3320" name="Oval 320"/>
              <p:cNvSpPr/>
              <p:nvPr/>
            </p:nvSpPr>
            <p:spPr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30" name="Line 321"/>
            <p:cNvSpPr/>
            <p:nvPr/>
          </p:nvSpPr>
          <p:spPr>
            <a:xfrm>
              <a:off x="3706" y="2355"/>
              <a:ext cx="0" cy="37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3080" name="Object 322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" r:id="rId12" imgW="1307465" imgH="1083945" progId="MS_ClipArt_Gallery.2">
                    <p:embed/>
                  </p:oleObj>
                </mc:Choice>
                <mc:Fallback>
                  <p:oleObj r:id="rId12" imgW="1307465" imgH="1083945" progId="MS_ClipArt_Gallery.2">
                    <p:embed/>
                    <p:pic>
                      <p:nvPicPr>
                        <p:cNvPr id="0" name="图片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1" name="Object 323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8" r:id="rId13" imgW="1307465" imgH="1083945" progId="MS_ClipArt_Gallery.2">
                    <p:embed/>
                  </p:oleObj>
                </mc:Choice>
                <mc:Fallback>
                  <p:oleObj r:id="rId13" imgW="1307465" imgH="1083945" progId="MS_ClipArt_Gallery.2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1" name="Oval 324"/>
            <p:cNvSpPr/>
            <p:nvPr/>
          </p:nvSpPr>
          <p:spPr>
            <a:xfrm rot="-5400000">
              <a:off x="3830" y="2895"/>
              <a:ext cx="40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32" name="Oval 325"/>
            <p:cNvSpPr/>
            <p:nvPr/>
          </p:nvSpPr>
          <p:spPr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33" name="Oval 326"/>
            <p:cNvSpPr/>
            <p:nvPr/>
          </p:nvSpPr>
          <p:spPr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34" name="Line 327"/>
            <p:cNvSpPr/>
            <p:nvPr/>
          </p:nvSpPr>
          <p:spPr>
            <a:xfrm rot="-5400000">
              <a:off x="4096" y="2821"/>
              <a:ext cx="38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5" name="Line 328"/>
            <p:cNvSpPr/>
            <p:nvPr/>
          </p:nvSpPr>
          <p:spPr>
            <a:xfrm rot="5400000" flipH="1">
              <a:off x="3702" y="2816"/>
              <a:ext cx="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6" name="Line 329"/>
            <p:cNvSpPr/>
            <p:nvPr/>
          </p:nvSpPr>
          <p:spPr>
            <a:xfrm rot="-5400000" flipV="1">
              <a:off x="3920" y="2602"/>
              <a:ext cx="0" cy="395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7" name="Line 330"/>
            <p:cNvSpPr/>
            <p:nvPr/>
          </p:nvSpPr>
          <p:spPr>
            <a:xfrm flipV="1">
              <a:off x="3710" y="2564"/>
              <a:ext cx="59" cy="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8" name="Line 331"/>
            <p:cNvSpPr/>
            <p:nvPr/>
          </p:nvSpPr>
          <p:spPr>
            <a:xfrm>
              <a:off x="4089" y="2593"/>
              <a:ext cx="191" cy="24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39" name="Line 332"/>
            <p:cNvSpPr/>
            <p:nvPr/>
          </p:nvSpPr>
          <p:spPr>
            <a:xfrm flipH="1">
              <a:off x="4590" y="2591"/>
              <a:ext cx="176" cy="2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3082" name="Object 333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9" r:id="rId14" imgW="982980" imgH="1208405" progId="MS_ClipArt_Gallery.2">
                    <p:embed/>
                  </p:oleObj>
                </mc:Choice>
                <mc:Fallback>
                  <p:oleObj r:id="rId14" imgW="982980" imgH="1208405" progId="MS_ClipArt_Gallery.2">
                    <p:embed/>
                    <p:pic>
                      <p:nvPicPr>
                        <p:cNvPr id="0" name="图片 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3" name="Object 334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0" r:id="rId16" imgW="982980" imgH="1208405" progId="MS_ClipArt_Gallery.2">
                    <p:embed/>
                  </p:oleObj>
                </mc:Choice>
                <mc:Fallback>
                  <p:oleObj r:id="rId16" imgW="982980" imgH="1208405" progId="MS_ClipArt_Gallery.2">
                    <p:embed/>
                    <p:pic>
                      <p:nvPicPr>
                        <p:cNvPr id="0" name="图片 11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4" name="Object 335"/>
            <p:cNvGraphicFramePr>
              <a:graphicFrameLocks noChangeAspect="1"/>
            </p:cNvGraphicFramePr>
            <p:nvPr/>
          </p:nvGraphicFramePr>
          <p:xfrm>
            <a:off x="4079" y="3114"/>
            <a:ext cx="23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" r:id="rId17" imgW="826770" imgH="840105" progId="MS_ClipArt_Gallery.2">
                    <p:embed/>
                  </p:oleObj>
                </mc:Choice>
                <mc:Fallback>
                  <p:oleObj r:id="rId17" imgW="826770" imgH="840105" progId="MS_ClipArt_Gallery.2">
                    <p:embed/>
                    <p:pic>
                      <p:nvPicPr>
                        <p:cNvPr id="0" name="图片 13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079" y="3114"/>
                          <a:ext cx="238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5" name="Object 336"/>
            <p:cNvGraphicFramePr>
              <a:graphicFrameLocks noChangeAspect="1"/>
            </p:cNvGraphicFramePr>
            <p:nvPr/>
          </p:nvGraphicFramePr>
          <p:xfrm>
            <a:off x="4117" y="3185"/>
            <a:ext cx="218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" r:id="rId19" imgW="1268095" imgH="1199515" progId="MS_ClipArt_Gallery.2">
                    <p:embed/>
                  </p:oleObj>
                </mc:Choice>
                <mc:Fallback>
                  <p:oleObj r:id="rId19" imgW="1268095" imgH="1199515" progId="MS_ClipArt_Gallery.2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117" y="3185"/>
                          <a:ext cx="218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6" name="Object 337"/>
            <p:cNvGraphicFramePr>
              <a:graphicFrameLocks noChangeAspect="1"/>
            </p:cNvGraphicFramePr>
            <p:nvPr/>
          </p:nvGraphicFramePr>
          <p:xfrm>
            <a:off x="4569" y="3134"/>
            <a:ext cx="23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3" r:id="rId21" imgW="826770" imgH="840105" progId="MS_ClipArt_Gallery.2">
                    <p:embed/>
                  </p:oleObj>
                </mc:Choice>
                <mc:Fallback>
                  <p:oleObj r:id="rId21" imgW="826770" imgH="840105" progId="MS_ClipArt_Gallery.2">
                    <p:embed/>
                    <p:pic>
                      <p:nvPicPr>
                        <p:cNvPr id="0" name="图片 12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69" y="3134"/>
                          <a:ext cx="238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7" name="Object 338"/>
            <p:cNvGraphicFramePr>
              <a:graphicFrameLocks noChangeAspect="1"/>
            </p:cNvGraphicFramePr>
            <p:nvPr/>
          </p:nvGraphicFramePr>
          <p:xfrm>
            <a:off x="4607" y="3205"/>
            <a:ext cx="218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4" r:id="rId22" imgW="1268095" imgH="1199515" progId="MS_ClipArt_Gallery.2">
                    <p:embed/>
                  </p:oleObj>
                </mc:Choice>
                <mc:Fallback>
                  <p:oleObj r:id="rId22" imgW="1268095" imgH="1199515" progId="MS_ClipArt_Gallery.2">
                    <p:embed/>
                    <p:pic>
                      <p:nvPicPr>
                        <p:cNvPr id="0" name="图片 14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607" y="3205"/>
                          <a:ext cx="218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8" name="Object 339"/>
            <p:cNvGraphicFramePr>
              <a:graphicFrameLocks noChangeAspect="1"/>
            </p:cNvGraphicFramePr>
            <p:nvPr/>
          </p:nvGraphicFramePr>
          <p:xfrm>
            <a:off x="4308" y="2955"/>
            <a:ext cx="23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5" r:id="rId23" imgW="826770" imgH="840105" progId="MS_ClipArt_Gallery.2">
                    <p:embed/>
                  </p:oleObj>
                </mc:Choice>
                <mc:Fallback>
                  <p:oleObj r:id="rId23" imgW="826770" imgH="840105" progId="MS_ClipArt_Gallery.2">
                    <p:embed/>
                    <p:pic>
                      <p:nvPicPr>
                        <p:cNvPr id="0" name="图片 1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308" y="2955"/>
                          <a:ext cx="239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40" name="Rectangle 340"/>
            <p:cNvSpPr/>
            <p:nvPr/>
          </p:nvSpPr>
          <p:spPr>
            <a:xfrm>
              <a:off x="4377" y="3038"/>
              <a:ext cx="169" cy="154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1" name="Line 341"/>
            <p:cNvSpPr/>
            <p:nvPr/>
          </p:nvSpPr>
          <p:spPr>
            <a:xfrm>
              <a:off x="4501" y="2894"/>
              <a:ext cx="0" cy="14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2" name="AutoShape 342"/>
            <p:cNvSpPr/>
            <p:nvPr/>
          </p:nvSpPr>
          <p:spPr>
            <a:xfrm>
              <a:off x="4955" y="2729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3" name="Rectangle 343"/>
            <p:cNvSpPr/>
            <p:nvPr/>
          </p:nvSpPr>
          <p:spPr>
            <a:xfrm>
              <a:off x="5021" y="2533"/>
              <a:ext cx="61" cy="198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4" name="Rectangle 344"/>
            <p:cNvSpPr/>
            <p:nvPr/>
          </p:nvSpPr>
          <p:spPr>
            <a:xfrm>
              <a:off x="4956" y="2589"/>
              <a:ext cx="83" cy="198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5" name="AutoShape 345"/>
            <p:cNvSpPr/>
            <p:nvPr/>
          </p:nvSpPr>
          <p:spPr>
            <a:xfrm>
              <a:off x="4955" y="2531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6" name="Line 346"/>
            <p:cNvSpPr/>
            <p:nvPr/>
          </p:nvSpPr>
          <p:spPr>
            <a:xfrm>
              <a:off x="5086" y="2535"/>
              <a:ext cx="0" cy="19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7" name="Line 347"/>
            <p:cNvSpPr/>
            <p:nvPr/>
          </p:nvSpPr>
          <p:spPr>
            <a:xfrm flipH="1">
              <a:off x="5039" y="2729"/>
              <a:ext cx="47" cy="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48" name="Rectangle 348"/>
            <p:cNvSpPr/>
            <p:nvPr/>
          </p:nvSpPr>
          <p:spPr>
            <a:xfrm>
              <a:off x="4966" y="2615"/>
              <a:ext cx="55" cy="114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49" name="Rectangle 349"/>
            <p:cNvSpPr/>
            <p:nvPr/>
          </p:nvSpPr>
          <p:spPr>
            <a:xfrm>
              <a:off x="4974" y="2649"/>
              <a:ext cx="42" cy="4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0" name="AutoShape 350"/>
            <p:cNvSpPr/>
            <p:nvPr/>
          </p:nvSpPr>
          <p:spPr>
            <a:xfrm>
              <a:off x="4947" y="3009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1" name="Rectangle 351"/>
            <p:cNvSpPr/>
            <p:nvPr/>
          </p:nvSpPr>
          <p:spPr>
            <a:xfrm>
              <a:off x="5013" y="2813"/>
              <a:ext cx="61" cy="198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2" name="Rectangle 352"/>
            <p:cNvSpPr/>
            <p:nvPr/>
          </p:nvSpPr>
          <p:spPr>
            <a:xfrm>
              <a:off x="4948" y="2869"/>
              <a:ext cx="83" cy="198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3" name="AutoShape 353"/>
            <p:cNvSpPr/>
            <p:nvPr/>
          </p:nvSpPr>
          <p:spPr>
            <a:xfrm>
              <a:off x="4947" y="2811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4" name="Line 354"/>
            <p:cNvSpPr/>
            <p:nvPr/>
          </p:nvSpPr>
          <p:spPr>
            <a:xfrm>
              <a:off x="5078" y="2815"/>
              <a:ext cx="0" cy="19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5" name="Line 355"/>
            <p:cNvSpPr/>
            <p:nvPr/>
          </p:nvSpPr>
          <p:spPr>
            <a:xfrm flipH="1">
              <a:off x="5031" y="3009"/>
              <a:ext cx="47" cy="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6" name="Rectangle 356"/>
            <p:cNvSpPr/>
            <p:nvPr/>
          </p:nvSpPr>
          <p:spPr>
            <a:xfrm>
              <a:off x="4958" y="2895"/>
              <a:ext cx="55" cy="114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7" name="Rectangle 357"/>
            <p:cNvSpPr/>
            <p:nvPr/>
          </p:nvSpPr>
          <p:spPr>
            <a:xfrm>
              <a:off x="4966" y="2929"/>
              <a:ext cx="42" cy="4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58" name="Line 358"/>
            <p:cNvSpPr/>
            <p:nvPr/>
          </p:nvSpPr>
          <p:spPr>
            <a:xfrm rot="5400000" flipH="1">
              <a:off x="4711" y="2766"/>
              <a:ext cx="38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59" name="Line 359"/>
            <p:cNvSpPr/>
            <p:nvPr/>
          </p:nvSpPr>
          <p:spPr>
            <a:xfrm rot="-5400000">
              <a:off x="4934" y="2925"/>
              <a:ext cx="0" cy="65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0" name="Line 360"/>
            <p:cNvSpPr/>
            <p:nvPr/>
          </p:nvSpPr>
          <p:spPr>
            <a:xfrm rot="-5400000">
              <a:off x="4928" y="2630"/>
              <a:ext cx="0" cy="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1" name="Line 361"/>
            <p:cNvSpPr/>
            <p:nvPr/>
          </p:nvSpPr>
          <p:spPr>
            <a:xfrm flipV="1">
              <a:off x="4096" y="1459"/>
              <a:ext cx="289" cy="13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2" name="Line 362"/>
            <p:cNvSpPr/>
            <p:nvPr/>
          </p:nvSpPr>
          <p:spPr>
            <a:xfrm>
              <a:off x="4685" y="1449"/>
              <a:ext cx="306" cy="13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3" name="Line 363"/>
            <p:cNvSpPr/>
            <p:nvPr/>
          </p:nvSpPr>
          <p:spPr>
            <a:xfrm flipH="1">
              <a:off x="5012" y="1661"/>
              <a:ext cx="152" cy="429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4" name="Line 364"/>
            <p:cNvSpPr/>
            <p:nvPr/>
          </p:nvSpPr>
          <p:spPr>
            <a:xfrm>
              <a:off x="4527" y="1520"/>
              <a:ext cx="0" cy="27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5" name="Line 365"/>
            <p:cNvSpPr/>
            <p:nvPr/>
          </p:nvSpPr>
          <p:spPr>
            <a:xfrm>
              <a:off x="4543" y="1928"/>
              <a:ext cx="337" cy="23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6" name="Line 366"/>
            <p:cNvSpPr/>
            <p:nvPr/>
          </p:nvSpPr>
          <p:spPr>
            <a:xfrm flipH="1">
              <a:off x="4833" y="2221"/>
              <a:ext cx="168" cy="2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7" name="Line 367"/>
            <p:cNvSpPr/>
            <p:nvPr/>
          </p:nvSpPr>
          <p:spPr>
            <a:xfrm flipH="1">
              <a:off x="4690" y="1641"/>
              <a:ext cx="353" cy="2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8" name="Line 368"/>
            <p:cNvSpPr/>
            <p:nvPr/>
          </p:nvSpPr>
          <p:spPr>
            <a:xfrm flipH="1">
              <a:off x="4696" y="1288"/>
              <a:ext cx="221" cy="16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69" name="Line 369"/>
            <p:cNvSpPr/>
            <p:nvPr/>
          </p:nvSpPr>
          <p:spPr>
            <a:xfrm flipH="1">
              <a:off x="5148" y="1399"/>
              <a:ext cx="127" cy="11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0" name="Oval 370"/>
            <p:cNvSpPr/>
            <p:nvPr/>
          </p:nvSpPr>
          <p:spPr>
            <a:xfrm>
              <a:off x="3772" y="1586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71" name="Line 371"/>
            <p:cNvSpPr/>
            <p:nvPr/>
          </p:nvSpPr>
          <p:spPr>
            <a:xfrm>
              <a:off x="3772" y="157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2" name="Line 372"/>
            <p:cNvSpPr/>
            <p:nvPr/>
          </p:nvSpPr>
          <p:spPr>
            <a:xfrm>
              <a:off x="4085" y="157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3" name="Rectangle 373"/>
            <p:cNvSpPr/>
            <p:nvPr/>
          </p:nvSpPr>
          <p:spPr>
            <a:xfrm>
              <a:off x="3772" y="1579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74" name="Oval 374"/>
            <p:cNvSpPr/>
            <p:nvPr/>
          </p:nvSpPr>
          <p:spPr>
            <a:xfrm>
              <a:off x="3769" y="1520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175" name="Group 375"/>
            <p:cNvGrpSpPr/>
            <p:nvPr/>
          </p:nvGrpSpPr>
          <p:grpSpPr>
            <a:xfrm>
              <a:off x="3844" y="1541"/>
              <a:ext cx="156" cy="55"/>
              <a:chOff x="2848" y="848"/>
              <a:chExt cx="140" cy="98"/>
            </a:xfrm>
          </p:grpSpPr>
          <p:sp>
            <p:nvSpPr>
              <p:cNvPr id="3315" name="Line 376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6" name="Line 377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7" name="Line 378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76" name="Group 379"/>
            <p:cNvGrpSpPr/>
            <p:nvPr/>
          </p:nvGrpSpPr>
          <p:grpSpPr>
            <a:xfrm flipV="1">
              <a:off x="3844" y="1540"/>
              <a:ext cx="156" cy="56"/>
              <a:chOff x="2848" y="848"/>
              <a:chExt cx="140" cy="98"/>
            </a:xfrm>
          </p:grpSpPr>
          <p:sp>
            <p:nvSpPr>
              <p:cNvPr id="3312" name="Line 380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3" name="Line 381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4" name="Line 382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177" name="Oval 383"/>
            <p:cNvSpPr/>
            <p:nvPr/>
          </p:nvSpPr>
          <p:spPr>
            <a:xfrm>
              <a:off x="4372" y="1442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78" name="Line 384"/>
            <p:cNvSpPr/>
            <p:nvPr/>
          </p:nvSpPr>
          <p:spPr>
            <a:xfrm>
              <a:off x="4372" y="1435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9" name="Line 385"/>
            <p:cNvSpPr/>
            <p:nvPr/>
          </p:nvSpPr>
          <p:spPr>
            <a:xfrm>
              <a:off x="4685" y="1435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0" name="Rectangle 386"/>
            <p:cNvSpPr/>
            <p:nvPr/>
          </p:nvSpPr>
          <p:spPr>
            <a:xfrm>
              <a:off x="4372" y="1435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81" name="Oval 387"/>
            <p:cNvSpPr/>
            <p:nvPr/>
          </p:nvSpPr>
          <p:spPr>
            <a:xfrm>
              <a:off x="4369" y="1376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182" name="Group 388"/>
            <p:cNvGrpSpPr/>
            <p:nvPr/>
          </p:nvGrpSpPr>
          <p:grpSpPr>
            <a:xfrm>
              <a:off x="4444" y="1397"/>
              <a:ext cx="156" cy="55"/>
              <a:chOff x="2848" y="848"/>
              <a:chExt cx="140" cy="98"/>
            </a:xfrm>
          </p:grpSpPr>
          <p:sp>
            <p:nvSpPr>
              <p:cNvPr id="3309" name="Line 38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0" name="Line 39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11" name="Line 39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83" name="Group 392"/>
            <p:cNvGrpSpPr/>
            <p:nvPr/>
          </p:nvGrpSpPr>
          <p:grpSpPr>
            <a:xfrm flipV="1">
              <a:off x="4444" y="1396"/>
              <a:ext cx="156" cy="56"/>
              <a:chOff x="2848" y="848"/>
              <a:chExt cx="140" cy="98"/>
            </a:xfrm>
          </p:grpSpPr>
          <p:sp>
            <p:nvSpPr>
              <p:cNvPr id="3306" name="Line 393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7" name="Line 394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8" name="Line 395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184" name="Oval 396"/>
            <p:cNvSpPr/>
            <p:nvPr/>
          </p:nvSpPr>
          <p:spPr>
            <a:xfrm>
              <a:off x="4383" y="1856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85" name="Line 397"/>
            <p:cNvSpPr/>
            <p:nvPr/>
          </p:nvSpPr>
          <p:spPr>
            <a:xfrm>
              <a:off x="4383" y="184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6" name="Line 398"/>
            <p:cNvSpPr/>
            <p:nvPr/>
          </p:nvSpPr>
          <p:spPr>
            <a:xfrm>
              <a:off x="4696" y="184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87" name="Rectangle 399"/>
            <p:cNvSpPr/>
            <p:nvPr/>
          </p:nvSpPr>
          <p:spPr>
            <a:xfrm>
              <a:off x="4383" y="1849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88" name="Oval 400"/>
            <p:cNvSpPr/>
            <p:nvPr/>
          </p:nvSpPr>
          <p:spPr>
            <a:xfrm>
              <a:off x="4380" y="1790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189" name="Group 401"/>
            <p:cNvGrpSpPr/>
            <p:nvPr/>
          </p:nvGrpSpPr>
          <p:grpSpPr>
            <a:xfrm>
              <a:off x="4455" y="1811"/>
              <a:ext cx="156" cy="55"/>
              <a:chOff x="2848" y="848"/>
              <a:chExt cx="140" cy="98"/>
            </a:xfrm>
          </p:grpSpPr>
          <p:sp>
            <p:nvSpPr>
              <p:cNvPr id="3303" name="Line 402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4" name="Line 403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5" name="Line 404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90" name="Group 405"/>
            <p:cNvGrpSpPr/>
            <p:nvPr/>
          </p:nvGrpSpPr>
          <p:grpSpPr>
            <a:xfrm flipV="1">
              <a:off x="4455" y="1810"/>
              <a:ext cx="156" cy="56"/>
              <a:chOff x="2848" y="848"/>
              <a:chExt cx="140" cy="98"/>
            </a:xfrm>
          </p:grpSpPr>
          <p:sp>
            <p:nvSpPr>
              <p:cNvPr id="3300" name="Line 406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1" name="Line 407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02" name="Line 408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191" name="Oval 409"/>
            <p:cNvSpPr/>
            <p:nvPr/>
          </p:nvSpPr>
          <p:spPr>
            <a:xfrm>
              <a:off x="4994" y="1573"/>
              <a:ext cx="312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92" name="Line 410"/>
            <p:cNvSpPr/>
            <p:nvPr/>
          </p:nvSpPr>
          <p:spPr>
            <a:xfrm>
              <a:off x="4994" y="1566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93" name="Line 411"/>
            <p:cNvSpPr/>
            <p:nvPr/>
          </p:nvSpPr>
          <p:spPr>
            <a:xfrm>
              <a:off x="5306" y="1566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94" name="Rectangle 412"/>
            <p:cNvSpPr/>
            <p:nvPr/>
          </p:nvSpPr>
          <p:spPr>
            <a:xfrm>
              <a:off x="4994" y="1566"/>
              <a:ext cx="309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195" name="Oval 413"/>
            <p:cNvSpPr/>
            <p:nvPr/>
          </p:nvSpPr>
          <p:spPr>
            <a:xfrm>
              <a:off x="4991" y="1507"/>
              <a:ext cx="312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196" name="Group 414"/>
            <p:cNvGrpSpPr/>
            <p:nvPr/>
          </p:nvGrpSpPr>
          <p:grpSpPr>
            <a:xfrm>
              <a:off x="5066" y="1528"/>
              <a:ext cx="155" cy="55"/>
              <a:chOff x="2848" y="848"/>
              <a:chExt cx="140" cy="98"/>
            </a:xfrm>
          </p:grpSpPr>
          <p:sp>
            <p:nvSpPr>
              <p:cNvPr id="3297" name="Line 415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8" name="Line 416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9" name="Line 417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97" name="Group 418"/>
            <p:cNvGrpSpPr/>
            <p:nvPr/>
          </p:nvGrpSpPr>
          <p:grpSpPr>
            <a:xfrm flipV="1">
              <a:off x="5066" y="1527"/>
              <a:ext cx="155" cy="56"/>
              <a:chOff x="2848" y="848"/>
              <a:chExt cx="140" cy="98"/>
            </a:xfrm>
          </p:grpSpPr>
          <p:sp>
            <p:nvSpPr>
              <p:cNvPr id="3294" name="Line 41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5" name="Line 42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6" name="Line 42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198" name="Oval 422"/>
            <p:cNvSpPr/>
            <p:nvPr/>
          </p:nvSpPr>
          <p:spPr>
            <a:xfrm>
              <a:off x="4872" y="2138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199" name="Line 423"/>
            <p:cNvSpPr/>
            <p:nvPr/>
          </p:nvSpPr>
          <p:spPr>
            <a:xfrm>
              <a:off x="4872" y="2131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00" name="Line 424"/>
            <p:cNvSpPr/>
            <p:nvPr/>
          </p:nvSpPr>
          <p:spPr>
            <a:xfrm>
              <a:off x="5185" y="2131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01" name="Rectangle 425"/>
            <p:cNvSpPr/>
            <p:nvPr/>
          </p:nvSpPr>
          <p:spPr>
            <a:xfrm>
              <a:off x="4872" y="2131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02" name="Oval 426"/>
            <p:cNvSpPr/>
            <p:nvPr/>
          </p:nvSpPr>
          <p:spPr>
            <a:xfrm>
              <a:off x="4869" y="2072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203" name="Group 427"/>
            <p:cNvGrpSpPr/>
            <p:nvPr/>
          </p:nvGrpSpPr>
          <p:grpSpPr>
            <a:xfrm>
              <a:off x="4944" y="2093"/>
              <a:ext cx="156" cy="55"/>
              <a:chOff x="2848" y="848"/>
              <a:chExt cx="140" cy="98"/>
            </a:xfrm>
          </p:grpSpPr>
          <p:sp>
            <p:nvSpPr>
              <p:cNvPr id="3291" name="Line 428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2" name="Line 429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3" name="Line 430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04" name="Group 431"/>
            <p:cNvGrpSpPr/>
            <p:nvPr/>
          </p:nvGrpSpPr>
          <p:grpSpPr>
            <a:xfrm flipV="1">
              <a:off x="4944" y="2092"/>
              <a:ext cx="156" cy="56"/>
              <a:chOff x="2848" y="848"/>
              <a:chExt cx="140" cy="98"/>
            </a:xfrm>
          </p:grpSpPr>
          <p:sp>
            <p:nvSpPr>
              <p:cNvPr id="3288" name="Line 432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9" name="Line 433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0" name="Line 434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205" name="Oval 435"/>
            <p:cNvSpPr/>
            <p:nvPr/>
          </p:nvSpPr>
          <p:spPr>
            <a:xfrm>
              <a:off x="4662" y="2506"/>
              <a:ext cx="313" cy="8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06" name="Line 436"/>
            <p:cNvSpPr/>
            <p:nvPr/>
          </p:nvSpPr>
          <p:spPr>
            <a:xfrm>
              <a:off x="4662" y="2499"/>
              <a:ext cx="0" cy="5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07" name="Line 437"/>
            <p:cNvSpPr/>
            <p:nvPr/>
          </p:nvSpPr>
          <p:spPr>
            <a:xfrm>
              <a:off x="4975" y="2499"/>
              <a:ext cx="0" cy="5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08" name="Rectangle 438"/>
            <p:cNvSpPr/>
            <p:nvPr/>
          </p:nvSpPr>
          <p:spPr>
            <a:xfrm>
              <a:off x="4662" y="2499"/>
              <a:ext cx="310" cy="50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09" name="Oval 439"/>
            <p:cNvSpPr/>
            <p:nvPr/>
          </p:nvSpPr>
          <p:spPr>
            <a:xfrm>
              <a:off x="4659" y="2440"/>
              <a:ext cx="313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210" name="Group 440"/>
            <p:cNvGrpSpPr/>
            <p:nvPr/>
          </p:nvGrpSpPr>
          <p:grpSpPr>
            <a:xfrm>
              <a:off x="4734" y="2461"/>
              <a:ext cx="156" cy="56"/>
              <a:chOff x="2848" y="848"/>
              <a:chExt cx="140" cy="98"/>
            </a:xfrm>
          </p:grpSpPr>
          <p:sp>
            <p:nvSpPr>
              <p:cNvPr id="3285" name="Line 441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6" name="Line 442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7" name="Line 443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11" name="Group 444"/>
            <p:cNvGrpSpPr/>
            <p:nvPr/>
          </p:nvGrpSpPr>
          <p:grpSpPr>
            <a:xfrm flipV="1">
              <a:off x="4734" y="2460"/>
              <a:ext cx="156" cy="56"/>
              <a:chOff x="2848" y="848"/>
              <a:chExt cx="140" cy="98"/>
            </a:xfrm>
          </p:grpSpPr>
          <p:sp>
            <p:nvSpPr>
              <p:cNvPr id="3282" name="Line 445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3" name="Line 446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4" name="Line 447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212" name="Oval 448"/>
            <p:cNvSpPr/>
            <p:nvPr/>
          </p:nvSpPr>
          <p:spPr>
            <a:xfrm>
              <a:off x="4278" y="2814"/>
              <a:ext cx="312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13" name="Line 449"/>
            <p:cNvSpPr/>
            <p:nvPr/>
          </p:nvSpPr>
          <p:spPr>
            <a:xfrm>
              <a:off x="4278" y="2807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14" name="Line 450"/>
            <p:cNvSpPr/>
            <p:nvPr/>
          </p:nvSpPr>
          <p:spPr>
            <a:xfrm>
              <a:off x="4590" y="2807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15" name="Rectangle 451"/>
            <p:cNvSpPr/>
            <p:nvPr/>
          </p:nvSpPr>
          <p:spPr>
            <a:xfrm>
              <a:off x="4278" y="2807"/>
              <a:ext cx="309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16" name="Oval 452"/>
            <p:cNvSpPr/>
            <p:nvPr/>
          </p:nvSpPr>
          <p:spPr>
            <a:xfrm>
              <a:off x="4275" y="2748"/>
              <a:ext cx="312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217" name="Group 453"/>
            <p:cNvGrpSpPr/>
            <p:nvPr/>
          </p:nvGrpSpPr>
          <p:grpSpPr>
            <a:xfrm>
              <a:off x="4350" y="2769"/>
              <a:ext cx="155" cy="55"/>
              <a:chOff x="2848" y="848"/>
              <a:chExt cx="140" cy="98"/>
            </a:xfrm>
          </p:grpSpPr>
          <p:sp>
            <p:nvSpPr>
              <p:cNvPr id="3279" name="Line 454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0" name="Line 455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1" name="Line 456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18" name="Group 457"/>
            <p:cNvGrpSpPr/>
            <p:nvPr/>
          </p:nvGrpSpPr>
          <p:grpSpPr>
            <a:xfrm flipV="1">
              <a:off x="4350" y="2768"/>
              <a:ext cx="155" cy="56"/>
              <a:chOff x="2848" y="848"/>
              <a:chExt cx="140" cy="98"/>
            </a:xfrm>
          </p:grpSpPr>
          <p:sp>
            <p:nvSpPr>
              <p:cNvPr id="3276" name="Line 458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" name="Line 459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" name="Line 460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219" name="Oval 461"/>
            <p:cNvSpPr/>
            <p:nvPr/>
          </p:nvSpPr>
          <p:spPr>
            <a:xfrm>
              <a:off x="3772" y="25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20" name="Line 462"/>
            <p:cNvSpPr/>
            <p:nvPr/>
          </p:nvSpPr>
          <p:spPr>
            <a:xfrm>
              <a:off x="3772" y="2570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21" name="Line 463"/>
            <p:cNvSpPr/>
            <p:nvPr/>
          </p:nvSpPr>
          <p:spPr>
            <a:xfrm>
              <a:off x="4085" y="2570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22" name="Rectangle 464"/>
            <p:cNvSpPr/>
            <p:nvPr/>
          </p:nvSpPr>
          <p:spPr>
            <a:xfrm>
              <a:off x="3772" y="2570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23" name="Oval 465"/>
            <p:cNvSpPr/>
            <p:nvPr/>
          </p:nvSpPr>
          <p:spPr>
            <a:xfrm>
              <a:off x="3769" y="25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3224" name="Group 466"/>
            <p:cNvGrpSpPr/>
            <p:nvPr/>
          </p:nvGrpSpPr>
          <p:grpSpPr>
            <a:xfrm>
              <a:off x="3844" y="2532"/>
              <a:ext cx="156" cy="55"/>
              <a:chOff x="2848" y="848"/>
              <a:chExt cx="140" cy="98"/>
            </a:xfrm>
          </p:grpSpPr>
          <p:sp>
            <p:nvSpPr>
              <p:cNvPr id="3273" name="Line 467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4" name="Line 468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5" name="Line 469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25" name="Group 470"/>
            <p:cNvGrpSpPr/>
            <p:nvPr/>
          </p:nvGrpSpPr>
          <p:grpSpPr>
            <a:xfrm flipV="1">
              <a:off x="3844" y="2531"/>
              <a:ext cx="156" cy="56"/>
              <a:chOff x="2848" y="848"/>
              <a:chExt cx="140" cy="98"/>
            </a:xfrm>
          </p:grpSpPr>
          <p:sp>
            <p:nvSpPr>
              <p:cNvPr id="3270" name="Line 471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1" name="Line 472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2" name="Line 473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226" name="Line 474"/>
            <p:cNvSpPr/>
            <p:nvPr/>
          </p:nvSpPr>
          <p:spPr>
            <a:xfrm flipV="1">
              <a:off x="3930" y="2645"/>
              <a:ext cx="1" cy="15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27" name="Rectangle 475"/>
            <p:cNvSpPr/>
            <p:nvPr/>
          </p:nvSpPr>
          <p:spPr>
            <a:xfrm>
              <a:off x="3018" y="969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28" name="Rectangle 476"/>
            <p:cNvSpPr/>
            <p:nvPr/>
          </p:nvSpPr>
          <p:spPr>
            <a:xfrm>
              <a:off x="2997" y="984"/>
              <a:ext cx="435" cy="504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29" name="Rectangle 477"/>
            <p:cNvSpPr/>
            <p:nvPr/>
          </p:nvSpPr>
          <p:spPr>
            <a:xfrm>
              <a:off x="3000" y="1095"/>
              <a:ext cx="426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30" name="Text Box 478"/>
            <p:cNvSpPr txBox="1"/>
            <p:nvPr/>
          </p:nvSpPr>
          <p:spPr>
            <a:xfrm>
              <a:off x="2963" y="966"/>
              <a:ext cx="541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应用层</a:t>
              </a:r>
            </a:p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传输层</a:t>
              </a:r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31" name="Line 479"/>
            <p:cNvSpPr/>
            <p:nvPr/>
          </p:nvSpPr>
          <p:spPr>
            <a:xfrm>
              <a:off x="2997" y="1200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32" name="Line 480"/>
            <p:cNvSpPr/>
            <p:nvPr/>
          </p:nvSpPr>
          <p:spPr>
            <a:xfrm>
              <a:off x="3003" y="128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33" name="Line 481"/>
            <p:cNvSpPr/>
            <p:nvPr/>
          </p:nvSpPr>
          <p:spPr>
            <a:xfrm>
              <a:off x="3003" y="1374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34" name="Rectangle 482"/>
            <p:cNvSpPr/>
            <p:nvPr/>
          </p:nvSpPr>
          <p:spPr>
            <a:xfrm>
              <a:off x="4572" y="2328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35" name="Rectangle 483"/>
            <p:cNvSpPr/>
            <p:nvPr/>
          </p:nvSpPr>
          <p:spPr>
            <a:xfrm>
              <a:off x="4545" y="2349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36" name="Line 484"/>
            <p:cNvSpPr/>
            <p:nvPr/>
          </p:nvSpPr>
          <p:spPr>
            <a:xfrm>
              <a:off x="4542" y="254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37" name="Line 485"/>
            <p:cNvSpPr/>
            <p:nvPr/>
          </p:nvSpPr>
          <p:spPr>
            <a:xfrm>
              <a:off x="4548" y="2445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38" name="Rectangle 486"/>
            <p:cNvSpPr/>
            <p:nvPr/>
          </p:nvSpPr>
          <p:spPr>
            <a:xfrm>
              <a:off x="4908" y="1962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39" name="Rectangle 487"/>
            <p:cNvSpPr/>
            <p:nvPr/>
          </p:nvSpPr>
          <p:spPr>
            <a:xfrm>
              <a:off x="4881" y="1983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40" name="Line 488"/>
            <p:cNvSpPr/>
            <p:nvPr/>
          </p:nvSpPr>
          <p:spPr>
            <a:xfrm>
              <a:off x="4878" y="2175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41" name="Line 489"/>
            <p:cNvSpPr/>
            <p:nvPr/>
          </p:nvSpPr>
          <p:spPr>
            <a:xfrm>
              <a:off x="4884" y="2079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42" name="Rectangle 490"/>
            <p:cNvSpPr/>
            <p:nvPr/>
          </p:nvSpPr>
          <p:spPr>
            <a:xfrm>
              <a:off x="4350" y="1770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43" name="Rectangle 491"/>
            <p:cNvSpPr/>
            <p:nvPr/>
          </p:nvSpPr>
          <p:spPr>
            <a:xfrm>
              <a:off x="4323" y="1791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44" name="Line 492"/>
            <p:cNvSpPr/>
            <p:nvPr/>
          </p:nvSpPr>
          <p:spPr>
            <a:xfrm>
              <a:off x="4320" y="1983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45" name="Line 493"/>
            <p:cNvSpPr/>
            <p:nvPr/>
          </p:nvSpPr>
          <p:spPr>
            <a:xfrm>
              <a:off x="4326" y="188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46" name="Rectangle 494"/>
            <p:cNvSpPr/>
            <p:nvPr/>
          </p:nvSpPr>
          <p:spPr>
            <a:xfrm>
              <a:off x="4308" y="1284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47" name="Rectangle 495"/>
            <p:cNvSpPr/>
            <p:nvPr/>
          </p:nvSpPr>
          <p:spPr>
            <a:xfrm>
              <a:off x="4281" y="1305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48" name="Line 496"/>
            <p:cNvSpPr/>
            <p:nvPr/>
          </p:nvSpPr>
          <p:spPr>
            <a:xfrm>
              <a:off x="4278" y="149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49" name="Line 497"/>
            <p:cNvSpPr/>
            <p:nvPr/>
          </p:nvSpPr>
          <p:spPr>
            <a:xfrm>
              <a:off x="4284" y="140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50" name="Rectangle 498"/>
            <p:cNvSpPr/>
            <p:nvPr/>
          </p:nvSpPr>
          <p:spPr>
            <a:xfrm>
              <a:off x="3720" y="1464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51" name="Rectangle 499"/>
            <p:cNvSpPr/>
            <p:nvPr/>
          </p:nvSpPr>
          <p:spPr>
            <a:xfrm>
              <a:off x="3693" y="1485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52" name="Text Box 500"/>
            <p:cNvSpPr txBox="1"/>
            <p:nvPr/>
          </p:nvSpPr>
          <p:spPr>
            <a:xfrm>
              <a:off x="3600" y="1365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53" name="Line 501"/>
            <p:cNvSpPr/>
            <p:nvPr/>
          </p:nvSpPr>
          <p:spPr>
            <a:xfrm>
              <a:off x="3690" y="167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54" name="Line 502"/>
            <p:cNvSpPr/>
            <p:nvPr/>
          </p:nvSpPr>
          <p:spPr>
            <a:xfrm>
              <a:off x="3696" y="158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55" name="Rectangle 503"/>
            <p:cNvSpPr/>
            <p:nvPr/>
          </p:nvSpPr>
          <p:spPr>
            <a:xfrm>
              <a:off x="4965" y="2721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56" name="Rectangle 504"/>
            <p:cNvSpPr/>
            <p:nvPr/>
          </p:nvSpPr>
          <p:spPr>
            <a:xfrm>
              <a:off x="4944" y="2736"/>
              <a:ext cx="435" cy="504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57" name="Rectangle 505"/>
            <p:cNvSpPr/>
            <p:nvPr/>
          </p:nvSpPr>
          <p:spPr>
            <a:xfrm>
              <a:off x="4947" y="2847"/>
              <a:ext cx="426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58" name="Line 506"/>
            <p:cNvSpPr/>
            <p:nvPr/>
          </p:nvSpPr>
          <p:spPr>
            <a:xfrm>
              <a:off x="4944" y="2952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59" name="Line 507"/>
            <p:cNvSpPr/>
            <p:nvPr/>
          </p:nvSpPr>
          <p:spPr>
            <a:xfrm>
              <a:off x="4950" y="3039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60" name="Line 508"/>
            <p:cNvSpPr/>
            <p:nvPr/>
          </p:nvSpPr>
          <p:spPr>
            <a:xfrm>
              <a:off x="4950" y="3126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61" name="Text Box 509"/>
            <p:cNvSpPr txBox="1"/>
            <p:nvPr/>
          </p:nvSpPr>
          <p:spPr>
            <a:xfrm>
              <a:off x="4896" y="2726"/>
              <a:ext cx="541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应用层</a:t>
              </a:r>
            </a:p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传输层</a:t>
              </a:r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62" name="Text Box 510"/>
            <p:cNvSpPr txBox="1"/>
            <p:nvPr/>
          </p:nvSpPr>
          <p:spPr>
            <a:xfrm>
              <a:off x="4183" y="1200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63" name="Text Box 511"/>
            <p:cNvSpPr txBox="1"/>
            <p:nvPr/>
          </p:nvSpPr>
          <p:spPr>
            <a:xfrm>
              <a:off x="4224" y="1680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64" name="Text Box 512"/>
            <p:cNvSpPr txBox="1"/>
            <p:nvPr/>
          </p:nvSpPr>
          <p:spPr>
            <a:xfrm>
              <a:off x="4807" y="1872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65" name="Text Box 513"/>
            <p:cNvSpPr txBox="1"/>
            <p:nvPr/>
          </p:nvSpPr>
          <p:spPr>
            <a:xfrm>
              <a:off x="4423" y="2246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3266" name="Rectangle 514"/>
            <p:cNvSpPr/>
            <p:nvPr/>
          </p:nvSpPr>
          <p:spPr>
            <a:xfrm rot="2937887">
              <a:off x="3221" y="1930"/>
              <a:ext cx="1920" cy="174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267" name="Text Box 515"/>
            <p:cNvSpPr txBox="1"/>
            <p:nvPr/>
          </p:nvSpPr>
          <p:spPr>
            <a:xfrm rot="2937887">
              <a:off x="3688" y="1921"/>
              <a:ext cx="101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逻辑端到端传输</a:t>
              </a:r>
              <a:endParaRPr lang="en-US" altLang="zh-CN" dirty="0">
                <a:latin typeface="Comic Sans MS" panose="030F0702030302020204" pitchFamily="66" charset="0"/>
              </a:endParaRPr>
            </a:p>
          </p:txBody>
        </p:sp>
        <p:sp>
          <p:nvSpPr>
            <p:cNvPr id="3268" name="Freeform 516"/>
            <p:cNvSpPr/>
            <p:nvPr/>
          </p:nvSpPr>
          <p:spPr>
            <a:xfrm rot="2937887">
              <a:off x="3355" y="1089"/>
              <a:ext cx="282" cy="264"/>
            </a:xfrm>
            <a:custGeom>
              <a:avLst/>
              <a:gdLst>
                <a:gd name="txL" fmla="*/ 0 w 282"/>
                <a:gd name="txT" fmla="*/ 0 h 264"/>
                <a:gd name="txR" fmla="*/ 282 w 282"/>
                <a:gd name="txB" fmla="*/ 264 h 264"/>
              </a:gdLst>
              <a:ahLst/>
              <a:cxnLst>
                <a:cxn ang="0">
                  <a:pos x="282" y="0"/>
                </a:cxn>
                <a:cxn ang="0">
                  <a:pos x="282" y="264"/>
                </a:cxn>
                <a:cxn ang="0">
                  <a:pos x="0" y="129"/>
                </a:cxn>
                <a:cxn ang="0">
                  <a:pos x="282" y="0"/>
                </a:cxn>
              </a:cxnLst>
              <a:rect l="txL" t="txT" r="txR" b="tx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9" name="Freeform 517"/>
            <p:cNvSpPr/>
            <p:nvPr/>
          </p:nvSpPr>
          <p:spPr>
            <a:xfrm rot="2937887" flipH="1">
              <a:off x="4726" y="2680"/>
              <a:ext cx="282" cy="264"/>
            </a:xfrm>
            <a:custGeom>
              <a:avLst/>
              <a:gdLst>
                <a:gd name="txL" fmla="*/ 0 w 282"/>
                <a:gd name="txT" fmla="*/ 0 h 264"/>
                <a:gd name="txR" fmla="*/ 282 w 282"/>
                <a:gd name="txB" fmla="*/ 264 h 264"/>
              </a:gdLst>
              <a:ahLst/>
              <a:cxnLst>
                <a:cxn ang="0">
                  <a:pos x="282" y="0"/>
                </a:cxn>
                <a:cxn ang="0">
                  <a:pos x="282" y="264"/>
                </a:cxn>
                <a:cxn ang="0">
                  <a:pos x="0" y="129"/>
                </a:cxn>
                <a:cxn ang="0">
                  <a:pos x="282" y="0"/>
                </a:cxn>
              </a:cxnLst>
              <a:rect l="txL" t="txT" r="txR" b="tx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9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连接管理</a:t>
            </a:r>
            <a:endParaRPr kumimoji="0" lang="en-US" altLang="zh-CN" sz="40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0051" name="Rectangle 3"/>
          <p:cNvSpPr/>
          <p:nvPr/>
        </p:nvSpPr>
        <p:spPr>
          <a:xfrm>
            <a:off x="393700" y="1295400"/>
            <a:ext cx="7835900" cy="2895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是面向连接的协议，</a:t>
            </a: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连接的</a:t>
            </a:r>
            <a:r>
              <a:rPr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</a:rPr>
              <a:t>建立</a:t>
            </a:r>
            <a:r>
              <a:rPr lang="zh-CN" altLang="en-US" sz="2800" dirty="0">
                <a:latin typeface="Times New Roman" panose="02020603050405020304" pitchFamily="18" charset="0"/>
              </a:rPr>
              <a:t>和</a:t>
            </a:r>
            <a:r>
              <a:rPr lang="zh-CN" altLang="en-US" sz="2800" dirty="0">
                <a:solidFill>
                  <a:schemeClr val="hlink"/>
                </a:solidFill>
                <a:latin typeface="Times New Roman" panose="02020603050405020304" pitchFamily="18" charset="0"/>
              </a:rPr>
              <a:t>释放</a:t>
            </a:r>
            <a:r>
              <a:rPr lang="zh-CN" altLang="en-US" sz="2800" dirty="0">
                <a:latin typeface="Times New Roman" panose="02020603050405020304" pitchFamily="18" charset="0"/>
              </a:rPr>
              <a:t>是每次</a:t>
            </a: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传输中必不可少的过程。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的传输连接包括三个状态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连接建立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数据传输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Times New Roman" panose="02020603050405020304" pitchFamily="18" charset="0"/>
              </a:rPr>
              <a:t>连接释放</a:t>
            </a:r>
          </a:p>
          <a:p>
            <a:pPr marL="1143000" lvl="2" indent="-228600" eaLnBrk="1" hangingPunct="1">
              <a:spcBef>
                <a:spcPct val="20000"/>
              </a:spcBef>
              <a:buFont typeface="Wingdings" panose="05000000000000000000" pitchFamily="2" charset="2"/>
            </a:pPr>
            <a:endParaRPr lang="zh-CN" altLang="en-US" sz="1800" dirty="0">
              <a:solidFill>
                <a:schemeClr val="hlink"/>
              </a:solidFill>
              <a:latin typeface="黑体" panose="02010609060101010101" pitchFamily="49" charset="-122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107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Rot="1"/>
          </p:cNvSpPr>
          <p:nvPr/>
        </p:nvSpPr>
        <p:spPr>
          <a:xfrm>
            <a:off x="423863" y="1196975"/>
            <a:ext cx="8540750" cy="48244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32099" name="Line 3"/>
          <p:cNvSpPr/>
          <p:nvPr/>
        </p:nvSpPr>
        <p:spPr>
          <a:xfrm>
            <a:off x="2484438" y="119856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2100" name="Line 4"/>
          <p:cNvSpPr/>
          <p:nvPr/>
        </p:nvSpPr>
        <p:spPr>
          <a:xfrm>
            <a:off x="6156325" y="119856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2101" name="Text Box 5"/>
          <p:cNvSpPr txBox="1"/>
          <p:nvPr/>
        </p:nvSpPr>
        <p:spPr>
          <a:xfrm>
            <a:off x="179388" y="3989388"/>
            <a:ext cx="8964612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第一次</a:t>
            </a:r>
            <a:r>
              <a:rPr lang="zh-CN" altLang="en-US" sz="2800" b="1" dirty="0">
                <a:solidFill>
                  <a:schemeClr val="accent2"/>
                </a:solidFill>
                <a:latin typeface="Calibri" panose="020F0502020204030204" pitchFamily="34" charset="0"/>
                <a:ea typeface="楷体_GB2312" pitchFamily="49" charset="-122"/>
              </a:rPr>
              <a:t>握手过程：</a:t>
            </a:r>
          </a:p>
        </p:txBody>
      </p:sp>
      <p:sp>
        <p:nvSpPr>
          <p:cNvPr id="132102" name="Text Box 6"/>
          <p:cNvSpPr txBox="1"/>
          <p:nvPr/>
        </p:nvSpPr>
        <p:spPr>
          <a:xfrm>
            <a:off x="107950" y="4926013"/>
            <a:ext cx="8928100" cy="10207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注：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SYN 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同步序列编号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Sy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nchronize Sequence 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umber)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SEQ :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序列号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Seq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uence Number), 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表示当前数据传输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字节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编号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132103" name="Text Box 7"/>
          <p:cNvSpPr txBox="1"/>
          <p:nvPr/>
        </p:nvSpPr>
        <p:spPr>
          <a:xfrm>
            <a:off x="0" y="4508500"/>
            <a:ext cx="91440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Calibri" panose="020F0502020204030204" pitchFamily="34" charset="0"/>
                <a:ea typeface="Arial" panose="020B0604020202020204" pitchFamily="34" charset="0"/>
              </a:rPr>
              <a:t>———————————————————————————————————</a:t>
            </a:r>
          </a:p>
        </p:txBody>
      </p:sp>
      <p:sp>
        <p:nvSpPr>
          <p:cNvPr id="250888" name="Text Box 8"/>
          <p:cNvSpPr txBox="1"/>
          <p:nvPr/>
        </p:nvSpPr>
        <p:spPr>
          <a:xfrm>
            <a:off x="2627313" y="1271588"/>
            <a:ext cx="33131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</a:rPr>
              <a:t>①</a:t>
            </a:r>
            <a:r>
              <a:rPr lang="zh-CN" altLang="en-US" sz="2000" b="1" dirty="0">
                <a:latin typeface="Calibri" panose="020F0502020204030204" pitchFamily="34" charset="0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</a:rPr>
              <a:t>1</a:t>
            </a:r>
            <a:r>
              <a:rPr lang="en-US" altLang="zh-CN" sz="2000" b="1" dirty="0">
                <a:latin typeface="Calibri" panose="020F0502020204030204" pitchFamily="34" charset="0"/>
              </a:rPr>
              <a:t> </a:t>
            </a:r>
            <a:r>
              <a:rPr lang="zh-CN" altLang="en-US" sz="2000" b="1" dirty="0">
                <a:latin typeface="Calibri" panose="020F0502020204030204" pitchFamily="34" charset="0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50889" name="Line 9"/>
          <p:cNvSpPr/>
          <p:nvPr/>
        </p:nvSpPr>
        <p:spPr>
          <a:xfrm>
            <a:off x="2555875" y="1703388"/>
            <a:ext cx="338455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50892" name="Rectangle 12"/>
          <p:cNvSpPr/>
          <p:nvPr/>
        </p:nvSpPr>
        <p:spPr>
          <a:xfrm>
            <a:off x="2484438" y="1703388"/>
            <a:ext cx="34559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第一次握手：连接请求报文</a:t>
            </a:r>
          </a:p>
        </p:txBody>
      </p:sp>
      <p:sp>
        <p:nvSpPr>
          <p:cNvPr id="250893" name="Line 13"/>
          <p:cNvSpPr/>
          <p:nvPr/>
        </p:nvSpPr>
        <p:spPr>
          <a:xfrm>
            <a:off x="3276600" y="1631950"/>
            <a:ext cx="431800" cy="9350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50894" name="Rectangle 14"/>
          <p:cNvSpPr>
            <a:spLocks noChangeArrowheads="1"/>
          </p:cNvSpPr>
          <p:nvPr/>
        </p:nvSpPr>
        <p:spPr bwMode="auto">
          <a:xfrm>
            <a:off x="2555875" y="2640013"/>
            <a:ext cx="3529013" cy="560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0895" name="Text Box 15"/>
          <p:cNvSpPr txBox="1"/>
          <p:nvPr/>
        </p:nvSpPr>
        <p:spPr>
          <a:xfrm>
            <a:off x="2627313" y="2640013"/>
            <a:ext cx="3673475" cy="854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Calibri" panose="020F0502020204030204" pitchFamily="34" charset="0"/>
              </a:rPr>
              <a:t>请求建立连接</a:t>
            </a:r>
          </a:p>
          <a:p>
            <a:pPr eaLnBrk="1" hangingPunct="1">
              <a:spcBef>
                <a:spcPct val="50000"/>
              </a:spcBef>
            </a:pPr>
            <a:endParaRPr lang="zh-CN" altLang="en-US" sz="2000" b="1" dirty="0">
              <a:latin typeface="Calibri" panose="020F0502020204030204" pitchFamily="34" charset="0"/>
            </a:endParaRPr>
          </a:p>
        </p:txBody>
      </p:sp>
      <p:sp>
        <p:nvSpPr>
          <p:cNvPr id="250896" name="Line 16"/>
          <p:cNvSpPr/>
          <p:nvPr/>
        </p:nvSpPr>
        <p:spPr>
          <a:xfrm flipH="1">
            <a:off x="3563938" y="1558925"/>
            <a:ext cx="1079500" cy="108108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50897" name="Rectangle 17"/>
          <p:cNvSpPr>
            <a:spLocks noChangeArrowheads="1"/>
          </p:cNvSpPr>
          <p:nvPr/>
        </p:nvSpPr>
        <p:spPr bwMode="auto">
          <a:xfrm>
            <a:off x="2743200" y="2743200"/>
            <a:ext cx="3168650" cy="1152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目前字节编号：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下一次编号：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32112" name="computr1"/>
          <p:cNvSpPr>
            <a:spLocks noEditPoints="1"/>
          </p:cNvSpPr>
          <p:nvPr/>
        </p:nvSpPr>
        <p:spPr>
          <a:xfrm>
            <a:off x="684213" y="1631950"/>
            <a:ext cx="1257300" cy="1295400"/>
          </a:xfrm>
          <a:custGeom>
            <a:avLst/>
            <a:gdLst>
              <a:gd name="txL" fmla="*/ 4923 w 21600"/>
              <a:gd name="txT" fmla="*/ 2541 h 21600"/>
              <a:gd name="txR" fmla="*/ 16756 w 21600"/>
              <a:gd name="txB" fmla="*/ 11153 h 2160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3" name="computr3"/>
          <p:cNvSpPr>
            <a:spLocks noEditPoints="1"/>
          </p:cNvSpPr>
          <p:nvPr/>
        </p:nvSpPr>
        <p:spPr>
          <a:xfrm>
            <a:off x="6732588" y="1631950"/>
            <a:ext cx="1584325" cy="1295400"/>
          </a:xfrm>
          <a:custGeom>
            <a:avLst/>
            <a:gdLst>
              <a:gd name="txL" fmla="*/ 7811 w 21600"/>
              <a:gd name="txT" fmla="*/ 2584 h 21600"/>
              <a:gd name="txR" fmla="*/ 16359 w 21600"/>
              <a:gd name="txB" fmla="*/ 11764 h 216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lnTo>
                  <a:pt x="16402" y="2314"/>
                </a:lnTo>
                <a:close/>
              </a:path>
              <a:path w="21600" h="2160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lnTo>
                  <a:pt x="4043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2114" name="Text Box 20"/>
          <p:cNvSpPr txBox="1"/>
          <p:nvPr/>
        </p:nvSpPr>
        <p:spPr>
          <a:xfrm>
            <a:off x="250825" y="3071813"/>
            <a:ext cx="20891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Client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客户机（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32115" name="Text Box 21"/>
          <p:cNvSpPr txBox="1"/>
          <p:nvPr/>
        </p:nvSpPr>
        <p:spPr>
          <a:xfrm>
            <a:off x="6516688" y="2967038"/>
            <a:ext cx="215900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Server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服务器（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395286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建立连接（三次握手）</a:t>
            </a:r>
          </a:p>
        </p:txBody>
      </p:sp>
      <p:sp>
        <p:nvSpPr>
          <p:cNvPr id="22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211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0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8" grpId="0"/>
      <p:bldP spid="250892" grpId="0"/>
      <p:bldP spid="250894" grpId="0" animBg="1"/>
      <p:bldP spid="250895" grpId="0"/>
      <p:bldP spid="25089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Rot="1"/>
          </p:cNvSpPr>
          <p:nvPr/>
        </p:nvSpPr>
        <p:spPr>
          <a:xfrm>
            <a:off x="423863" y="1700213"/>
            <a:ext cx="8540750" cy="48244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</a:pPr>
            <a:endParaRPr lang="zh-CN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133123" name="Line 5"/>
          <p:cNvSpPr/>
          <p:nvPr/>
        </p:nvSpPr>
        <p:spPr>
          <a:xfrm>
            <a:off x="2484438" y="126841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24" name="Line 6"/>
          <p:cNvSpPr/>
          <p:nvPr/>
        </p:nvSpPr>
        <p:spPr>
          <a:xfrm>
            <a:off x="6804025" y="126841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25" name="Text Box 7"/>
          <p:cNvSpPr txBox="1"/>
          <p:nvPr/>
        </p:nvSpPr>
        <p:spPr>
          <a:xfrm>
            <a:off x="179388" y="4067175"/>
            <a:ext cx="8964612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第二次</a:t>
            </a:r>
            <a:r>
              <a:rPr lang="zh-CN" altLang="en-US" sz="2800" b="1" dirty="0">
                <a:solidFill>
                  <a:schemeClr val="accent2"/>
                </a:solidFill>
                <a:latin typeface="Calibri" panose="020F0502020204030204" pitchFamily="34" charset="0"/>
                <a:ea typeface="楷体_GB2312" pitchFamily="49" charset="-122"/>
              </a:rPr>
              <a:t>握手过程：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3126" name="Text Box 8"/>
          <p:cNvSpPr txBox="1"/>
          <p:nvPr/>
        </p:nvSpPr>
        <p:spPr>
          <a:xfrm>
            <a:off x="2627313" y="1341438"/>
            <a:ext cx="33131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Calibri" panose="020F0502020204030204" pitchFamily="34" charset="0"/>
              </a:rPr>
              <a:t>① </a:t>
            </a:r>
            <a:r>
              <a:rPr lang="en-US" altLang="zh-CN" sz="2000" b="1" dirty="0">
                <a:latin typeface="Calibri" panose="020F0502020204030204" pitchFamily="34" charset="0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1 </a:t>
            </a:r>
            <a:r>
              <a:rPr lang="zh-CN" altLang="en-US" sz="2000" b="1" dirty="0">
                <a:latin typeface="Calibri" panose="020F0502020204030204" pitchFamily="34" charset="0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3127" name="Line 9"/>
          <p:cNvSpPr/>
          <p:nvPr/>
        </p:nvSpPr>
        <p:spPr>
          <a:xfrm>
            <a:off x="2627313" y="1773238"/>
            <a:ext cx="41052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26" name="Line 10"/>
          <p:cNvSpPr/>
          <p:nvPr/>
        </p:nvSpPr>
        <p:spPr>
          <a:xfrm flipH="1">
            <a:off x="2627313" y="2852738"/>
            <a:ext cx="403225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27" name="Text Box 11"/>
          <p:cNvSpPr txBox="1"/>
          <p:nvPr/>
        </p:nvSpPr>
        <p:spPr>
          <a:xfrm>
            <a:off x="2484438" y="2349500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</a:rPr>
              <a:t>②</a:t>
            </a:r>
            <a:r>
              <a:rPr lang="zh-CN" altLang="en-US" sz="2000" dirty="0">
                <a:latin typeface="Calibri" panose="020F0502020204030204" pitchFamily="34" charset="0"/>
                <a:ea typeface="华文彩云" panose="0201080004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1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Y, 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X+1</a:t>
            </a:r>
            <a:r>
              <a:rPr lang="en-US" altLang="zh-CN" sz="2000" dirty="0">
                <a:latin typeface="Calibri" panose="020F050202020403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33130" name="Text Box 14"/>
          <p:cNvSpPr txBox="1"/>
          <p:nvPr/>
        </p:nvSpPr>
        <p:spPr>
          <a:xfrm>
            <a:off x="0" y="4579938"/>
            <a:ext cx="9144000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注：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SYN 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同步序列编号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Sy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nchronize Sequence 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umbers) </a:t>
            </a:r>
            <a:endParaRPr lang="en-US" altLang="zh-CN" sz="20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SEQ :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序列号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Seq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uence Number)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ACK </a:t>
            </a:r>
            <a:r>
              <a:rPr lang="zh-CN" altLang="en-US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000" b="1" dirty="0">
                <a:latin typeface="楷体_GB2312" pitchFamily="49" charset="-122"/>
                <a:ea typeface="楷体_GB2312" pitchFamily="49" charset="-122"/>
              </a:rPr>
              <a:t>确认编号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0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Ack</a:t>
            </a:r>
            <a:r>
              <a:rPr lang="en-US" altLang="zh-CN" sz="2000" b="1" dirty="0">
                <a:latin typeface="楷体_GB2312" pitchFamily="49" charset="-122"/>
                <a:ea typeface="楷体_GB2312" pitchFamily="49" charset="-122"/>
              </a:rPr>
              <a:t>nowledgement Number)</a:t>
            </a:r>
            <a:endParaRPr lang="en-US" altLang="zh-CN" sz="20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8431" name="Rectangle 15"/>
          <p:cNvSpPr/>
          <p:nvPr/>
        </p:nvSpPr>
        <p:spPr>
          <a:xfrm>
            <a:off x="2987675" y="2852738"/>
            <a:ext cx="291306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第二次握手：确认报文</a:t>
            </a:r>
          </a:p>
        </p:txBody>
      </p:sp>
      <p:sp>
        <p:nvSpPr>
          <p:cNvPr id="133132" name="Rectangle 18"/>
          <p:cNvSpPr/>
          <p:nvPr/>
        </p:nvSpPr>
        <p:spPr>
          <a:xfrm>
            <a:off x="2987675" y="1773238"/>
            <a:ext cx="33845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第一次握手：连接请求报文</a:t>
            </a:r>
          </a:p>
        </p:txBody>
      </p:sp>
      <p:sp>
        <p:nvSpPr>
          <p:cNvPr id="188435" name="Line 19"/>
          <p:cNvSpPr/>
          <p:nvPr/>
        </p:nvSpPr>
        <p:spPr>
          <a:xfrm>
            <a:off x="3203575" y="2709863"/>
            <a:ext cx="576263" cy="863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36" name="Rectangle 20"/>
          <p:cNvSpPr>
            <a:spLocks noChangeArrowheads="1"/>
          </p:cNvSpPr>
          <p:nvPr/>
        </p:nvSpPr>
        <p:spPr bwMode="auto">
          <a:xfrm>
            <a:off x="2916238" y="3643313"/>
            <a:ext cx="3816350" cy="700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允许建立连接</a:t>
            </a:r>
          </a:p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8437" name="Line 21"/>
          <p:cNvSpPr/>
          <p:nvPr/>
        </p:nvSpPr>
        <p:spPr>
          <a:xfrm>
            <a:off x="4500563" y="2709863"/>
            <a:ext cx="431800" cy="7905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38" name="Text Box 22"/>
          <p:cNvSpPr txBox="1">
            <a:spLocks noChangeArrowheads="1"/>
          </p:cNvSpPr>
          <p:nvPr/>
        </p:nvSpPr>
        <p:spPr bwMode="auto">
          <a:xfrm>
            <a:off x="4067175" y="3427413"/>
            <a:ext cx="2592388" cy="8620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</a:ln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目前字节编号：</a:t>
            </a:r>
            <a:r>
              <a:rPr kumimoji="0" lang="en-US" altLang="zh-CN" sz="2000" b="1" kern="1200" cap="none" spc="0" normalizeH="0" baseline="0" noProof="0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Y</a:t>
            </a:r>
          </a:p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下一次编号：</a:t>
            </a:r>
            <a:r>
              <a:rPr kumimoji="0" lang="en-US" altLang="zh-CN" sz="2000" b="1" kern="1200" cap="none" spc="0" normalizeH="0" baseline="0" noProof="0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zh-CN" altLang="en-US" sz="2000" b="1" kern="1200" cap="none" spc="0" normalizeH="0" baseline="0" noProof="0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＋</a:t>
            </a:r>
            <a:r>
              <a:rPr kumimoji="0" lang="en-US" altLang="zh-CN" sz="2000" b="1" kern="1200" cap="none" spc="0" normalizeH="0" baseline="0" noProof="0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</a:t>
            </a:r>
          </a:p>
        </p:txBody>
      </p:sp>
      <p:sp>
        <p:nvSpPr>
          <p:cNvPr id="188439" name="Line 23"/>
          <p:cNvSpPr/>
          <p:nvPr/>
        </p:nvSpPr>
        <p:spPr>
          <a:xfrm>
            <a:off x="2987675" y="1701800"/>
            <a:ext cx="10795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88440" name="Line 24"/>
          <p:cNvSpPr/>
          <p:nvPr/>
        </p:nvSpPr>
        <p:spPr>
          <a:xfrm flipH="1" flipV="1">
            <a:off x="3419475" y="1701800"/>
            <a:ext cx="2160588" cy="71913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41" name="Line 25"/>
          <p:cNvSpPr/>
          <p:nvPr/>
        </p:nvSpPr>
        <p:spPr>
          <a:xfrm flipH="1">
            <a:off x="4787900" y="2709863"/>
            <a:ext cx="863600" cy="8636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88442" name="Text Box 26"/>
          <p:cNvSpPr txBox="1">
            <a:spLocks noChangeArrowheads="1"/>
          </p:cNvSpPr>
          <p:nvPr/>
        </p:nvSpPr>
        <p:spPr bwMode="auto">
          <a:xfrm>
            <a:off x="2819400" y="3657600"/>
            <a:ext cx="3816350" cy="40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</a:ln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对（</a:t>
            </a:r>
            <a:r>
              <a:rPr kumimoji="0" lang="en-US" altLang="zh-CN" sz="2000" b="1" kern="1200" cap="none" spc="0" normalizeH="0" baseline="0" noProof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SYN</a:t>
            </a:r>
            <a:r>
              <a:rPr kumimoji="0" lang="zh-CN" altLang="en-US" sz="2000" b="1" kern="1200" cap="none" spc="0" normalizeH="0" baseline="0" noProof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2000" b="1" kern="1200" cap="none" spc="0" normalizeH="0" baseline="0" noProof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同步序号请求</a:t>
            </a:r>
            <a:r>
              <a:rPr kumimoji="0" lang="zh-CN" altLang="en-US" sz="2000" b="1" kern="1200" cap="none" spc="0" normalizeH="0" baseline="0" noProof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的应答</a:t>
            </a:r>
          </a:p>
        </p:txBody>
      </p:sp>
      <p:sp>
        <p:nvSpPr>
          <p:cNvPr id="133141" name="computr1"/>
          <p:cNvSpPr>
            <a:spLocks noEditPoints="1"/>
          </p:cNvSpPr>
          <p:nvPr/>
        </p:nvSpPr>
        <p:spPr>
          <a:xfrm>
            <a:off x="684213" y="1701800"/>
            <a:ext cx="1257300" cy="1295400"/>
          </a:xfrm>
          <a:custGeom>
            <a:avLst/>
            <a:gdLst>
              <a:gd name="txL" fmla="*/ 4923 w 21600"/>
              <a:gd name="txT" fmla="*/ 2541 h 21600"/>
              <a:gd name="txR" fmla="*/ 16756 w 21600"/>
              <a:gd name="txB" fmla="*/ 11153 h 2160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42" name="computr3"/>
          <p:cNvSpPr>
            <a:spLocks noEditPoints="1"/>
          </p:cNvSpPr>
          <p:nvPr/>
        </p:nvSpPr>
        <p:spPr>
          <a:xfrm>
            <a:off x="7308850" y="1701800"/>
            <a:ext cx="1584325" cy="1295400"/>
          </a:xfrm>
          <a:custGeom>
            <a:avLst/>
            <a:gdLst>
              <a:gd name="txL" fmla="*/ 7811 w 21600"/>
              <a:gd name="txT" fmla="*/ 2584 h 21600"/>
              <a:gd name="txR" fmla="*/ 16359 w 21600"/>
              <a:gd name="txB" fmla="*/ 11764 h 216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lnTo>
                  <a:pt x="16402" y="2314"/>
                </a:lnTo>
                <a:close/>
              </a:path>
              <a:path w="21600" h="2160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lnTo>
                  <a:pt x="4043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43" name="Text Box 29"/>
          <p:cNvSpPr txBox="1"/>
          <p:nvPr/>
        </p:nvSpPr>
        <p:spPr>
          <a:xfrm>
            <a:off x="250825" y="3141663"/>
            <a:ext cx="20891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Client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客户机（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33144" name="Text Box 30"/>
          <p:cNvSpPr txBox="1"/>
          <p:nvPr/>
        </p:nvSpPr>
        <p:spPr>
          <a:xfrm>
            <a:off x="6948488" y="3182938"/>
            <a:ext cx="215900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Server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服务器（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396315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建立连接（三次握手）</a:t>
            </a:r>
          </a:p>
        </p:txBody>
      </p:sp>
      <p:sp>
        <p:nvSpPr>
          <p:cNvPr id="2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314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8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8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8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8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8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7" grpId="0"/>
      <p:bldP spid="188431" grpId="0"/>
      <p:bldP spid="188436" grpId="0" animBg="1"/>
      <p:bldP spid="188438" grpId="0" animBg="1"/>
      <p:bldP spid="18844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Line 5"/>
          <p:cNvSpPr/>
          <p:nvPr/>
        </p:nvSpPr>
        <p:spPr>
          <a:xfrm>
            <a:off x="2484438" y="126841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47" name="Line 6"/>
          <p:cNvSpPr/>
          <p:nvPr/>
        </p:nvSpPr>
        <p:spPr>
          <a:xfrm>
            <a:off x="6804025" y="1268413"/>
            <a:ext cx="0" cy="2735262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4148" name="Text Box 7"/>
          <p:cNvSpPr txBox="1"/>
          <p:nvPr/>
        </p:nvSpPr>
        <p:spPr>
          <a:xfrm>
            <a:off x="2627313" y="1341438"/>
            <a:ext cx="33131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Calibri" panose="020F0502020204030204" pitchFamily="34" charset="0"/>
              </a:rPr>
              <a:t>① </a:t>
            </a:r>
            <a:r>
              <a:rPr lang="en-US" altLang="zh-CN" sz="2000" b="1" dirty="0">
                <a:latin typeface="Calibri" panose="020F0502020204030204" pitchFamily="34" charset="0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1 </a:t>
            </a:r>
            <a:r>
              <a:rPr lang="zh-CN" altLang="en-US" sz="2000" b="1" dirty="0">
                <a:latin typeface="Calibri" panose="020F0502020204030204" pitchFamily="34" charset="0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34149" name="Line 8"/>
          <p:cNvSpPr/>
          <p:nvPr/>
        </p:nvSpPr>
        <p:spPr>
          <a:xfrm>
            <a:off x="2627313" y="1773238"/>
            <a:ext cx="41052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150" name="Line 9"/>
          <p:cNvSpPr/>
          <p:nvPr/>
        </p:nvSpPr>
        <p:spPr>
          <a:xfrm flipH="1">
            <a:off x="2627313" y="2852738"/>
            <a:ext cx="403225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4151" name="Text Box 10"/>
          <p:cNvSpPr txBox="1"/>
          <p:nvPr/>
        </p:nvSpPr>
        <p:spPr>
          <a:xfrm>
            <a:off x="2484438" y="2349500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Calibri" panose="020F0502020204030204" pitchFamily="34" charset="0"/>
              </a:rPr>
              <a:t>②</a:t>
            </a:r>
            <a:r>
              <a:rPr lang="zh-CN" altLang="en-US" sz="2000" dirty="0">
                <a:latin typeface="Calibri" panose="020F0502020204030204" pitchFamily="34" charset="0"/>
                <a:ea typeface="华文彩云" panose="0201080004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1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Y,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 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X+1</a:t>
            </a:r>
            <a:r>
              <a:rPr lang="en-US" altLang="zh-CN" sz="2000" dirty="0">
                <a:latin typeface="Calibri" panose="020F050202020403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34152" name="Text Box 15"/>
          <p:cNvSpPr txBox="1"/>
          <p:nvPr/>
        </p:nvSpPr>
        <p:spPr>
          <a:xfrm>
            <a:off x="179388" y="3933825"/>
            <a:ext cx="8964612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第三次</a:t>
            </a:r>
            <a:r>
              <a:rPr lang="zh-CN" altLang="en-US" sz="2800" b="1" dirty="0">
                <a:solidFill>
                  <a:schemeClr val="accent2"/>
                </a:solidFill>
                <a:latin typeface="Calibri" panose="020F0502020204030204" pitchFamily="34" charset="0"/>
                <a:ea typeface="楷体_GB2312" pitchFamily="49" charset="-122"/>
              </a:rPr>
              <a:t>握手过程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</a:pPr>
            <a:endParaRPr lang="zh-CN" altLang="en-US" sz="2000" b="1" dirty="0">
              <a:solidFill>
                <a:srgbClr val="FF33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576" name="Line 16"/>
          <p:cNvSpPr/>
          <p:nvPr/>
        </p:nvSpPr>
        <p:spPr>
          <a:xfrm flipH="1" flipV="1">
            <a:off x="3203575" y="2709863"/>
            <a:ext cx="1655763" cy="574675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577" name="Line 17"/>
          <p:cNvSpPr/>
          <p:nvPr/>
        </p:nvSpPr>
        <p:spPr>
          <a:xfrm>
            <a:off x="2916238" y="2709863"/>
            <a:ext cx="863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4578" name="Line 18"/>
          <p:cNvSpPr/>
          <p:nvPr/>
        </p:nvSpPr>
        <p:spPr>
          <a:xfrm flipH="1">
            <a:off x="5719763" y="3500438"/>
            <a:ext cx="360362" cy="10810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580" name="Text Box 20"/>
          <p:cNvSpPr txBox="1">
            <a:spLocks noChangeArrowheads="1"/>
          </p:cNvSpPr>
          <p:nvPr/>
        </p:nvSpPr>
        <p:spPr bwMode="auto">
          <a:xfrm>
            <a:off x="4424363" y="4652963"/>
            <a:ext cx="4033838" cy="40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</a:ln>
        </p:spPr>
        <p:txBody>
          <a:bodyPr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对（</a:t>
            </a:r>
            <a:r>
              <a:rPr kumimoji="0" lang="en-US" altLang="zh-CN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SYN</a:t>
            </a:r>
            <a:r>
              <a:rPr kumimoji="0" lang="zh-CN" altLang="en-US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0" lang="zh-CN" altLang="en-US" sz="2000" b="1" kern="1200" cap="none" spc="0" normalizeH="0" baseline="0" noProof="0" dirty="0">
                <a:solidFill>
                  <a:srgbClr val="FF33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同步序号请求</a:t>
            </a:r>
            <a:r>
              <a:rPr kumimoji="0" lang="zh-CN" altLang="en-US" sz="2000" b="1" kern="1200" cap="none" spc="0" normalizeH="0" baseline="0" noProof="0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的应答</a:t>
            </a:r>
          </a:p>
        </p:txBody>
      </p:sp>
      <p:sp>
        <p:nvSpPr>
          <p:cNvPr id="134157" name="Rectangle 23"/>
          <p:cNvSpPr/>
          <p:nvPr/>
        </p:nvSpPr>
        <p:spPr>
          <a:xfrm>
            <a:off x="3276600" y="2925763"/>
            <a:ext cx="26257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第二次握手确认报文</a:t>
            </a:r>
          </a:p>
        </p:txBody>
      </p:sp>
      <p:sp>
        <p:nvSpPr>
          <p:cNvPr id="134158" name="Rectangle 27"/>
          <p:cNvSpPr/>
          <p:nvPr/>
        </p:nvSpPr>
        <p:spPr>
          <a:xfrm>
            <a:off x="2916238" y="1701800"/>
            <a:ext cx="34559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第一次握手：连接请求报文</a:t>
            </a:r>
          </a:p>
        </p:txBody>
      </p:sp>
      <p:sp>
        <p:nvSpPr>
          <p:cNvPr id="194588" name="Line 28"/>
          <p:cNvSpPr/>
          <p:nvPr/>
        </p:nvSpPr>
        <p:spPr>
          <a:xfrm>
            <a:off x="2627313" y="3717925"/>
            <a:ext cx="403225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4589" name="Text Box 29"/>
          <p:cNvSpPr txBox="1"/>
          <p:nvPr/>
        </p:nvSpPr>
        <p:spPr>
          <a:xfrm>
            <a:off x="2484438" y="3213100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3300"/>
                </a:solidFill>
                <a:latin typeface="宋体" panose="02010600030101010101" pitchFamily="2" charset="-122"/>
              </a:rPr>
              <a:t>③</a:t>
            </a:r>
            <a:r>
              <a:rPr lang="zh-CN" altLang="en-US" sz="2000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0 ,SEQ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华文彩云" panose="02010800040101010101" pitchFamily="2" charset="-122"/>
              </a:rPr>
              <a:t>X+1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, 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华文彩云" panose="02010800040101010101" pitchFamily="2" charset="-122"/>
              </a:rPr>
              <a:t>Y+1</a:t>
            </a:r>
          </a:p>
        </p:txBody>
      </p:sp>
      <p:sp>
        <p:nvSpPr>
          <p:cNvPr id="194590" name="Rectangle 30"/>
          <p:cNvSpPr/>
          <p:nvPr/>
        </p:nvSpPr>
        <p:spPr>
          <a:xfrm>
            <a:off x="3059113" y="3679825"/>
            <a:ext cx="291306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第三次握手：确认报文</a:t>
            </a:r>
          </a:p>
        </p:txBody>
      </p:sp>
      <p:sp>
        <p:nvSpPr>
          <p:cNvPr id="134162" name="computr1"/>
          <p:cNvSpPr>
            <a:spLocks noEditPoints="1"/>
          </p:cNvSpPr>
          <p:nvPr/>
        </p:nvSpPr>
        <p:spPr>
          <a:xfrm>
            <a:off x="684213" y="1701800"/>
            <a:ext cx="1257300" cy="1295400"/>
          </a:xfrm>
          <a:custGeom>
            <a:avLst/>
            <a:gdLst>
              <a:gd name="txL" fmla="*/ 4923 w 21600"/>
              <a:gd name="txT" fmla="*/ 2541 h 21600"/>
              <a:gd name="txR" fmla="*/ 16756 w 21600"/>
              <a:gd name="txB" fmla="*/ 11153 h 2160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63" name="computr3"/>
          <p:cNvSpPr>
            <a:spLocks noEditPoints="1"/>
          </p:cNvSpPr>
          <p:nvPr/>
        </p:nvSpPr>
        <p:spPr>
          <a:xfrm>
            <a:off x="7308850" y="1701800"/>
            <a:ext cx="1584325" cy="1295400"/>
          </a:xfrm>
          <a:custGeom>
            <a:avLst/>
            <a:gdLst>
              <a:gd name="txL" fmla="*/ 7811 w 21600"/>
              <a:gd name="txT" fmla="*/ 2584 h 21600"/>
              <a:gd name="txR" fmla="*/ 16359 w 21600"/>
              <a:gd name="txB" fmla="*/ 11764 h 216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lnTo>
                  <a:pt x="16402" y="2314"/>
                </a:lnTo>
                <a:close/>
              </a:path>
              <a:path w="21600" h="2160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lnTo>
                  <a:pt x="4043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164" name="Text Box 33"/>
          <p:cNvSpPr txBox="1"/>
          <p:nvPr/>
        </p:nvSpPr>
        <p:spPr>
          <a:xfrm>
            <a:off x="250825" y="3141663"/>
            <a:ext cx="20891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Client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客户机（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34165" name="Text Box 35"/>
          <p:cNvSpPr txBox="1"/>
          <p:nvPr/>
        </p:nvSpPr>
        <p:spPr>
          <a:xfrm>
            <a:off x="7019925" y="3182938"/>
            <a:ext cx="20510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Server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服务器（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397339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建立连接（三次握手）</a:t>
            </a:r>
          </a:p>
        </p:txBody>
      </p:sp>
      <p:sp>
        <p:nvSpPr>
          <p:cNvPr id="2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416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0" grpId="0" animBg="1"/>
      <p:bldP spid="194589" grpId="0"/>
      <p:bldP spid="194590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mputr1"/>
          <p:cNvSpPr>
            <a:spLocks noEditPoints="1"/>
          </p:cNvSpPr>
          <p:nvPr/>
        </p:nvSpPr>
        <p:spPr>
          <a:xfrm>
            <a:off x="250825" y="1557338"/>
            <a:ext cx="1257300" cy="1295400"/>
          </a:xfrm>
          <a:custGeom>
            <a:avLst/>
            <a:gdLst>
              <a:gd name="txL" fmla="*/ 4923 w 21600"/>
              <a:gd name="txT" fmla="*/ 2541 h 21600"/>
              <a:gd name="txR" fmla="*/ 16756 w 21600"/>
              <a:gd name="txB" fmla="*/ 11153 h 2160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71" name="computr3"/>
          <p:cNvSpPr>
            <a:spLocks noEditPoints="1"/>
          </p:cNvSpPr>
          <p:nvPr/>
        </p:nvSpPr>
        <p:spPr>
          <a:xfrm>
            <a:off x="7308850" y="1484313"/>
            <a:ext cx="1584325" cy="1295400"/>
          </a:xfrm>
          <a:custGeom>
            <a:avLst/>
            <a:gdLst>
              <a:gd name="txL" fmla="*/ 7811 w 21600"/>
              <a:gd name="txT" fmla="*/ 2584 h 21600"/>
              <a:gd name="txR" fmla="*/ 16359 w 21600"/>
              <a:gd name="txB" fmla="*/ 11764 h 216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lnTo>
                  <a:pt x="16402" y="2314"/>
                </a:lnTo>
                <a:close/>
              </a:path>
              <a:path w="21600" h="2160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lnTo>
                  <a:pt x="4043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5172" name="Line 4"/>
          <p:cNvSpPr/>
          <p:nvPr/>
        </p:nvSpPr>
        <p:spPr>
          <a:xfrm>
            <a:off x="1908175" y="1412875"/>
            <a:ext cx="0" cy="36004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5173" name="Line 5"/>
          <p:cNvSpPr/>
          <p:nvPr/>
        </p:nvSpPr>
        <p:spPr>
          <a:xfrm>
            <a:off x="6948488" y="1412875"/>
            <a:ext cx="0" cy="36718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6614" name="Text Box 6"/>
          <p:cNvSpPr txBox="1"/>
          <p:nvPr/>
        </p:nvSpPr>
        <p:spPr>
          <a:xfrm>
            <a:off x="1908175" y="1484313"/>
            <a:ext cx="2951163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Calibri" panose="020F0502020204030204" pitchFamily="34" charset="0"/>
              </a:rPr>
              <a:t>① </a:t>
            </a:r>
            <a:r>
              <a:rPr lang="en-US" altLang="zh-CN" sz="2000" b="1" dirty="0">
                <a:latin typeface="Calibri" panose="020F0502020204030204" pitchFamily="34" charset="0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1 </a:t>
            </a:r>
            <a:r>
              <a:rPr lang="zh-CN" altLang="en-US" sz="2000" b="1" dirty="0">
                <a:latin typeface="Calibri" panose="020F0502020204030204" pitchFamily="34" charset="0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96615" name="Line 7"/>
          <p:cNvSpPr/>
          <p:nvPr/>
        </p:nvSpPr>
        <p:spPr>
          <a:xfrm>
            <a:off x="1979613" y="1916113"/>
            <a:ext cx="378936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6616" name="Line 8"/>
          <p:cNvSpPr/>
          <p:nvPr/>
        </p:nvSpPr>
        <p:spPr>
          <a:xfrm flipH="1">
            <a:off x="2843213" y="2997200"/>
            <a:ext cx="39608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6617" name="Text Box 9"/>
          <p:cNvSpPr txBox="1"/>
          <p:nvPr/>
        </p:nvSpPr>
        <p:spPr>
          <a:xfrm>
            <a:off x="2771775" y="2492375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Calibri" panose="020F0502020204030204" pitchFamily="34" charset="0"/>
              </a:rPr>
              <a:t>②</a:t>
            </a:r>
            <a:r>
              <a:rPr lang="zh-CN" altLang="en-US" sz="2000" dirty="0">
                <a:latin typeface="Calibri" panose="020F0502020204030204" pitchFamily="34" charset="0"/>
                <a:ea typeface="华文彩云" panose="0201080004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1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Y,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 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X+1</a:t>
            </a:r>
            <a:r>
              <a:rPr lang="en-US" altLang="zh-CN" sz="2000" dirty="0">
                <a:latin typeface="Calibri" panose="020F050202020403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96618" name="Line 10"/>
          <p:cNvSpPr/>
          <p:nvPr/>
        </p:nvSpPr>
        <p:spPr>
          <a:xfrm>
            <a:off x="2051050" y="3860800"/>
            <a:ext cx="3960813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6619" name="Text Box 11"/>
          <p:cNvSpPr txBox="1"/>
          <p:nvPr/>
        </p:nvSpPr>
        <p:spPr>
          <a:xfrm>
            <a:off x="2771775" y="3357563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宋体" panose="02010600030101010101" pitchFamily="2" charset="-122"/>
              </a:rPr>
              <a:t>③</a:t>
            </a:r>
            <a:r>
              <a:rPr lang="zh-CN" altLang="en-US" sz="2000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0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，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en-US" altLang="zh-CN" sz="2000" b="1" dirty="0">
                <a:latin typeface="Calibri" panose="020F0502020204030204" pitchFamily="34" charset="0"/>
                <a:ea typeface="华文彩云" panose="02010800040101010101" pitchFamily="2" charset="-122"/>
              </a:rPr>
              <a:t>X+1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,  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en-US" altLang="zh-CN" sz="2000" b="1" dirty="0">
                <a:latin typeface="Calibri" panose="020F0502020204030204" pitchFamily="34" charset="0"/>
                <a:ea typeface="华文彩云" panose="02010800040101010101" pitchFamily="2" charset="-122"/>
              </a:rPr>
              <a:t>Y+1</a:t>
            </a:r>
          </a:p>
        </p:txBody>
      </p:sp>
      <p:sp>
        <p:nvSpPr>
          <p:cNvPr id="196620" name="Text Box 12"/>
          <p:cNvSpPr txBox="1"/>
          <p:nvPr/>
        </p:nvSpPr>
        <p:spPr>
          <a:xfrm>
            <a:off x="5867400" y="1700213"/>
            <a:ext cx="9366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请求</a:t>
            </a:r>
          </a:p>
        </p:txBody>
      </p:sp>
      <p:sp>
        <p:nvSpPr>
          <p:cNvPr id="196621" name="Text Box 13"/>
          <p:cNvSpPr txBox="1"/>
          <p:nvPr/>
        </p:nvSpPr>
        <p:spPr>
          <a:xfrm>
            <a:off x="1835150" y="2636838"/>
            <a:ext cx="9366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确认</a:t>
            </a:r>
          </a:p>
        </p:txBody>
      </p:sp>
      <p:sp>
        <p:nvSpPr>
          <p:cNvPr id="196622" name="Text Box 14"/>
          <p:cNvSpPr txBox="1"/>
          <p:nvPr/>
        </p:nvSpPr>
        <p:spPr>
          <a:xfrm>
            <a:off x="5940425" y="3573463"/>
            <a:ext cx="936625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确认</a:t>
            </a:r>
          </a:p>
        </p:txBody>
      </p:sp>
      <p:sp>
        <p:nvSpPr>
          <p:cNvPr id="135183" name="Text Box 15"/>
          <p:cNvSpPr txBox="1"/>
          <p:nvPr/>
        </p:nvSpPr>
        <p:spPr>
          <a:xfrm>
            <a:off x="1763713" y="5084763"/>
            <a:ext cx="55451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三次握手过程：</a:t>
            </a:r>
            <a:r>
              <a:rPr lang="zh-CN" altLang="en-US" sz="1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一个请求，两个确认</a:t>
            </a:r>
            <a:endParaRPr lang="zh-CN" altLang="en-US" sz="1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6627" name="Rectangle 19"/>
          <p:cNvSpPr>
            <a:spLocks noChangeArrowheads="1"/>
          </p:cNvSpPr>
          <p:nvPr/>
        </p:nvSpPr>
        <p:spPr bwMode="auto">
          <a:xfrm>
            <a:off x="3851275" y="4508500"/>
            <a:ext cx="935038" cy="4667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楷体_GB2312" pitchFamily="49" charset="-122"/>
                <a:cs typeface="+mn-cs"/>
              </a:rPr>
              <a:t>数据</a:t>
            </a:r>
          </a:p>
        </p:txBody>
      </p:sp>
      <p:sp>
        <p:nvSpPr>
          <p:cNvPr id="196628" name="Text Box 20"/>
          <p:cNvSpPr txBox="1"/>
          <p:nvPr/>
        </p:nvSpPr>
        <p:spPr>
          <a:xfrm>
            <a:off x="3492500" y="3860800"/>
            <a:ext cx="1800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zh-CN" altLang="en-US" sz="18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连接已建立</a:t>
            </a:r>
          </a:p>
        </p:txBody>
      </p:sp>
      <p:sp>
        <p:nvSpPr>
          <p:cNvPr id="196629" name="Line 21"/>
          <p:cNvSpPr/>
          <p:nvPr/>
        </p:nvSpPr>
        <p:spPr>
          <a:xfrm>
            <a:off x="4860925" y="4724400"/>
            <a:ext cx="20161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6630" name="Line 22"/>
          <p:cNvSpPr/>
          <p:nvPr/>
        </p:nvSpPr>
        <p:spPr>
          <a:xfrm flipH="1">
            <a:off x="2051050" y="4724400"/>
            <a:ext cx="18002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5188" name="Text Box 23"/>
          <p:cNvSpPr txBox="1"/>
          <p:nvPr/>
        </p:nvSpPr>
        <p:spPr>
          <a:xfrm>
            <a:off x="-36512" y="2997200"/>
            <a:ext cx="1979612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Client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客户机（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35189" name="Text Box 24"/>
          <p:cNvSpPr txBox="1"/>
          <p:nvPr/>
        </p:nvSpPr>
        <p:spPr>
          <a:xfrm>
            <a:off x="7019925" y="2852738"/>
            <a:ext cx="20510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Server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服务器（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398360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建立连接（三次握手）</a:t>
            </a:r>
          </a:p>
        </p:txBody>
      </p:sp>
      <p:sp>
        <p:nvSpPr>
          <p:cNvPr id="24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519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4" grpId="0"/>
      <p:bldP spid="196617" grpId="0"/>
      <p:bldP spid="196620" grpId="0"/>
      <p:bldP spid="196621" grpId="0"/>
      <p:bldP spid="196627" grpId="0" animBg="1"/>
      <p:bldP spid="1966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1"/>
          <p:cNvSpPr txBox="1">
            <a:spLocks noGrp="1"/>
          </p:cNvSpPr>
          <p:nvPr>
            <p:ph type="sldNum" sz="quarter" idx="4"/>
          </p:nvPr>
        </p:nvSpPr>
        <p:spPr>
          <a:xfrm>
            <a:off x="685800" y="6248400"/>
            <a:ext cx="1905000" cy="457200"/>
          </a:xfrm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fld id="{9A0DB2DC-4C9A-4742-B13C-FB6460FD3503}" type="slidenum">
              <a:rPr lang="en-US" altLang="ko-KR" sz="1400" dirty="0">
                <a:latin typeface="Times New Roman" panose="02020603050405020304" pitchFamily="18" charset="0"/>
              </a:rPr>
              <a:t>115</a:t>
            </a:fld>
            <a:endParaRPr lang="en-US" altLang="ko-KR" sz="1400" dirty="0">
              <a:latin typeface="Times New Roman" panose="02020603050405020304" pitchFamily="18" charset="0"/>
            </a:endParaRPr>
          </a:p>
        </p:txBody>
      </p:sp>
      <p:sp>
        <p:nvSpPr>
          <p:cNvPr id="136195" name="computr1"/>
          <p:cNvSpPr>
            <a:spLocks noEditPoints="1"/>
          </p:cNvSpPr>
          <p:nvPr/>
        </p:nvSpPr>
        <p:spPr>
          <a:xfrm>
            <a:off x="250825" y="1557338"/>
            <a:ext cx="1257300" cy="1295400"/>
          </a:xfrm>
          <a:custGeom>
            <a:avLst/>
            <a:gdLst>
              <a:gd name="txL" fmla="*/ 4923 w 21600"/>
              <a:gd name="txT" fmla="*/ 2541 h 21600"/>
              <a:gd name="txR" fmla="*/ 16756 w 21600"/>
              <a:gd name="txB" fmla="*/ 11153 h 21600"/>
            </a:gdLst>
            <a:ahLst/>
            <a:cxnLst>
              <a:cxn ang="0">
                <a:pos x="2147483647" y="0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196" name="computr3"/>
          <p:cNvSpPr>
            <a:spLocks noEditPoints="1"/>
          </p:cNvSpPr>
          <p:nvPr/>
        </p:nvSpPr>
        <p:spPr>
          <a:xfrm>
            <a:off x="7308850" y="1484313"/>
            <a:ext cx="1584325" cy="1295400"/>
          </a:xfrm>
          <a:custGeom>
            <a:avLst/>
            <a:gdLst>
              <a:gd name="txL" fmla="*/ 7811 w 21600"/>
              <a:gd name="txT" fmla="*/ 2584 h 21600"/>
              <a:gd name="txR" fmla="*/ 16359 w 21600"/>
              <a:gd name="txB" fmla="*/ 11764 h 216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1600" h="2160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lnTo>
                  <a:pt x="16402" y="2314"/>
                </a:lnTo>
                <a:close/>
              </a:path>
              <a:path w="21600" h="2160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lnTo>
                  <a:pt x="4043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6197" name="Line 4"/>
          <p:cNvSpPr/>
          <p:nvPr/>
        </p:nvSpPr>
        <p:spPr>
          <a:xfrm>
            <a:off x="1908175" y="1412875"/>
            <a:ext cx="0" cy="36004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6198" name="Line 5"/>
          <p:cNvSpPr/>
          <p:nvPr/>
        </p:nvSpPr>
        <p:spPr>
          <a:xfrm>
            <a:off x="6948488" y="1412875"/>
            <a:ext cx="0" cy="3671888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" name="Text Box 6"/>
          <p:cNvSpPr txBox="1"/>
          <p:nvPr/>
        </p:nvSpPr>
        <p:spPr>
          <a:xfrm>
            <a:off x="1908175" y="1484313"/>
            <a:ext cx="33845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 dirty="0">
                <a:latin typeface="Calibri" panose="020F0502020204030204" pitchFamily="34" charset="0"/>
              </a:rPr>
              <a:t>① </a:t>
            </a:r>
            <a:r>
              <a:rPr lang="en-US" altLang="zh-CN" sz="2000" b="1" dirty="0">
                <a:latin typeface="Calibri" panose="020F0502020204030204" pitchFamily="34" charset="0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？</a:t>
            </a:r>
            <a:r>
              <a:rPr lang="en-US" altLang="zh-CN" sz="2000" b="1" dirty="0">
                <a:latin typeface="Calibri" panose="020F0502020204030204" pitchFamily="34" charset="0"/>
              </a:rPr>
              <a:t> </a:t>
            </a:r>
            <a:r>
              <a:rPr lang="zh-CN" altLang="en-US" sz="2000" b="1" dirty="0">
                <a:latin typeface="Calibri" panose="020F0502020204030204" pitchFamily="34" charset="0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</a:rPr>
              <a:t>＝</a:t>
            </a:r>
            <a:r>
              <a:rPr lang="en-US" altLang="zh-CN" sz="2000" b="1" dirty="0">
                <a:latin typeface="Calibri" panose="020F0502020204030204" pitchFamily="34" charset="0"/>
              </a:rPr>
              <a:t>1000</a:t>
            </a:r>
          </a:p>
        </p:txBody>
      </p:sp>
      <p:sp>
        <p:nvSpPr>
          <p:cNvPr id="7" name="Line 7"/>
          <p:cNvSpPr/>
          <p:nvPr/>
        </p:nvSpPr>
        <p:spPr>
          <a:xfrm>
            <a:off x="1979613" y="1916113"/>
            <a:ext cx="4824412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" name="Line 8"/>
          <p:cNvSpPr/>
          <p:nvPr/>
        </p:nvSpPr>
        <p:spPr>
          <a:xfrm flipH="1" flipV="1">
            <a:off x="2051050" y="2997200"/>
            <a:ext cx="4752975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" name="Text Box 9"/>
          <p:cNvSpPr txBox="1"/>
          <p:nvPr/>
        </p:nvSpPr>
        <p:spPr>
          <a:xfrm>
            <a:off x="2268538" y="2492375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Calibri" panose="020F0502020204030204" pitchFamily="34" charset="0"/>
              </a:rPr>
              <a:t>②</a:t>
            </a:r>
            <a:r>
              <a:rPr lang="zh-CN" altLang="en-US" sz="2000" dirty="0">
                <a:latin typeface="Calibri" panose="020F0502020204030204" pitchFamily="34" charset="0"/>
                <a:ea typeface="华文彩云" panose="0201080004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SYN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楷体_GB2312" pitchFamily="49" charset="-122"/>
              </a:rPr>
              <a:t>？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 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，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楷体_GB2312" pitchFamily="49" charset="-122"/>
              </a:rPr>
              <a:t>？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,</a:t>
            </a:r>
            <a:r>
              <a:rPr lang="en-US" altLang="zh-CN" sz="2000" b="1" dirty="0">
                <a:solidFill>
                  <a:srgbClr val="FF3300"/>
                </a:solidFill>
                <a:latin typeface="Calibri" panose="020F0502020204030204" pitchFamily="34" charset="0"/>
                <a:ea typeface="楷体_GB2312" pitchFamily="49" charset="-122"/>
              </a:rPr>
              <a:t> 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楷体_GB2312" pitchFamily="49" charset="-122"/>
              </a:rPr>
              <a:t>？</a:t>
            </a:r>
            <a:r>
              <a:rPr lang="en-US" altLang="zh-CN" sz="2000" dirty="0">
                <a:latin typeface="Calibri" panose="020F0502020204030204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0" name="Line 10"/>
          <p:cNvSpPr/>
          <p:nvPr/>
        </p:nvSpPr>
        <p:spPr>
          <a:xfrm>
            <a:off x="2051050" y="3860800"/>
            <a:ext cx="4824413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1" name="Text Box 11"/>
          <p:cNvSpPr txBox="1"/>
          <p:nvPr/>
        </p:nvSpPr>
        <p:spPr>
          <a:xfrm>
            <a:off x="2771775" y="3357563"/>
            <a:ext cx="4464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latin typeface="宋体" panose="02010600030101010101" pitchFamily="2" charset="-122"/>
              </a:rPr>
              <a:t>③</a:t>
            </a:r>
            <a:r>
              <a:rPr lang="en-US" altLang="zh-CN" sz="2000" b="1" dirty="0">
                <a:latin typeface="宋体" panose="02010600030101010101" pitchFamily="2" charset="-122"/>
              </a:rPr>
              <a:t>SYN=?, </a:t>
            </a:r>
            <a:r>
              <a:rPr lang="zh-CN" altLang="en-US" sz="2000" dirty="0">
                <a:latin typeface="宋体" panose="02010600030101010101" pitchFamily="2" charset="-122"/>
              </a:rPr>
              <a:t> 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SEQ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楷体_GB2312" pitchFamily="49" charset="-122"/>
              </a:rPr>
              <a:t>？</a:t>
            </a:r>
            <a:r>
              <a:rPr lang="en-US" altLang="zh-CN" sz="2000" b="1" dirty="0">
                <a:latin typeface="Calibri" panose="020F0502020204030204" pitchFamily="34" charset="0"/>
                <a:ea typeface="楷体_GB2312" pitchFamily="49" charset="-122"/>
              </a:rPr>
              <a:t>,  ACK</a:t>
            </a:r>
            <a:r>
              <a:rPr lang="zh-CN" altLang="en-US" sz="2000" b="1" dirty="0">
                <a:latin typeface="Calibri" panose="020F0502020204030204" pitchFamily="34" charset="0"/>
                <a:ea typeface="楷体_GB2312" pitchFamily="49" charset="-122"/>
              </a:rPr>
              <a:t>＝ </a:t>
            </a:r>
            <a:r>
              <a:rPr lang="en-US" altLang="zh-CN" sz="2000" b="1" dirty="0">
                <a:latin typeface="Calibri" panose="020F0502020204030204" pitchFamily="34" charset="0"/>
                <a:ea typeface="华文彩云" panose="02010800040101010101" pitchFamily="2" charset="-122"/>
              </a:rPr>
              <a:t>2002</a:t>
            </a:r>
          </a:p>
        </p:txBody>
      </p:sp>
      <p:sp>
        <p:nvSpPr>
          <p:cNvPr id="136205" name="Text Box 15"/>
          <p:cNvSpPr txBox="1"/>
          <p:nvPr/>
        </p:nvSpPr>
        <p:spPr>
          <a:xfrm>
            <a:off x="1763713" y="5084763"/>
            <a:ext cx="5545137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FF3300"/>
              </a:buClr>
              <a:buFont typeface="Wingdings" panose="05000000000000000000" pitchFamily="2" charset="2"/>
            </a:pP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三次握手过程：</a:t>
            </a:r>
            <a:r>
              <a:rPr lang="zh-CN" altLang="en-US" sz="18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一个请求，两个确认</a:t>
            </a:r>
            <a:endParaRPr lang="zh-CN" altLang="en-US" sz="1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3851275" y="4508500"/>
            <a:ext cx="935038" cy="4667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2"/>
            </a:solidFill>
            <a:miter lim="800000"/>
          </a:ln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楷体_GB2312" pitchFamily="49" charset="-122"/>
                <a:cs typeface="+mn-cs"/>
              </a:rPr>
              <a:t>数据</a:t>
            </a:r>
          </a:p>
        </p:txBody>
      </p:sp>
      <p:sp>
        <p:nvSpPr>
          <p:cNvPr id="18" name="Line 21"/>
          <p:cNvSpPr/>
          <p:nvPr/>
        </p:nvSpPr>
        <p:spPr>
          <a:xfrm>
            <a:off x="4860925" y="4724400"/>
            <a:ext cx="20161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9" name="Line 22"/>
          <p:cNvSpPr/>
          <p:nvPr/>
        </p:nvSpPr>
        <p:spPr>
          <a:xfrm flipH="1">
            <a:off x="2051050" y="4724400"/>
            <a:ext cx="1800225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6209" name="Text Box 23"/>
          <p:cNvSpPr txBox="1"/>
          <p:nvPr/>
        </p:nvSpPr>
        <p:spPr>
          <a:xfrm>
            <a:off x="-36512" y="2997200"/>
            <a:ext cx="1979612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Client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客户机（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136210" name="Text Box 24"/>
          <p:cNvSpPr txBox="1"/>
          <p:nvPr/>
        </p:nvSpPr>
        <p:spPr>
          <a:xfrm>
            <a:off x="7019925" y="2852738"/>
            <a:ext cx="2051050" cy="822325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Server</a:t>
            </a:r>
          </a:p>
          <a:p>
            <a:pPr eaLnBrk="1" hangingPunct="1"/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服务器（</a:t>
            </a:r>
            <a:r>
              <a:rPr lang="en-US" altLang="zh-CN" sz="1800" b="1" dirty="0">
                <a:latin typeface="楷体_GB2312" pitchFamily="49" charset="-122"/>
                <a:ea typeface="楷体_GB2312" pitchFamily="49" charset="-122"/>
              </a:rPr>
              <a:t>B</a:t>
            </a:r>
            <a:r>
              <a:rPr lang="zh-CN" altLang="en-US" sz="1800" b="1" dirty="0"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  <p:sp>
        <p:nvSpPr>
          <p:cNvPr id="399379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练习</a:t>
            </a:r>
          </a:p>
        </p:txBody>
      </p:sp>
      <p:sp>
        <p:nvSpPr>
          <p:cNvPr id="5" name="矩形 4"/>
          <p:cNvSpPr/>
          <p:nvPr/>
        </p:nvSpPr>
        <p:spPr>
          <a:xfrm>
            <a:off x="2176463" y="5930900"/>
            <a:ext cx="4572000" cy="831850"/>
          </a:xfrm>
          <a:prstGeom prst="rect">
            <a:avLst/>
          </a:prstGeom>
          <a:solidFill>
            <a:srgbClr val="CCFFFF"/>
          </a:solidFill>
          <a:ln w="349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333333"/>
                </a:solidFill>
                <a:latin typeface="Comic Sans MS" panose="030F0702030302020204" pitchFamily="66" charset="0"/>
              </a:rPr>
              <a:t>当</a:t>
            </a:r>
            <a:r>
              <a:rPr lang="en-US" altLang="zh-CN" sz="2400" b="1" dirty="0">
                <a:solidFill>
                  <a:srgbClr val="333333"/>
                </a:solidFill>
                <a:latin typeface="Comic Sans MS" panose="030F0702030302020204" pitchFamily="66" charset="0"/>
              </a:rPr>
              <a:t>SYN = 1</a:t>
            </a:r>
            <a:r>
              <a:rPr lang="zh-CN" altLang="en-US" sz="2400" b="1" dirty="0">
                <a:solidFill>
                  <a:srgbClr val="333333"/>
                </a:solidFill>
                <a:latin typeface="Comic Sans MS" panose="030F0702030302020204" pitchFamily="66" charset="0"/>
              </a:rPr>
              <a:t>而</a:t>
            </a:r>
            <a:r>
              <a:rPr lang="en-US" altLang="zh-CN" sz="2400" b="1" dirty="0">
                <a:solidFill>
                  <a:srgbClr val="333333"/>
                </a:solidFill>
                <a:latin typeface="Comic Sans MS" panose="030F0702030302020204" pitchFamily="66" charset="0"/>
              </a:rPr>
              <a:t>ACK = 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0</a:t>
            </a:r>
            <a:r>
              <a:rPr lang="zh-CN" altLang="en-US" sz="2400" b="1" dirty="0">
                <a:solidFill>
                  <a:srgbClr val="333333"/>
                </a:solidFill>
                <a:latin typeface="Comic Sans MS" panose="030F0702030302020204" pitchFamily="66" charset="0"/>
              </a:rPr>
              <a:t>时，表明这是一个连接请求报文段？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 animBg="1"/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/>
          </p:cNvSpPr>
          <p:nvPr>
            <p:ph type="title"/>
          </p:nvPr>
        </p:nvSpPr>
        <p:spPr>
          <a:xfrm>
            <a:off x="482600" y="249238"/>
            <a:ext cx="7772400" cy="89535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建立连接</a:t>
            </a:r>
          </a:p>
        </p:txBody>
      </p:sp>
      <p:sp>
        <p:nvSpPr>
          <p:cNvPr id="16389" name="Rectangle 4"/>
          <p:cNvSpPr>
            <a:spLocks noGrp="1"/>
          </p:cNvSpPr>
          <p:nvPr>
            <p:ph sz="half" idx="1"/>
          </p:nvPr>
        </p:nvSpPr>
        <p:spPr>
          <a:xfrm>
            <a:off x="381000" y="1130300"/>
            <a:ext cx="8661400" cy="31369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三次握手:</a:t>
            </a:r>
            <a:endParaRPr lang="zh-CN" altLang="en-US" sz="1800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60000"/>
              </a:spcBef>
              <a:buSzPct val="85000"/>
              <a:buFont typeface="ZapfDingbats" pitchFamily="82" charset="2"/>
              <a:buNone/>
            </a:pP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步骤 1: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 客户机向服务器发送 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TCP SYN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报文段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指定初始序号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没有数据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步骤 2: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 服务器收到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SYN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报文段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, 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用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SYNACK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报文段回复</a:t>
            </a:r>
          </a:p>
          <a:p>
            <a:pPr lvl="1" eaLnBrk="1" hangingPunct="1">
              <a:spcBef>
                <a:spcPct val="40000"/>
              </a:spcBef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服务器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为该连接分配缓冲区和变量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指定服务器初始序号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步骤 3: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 客户机接收到 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SYNACK, 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用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ACK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报文段回复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,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可能包含数据</a:t>
            </a:r>
          </a:p>
        </p:txBody>
      </p:sp>
      <p:sp>
        <p:nvSpPr>
          <p:cNvPr id="1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39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8"/>
          <p:cNvGrpSpPr/>
          <p:nvPr/>
        </p:nvGrpSpPr>
        <p:grpSpPr>
          <a:xfrm>
            <a:off x="2112963" y="4251325"/>
            <a:ext cx="5272087" cy="2439988"/>
            <a:chOff x="2112963" y="4251325"/>
            <a:chExt cx="5272087" cy="2439988"/>
          </a:xfrm>
        </p:grpSpPr>
        <p:sp>
          <p:nvSpPr>
            <p:cNvPr id="16394" name="Line 6"/>
            <p:cNvSpPr/>
            <p:nvPr/>
          </p:nvSpPr>
          <p:spPr>
            <a:xfrm>
              <a:off x="2438400" y="4876800"/>
              <a:ext cx="4191000" cy="381000"/>
            </a:xfrm>
            <a:prstGeom prst="line">
              <a:avLst/>
            </a:prstGeom>
            <a:ln w="25400" cap="flat" cmpd="sng">
              <a:solidFill>
                <a:schemeClr val="accent2"/>
              </a:solidFill>
              <a:prstDash val="solid"/>
              <a:headEnd type="none" w="sm" len="sm"/>
              <a:tailEnd type="stealth" w="med" len="lg"/>
            </a:ln>
          </p:spPr>
        </p:sp>
        <p:sp>
          <p:nvSpPr>
            <p:cNvPr id="16395" name="Rectangle 7"/>
            <p:cNvSpPr/>
            <p:nvPr/>
          </p:nvSpPr>
          <p:spPr>
            <a:xfrm>
              <a:off x="3581400" y="4648200"/>
              <a:ext cx="1922463" cy="369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/>
              <a:r>
                <a:rPr lang="en-US" altLang="zh-CN" sz="1800" b="1" dirty="0">
                  <a:solidFill>
                    <a:srgbClr val="BC3700"/>
                  </a:solidFill>
                  <a:latin typeface="Arial Rounded MT Bold" pitchFamily="34" charset="0"/>
                </a:rPr>
                <a:t>SYN=1, SEQ = x</a:t>
              </a:r>
            </a:p>
          </p:txBody>
        </p:sp>
        <p:sp>
          <p:nvSpPr>
            <p:cNvPr id="16396" name="Line 8"/>
            <p:cNvSpPr/>
            <p:nvPr/>
          </p:nvSpPr>
          <p:spPr>
            <a:xfrm flipH="1">
              <a:off x="2438400" y="5486400"/>
              <a:ext cx="4114800" cy="381000"/>
            </a:xfrm>
            <a:prstGeom prst="line">
              <a:avLst/>
            </a:prstGeom>
            <a:ln w="25400" cap="flat" cmpd="sng">
              <a:solidFill>
                <a:schemeClr val="accent2"/>
              </a:solidFill>
              <a:prstDash val="solid"/>
              <a:headEnd type="none" w="sm" len="sm"/>
              <a:tailEnd type="stealth" w="med" len="lg"/>
            </a:ln>
          </p:spPr>
        </p:sp>
        <p:sp>
          <p:nvSpPr>
            <p:cNvPr id="16397" name="Rectangle 9"/>
            <p:cNvSpPr/>
            <p:nvPr/>
          </p:nvSpPr>
          <p:spPr>
            <a:xfrm>
              <a:off x="2590800" y="5257800"/>
              <a:ext cx="3302000" cy="369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lstStyle/>
            <a:p>
              <a:pPr defTabSz="762000"/>
              <a:r>
                <a:rPr lang="en-US" altLang="zh-CN" sz="1800" b="1" dirty="0">
                  <a:solidFill>
                    <a:srgbClr val="BC3700"/>
                  </a:solidFill>
                  <a:latin typeface="Arial Rounded MT Bold" pitchFamily="34" charset="0"/>
                </a:rPr>
                <a:t>SYN=1, SEQ = y, ACK = x + 1</a:t>
              </a:r>
            </a:p>
          </p:txBody>
        </p:sp>
        <p:sp>
          <p:nvSpPr>
            <p:cNvPr id="16398" name="Line 10"/>
            <p:cNvSpPr/>
            <p:nvPr/>
          </p:nvSpPr>
          <p:spPr>
            <a:xfrm>
              <a:off x="2438400" y="6019800"/>
              <a:ext cx="4176713" cy="431800"/>
            </a:xfrm>
            <a:prstGeom prst="line">
              <a:avLst/>
            </a:prstGeom>
            <a:ln w="25400" cap="flat" cmpd="sng">
              <a:solidFill>
                <a:schemeClr val="accent2"/>
              </a:solidFill>
              <a:prstDash val="solid"/>
              <a:headEnd type="none" w="sm" len="sm"/>
              <a:tailEnd type="stealth" w="med" len="lg"/>
            </a:ln>
          </p:spPr>
        </p:sp>
        <p:sp>
          <p:nvSpPr>
            <p:cNvPr id="16399" name="Rectangle 11"/>
            <p:cNvSpPr/>
            <p:nvPr/>
          </p:nvSpPr>
          <p:spPr>
            <a:xfrm>
              <a:off x="2590800" y="6324600"/>
              <a:ext cx="4794250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2075" tIns="46038" rIns="92075" bIns="46038">
              <a:spAutoFit/>
            </a:bodyPr>
            <a:lstStyle/>
            <a:p>
              <a:pPr defTabSz="762000"/>
              <a:r>
                <a:rPr lang="en-US" altLang="zh-CN" sz="1800" b="1" dirty="0">
                  <a:solidFill>
                    <a:srgbClr val="BC3700"/>
                  </a:solidFill>
                  <a:latin typeface="Arial Rounded MT Bold" pitchFamily="34" charset="0"/>
                </a:rPr>
                <a:t>SYN=0, SEQ = x+1,ACK = y + 1</a:t>
              </a:r>
            </a:p>
          </p:txBody>
        </p:sp>
        <p:sp>
          <p:nvSpPr>
            <p:cNvPr id="16400" name="Line 12"/>
            <p:cNvSpPr/>
            <p:nvPr/>
          </p:nvSpPr>
          <p:spPr>
            <a:xfrm>
              <a:off x="2438400" y="4876800"/>
              <a:ext cx="0" cy="1600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401" name="Line 13"/>
            <p:cNvSpPr/>
            <p:nvPr/>
          </p:nvSpPr>
          <p:spPr>
            <a:xfrm>
              <a:off x="6629400" y="4876800"/>
              <a:ext cx="0" cy="16002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6386" name="Object 14"/>
            <p:cNvGraphicFramePr>
              <a:graphicFrameLocks noChangeAspect="1"/>
            </p:cNvGraphicFramePr>
            <p:nvPr/>
          </p:nvGraphicFramePr>
          <p:xfrm>
            <a:off x="2112963" y="4267200"/>
            <a:ext cx="4857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7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12963" y="4267200"/>
                          <a:ext cx="485775" cy="3857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2" name="Text Box 15"/>
            <p:cNvSpPr txBox="1"/>
            <p:nvPr/>
          </p:nvSpPr>
          <p:spPr>
            <a:xfrm>
              <a:off x="2551113" y="4251325"/>
              <a:ext cx="7937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客户机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6387" name="Object 16"/>
            <p:cNvGraphicFramePr>
              <a:graphicFrameLocks noChangeAspect="1"/>
            </p:cNvGraphicFramePr>
            <p:nvPr/>
          </p:nvGraphicFramePr>
          <p:xfrm>
            <a:off x="6348413" y="4276725"/>
            <a:ext cx="485775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8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48413" y="4276725"/>
                          <a:ext cx="485775" cy="38576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3" name="Text Box 17"/>
            <p:cNvSpPr txBox="1"/>
            <p:nvPr/>
          </p:nvSpPr>
          <p:spPr>
            <a:xfrm>
              <a:off x="5641975" y="4270375"/>
              <a:ext cx="793750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服务器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3" name="云形标注 17"/>
          <p:cNvSpPr/>
          <p:nvPr/>
        </p:nvSpPr>
        <p:spPr>
          <a:xfrm>
            <a:off x="5562600" y="152400"/>
            <a:ext cx="3581400" cy="21336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课后阅读：</a:t>
            </a:r>
            <a:r>
              <a:rPr lang="en-US" altLang="zh-CN" sz="2400" b="1" dirty="0">
                <a:latin typeface="Comic Sans MS" panose="030F0702030302020204" pitchFamily="66" charset="0"/>
              </a:rPr>
              <a:t>P168-SYN</a:t>
            </a:r>
            <a:r>
              <a:rPr lang="zh-CN" altLang="en-US" sz="2400" b="1" dirty="0">
                <a:latin typeface="Comic Sans MS" panose="030F0702030302020204" pitchFamily="66" charset="0"/>
              </a:rPr>
              <a:t>泛洪攻击和预防方法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为什么是三次握手？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7220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524000" y="1752600"/>
            <a:ext cx="1981200" cy="457200"/>
          </a:xfrm>
          <a:prstGeom prst="rightArrow">
            <a:avLst>
              <a:gd name="adj1" fmla="val 50000"/>
              <a:gd name="adj2" fmla="val 49993"/>
            </a:avLst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1524000" y="2667000"/>
            <a:ext cx="1981200" cy="457200"/>
          </a:xfrm>
          <a:prstGeom prst="rightArrow">
            <a:avLst>
              <a:gd name="adj1" fmla="val 50000"/>
              <a:gd name="adj2" fmla="val 49993"/>
            </a:avLst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" name="右箭头 11"/>
          <p:cNvSpPr/>
          <p:nvPr/>
        </p:nvSpPr>
        <p:spPr>
          <a:xfrm rot="10800000">
            <a:off x="6019800" y="2209800"/>
            <a:ext cx="1981200" cy="457200"/>
          </a:xfrm>
          <a:prstGeom prst="rightArrow">
            <a:avLst>
              <a:gd name="adj1" fmla="val 50000"/>
              <a:gd name="adj2" fmla="val 49993"/>
            </a:avLst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1524000"/>
            <a:ext cx="178911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明天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10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点攻打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6000" y="1828800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好的没有问题！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81200" y="2362200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收到！</a:t>
            </a:r>
          </a:p>
        </p:txBody>
      </p:sp>
      <p:sp>
        <p:nvSpPr>
          <p:cNvPr id="16" name="右箭头 15"/>
          <p:cNvSpPr/>
          <p:nvPr/>
        </p:nvSpPr>
        <p:spPr>
          <a:xfrm rot="10800000">
            <a:off x="5943600" y="3048000"/>
            <a:ext cx="1981200" cy="457200"/>
          </a:xfrm>
          <a:prstGeom prst="rightArrow">
            <a:avLst>
              <a:gd name="adj1" fmla="val 50000"/>
              <a:gd name="adj2" fmla="val 49993"/>
            </a:avLst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2667000"/>
            <a:ext cx="7000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收到</a:t>
            </a:r>
          </a:p>
        </p:txBody>
      </p:sp>
      <p:pic>
        <p:nvPicPr>
          <p:cNvPr id="137229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572000"/>
            <a:ext cx="6286500" cy="1724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1828800" y="3886200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。。。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3886200"/>
            <a:ext cx="9588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。。。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  <p:bldP spid="19" grpId="0"/>
      <p:bldP spid="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为什么是三次握手？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8244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3824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3" y="2071688"/>
            <a:ext cx="6505575" cy="271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246" name="TextBox 8"/>
          <p:cNvSpPr txBox="1"/>
          <p:nvPr/>
        </p:nvSpPr>
        <p:spPr>
          <a:xfrm>
            <a:off x="3276600" y="4953000"/>
            <a:ext cx="27654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两次握手可能导致死锁</a:t>
            </a:r>
          </a:p>
        </p:txBody>
      </p:sp>
    </p:spTree>
  </p:cSld>
  <p:clrMapOvr>
    <a:masterClrMapping/>
  </p:clrMapOvr>
  <p:transition>
    <p:random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/>
          </p:cNvSpPr>
          <p:nvPr>
            <p:ph type="body" sz="half"/>
          </p:nvPr>
        </p:nvSpPr>
        <p:spPr>
          <a:xfrm>
            <a:off x="280988" y="1238250"/>
            <a:ext cx="4691062" cy="4857750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accent2"/>
              </a:buClr>
              <a:buSzPct val="85000"/>
              <a:buFont typeface="ZapfDingbats" pitchFamily="82" charset="2"/>
              <a:defRPr sz="2400"/>
            </a:lvl1pPr>
            <a:lvl2pPr lvl="1">
              <a:buClr>
                <a:schemeClr val="accent2"/>
              </a:buClr>
              <a:buSzPct val="75000"/>
              <a:buFont typeface="ZapfDingbats" pitchFamily="82" charset="2"/>
              <a:defRPr sz="2000"/>
            </a:lvl2pPr>
            <a:lvl3pPr lvl="2">
              <a:buClrTx/>
              <a:buSzTx/>
              <a:buFontTx/>
              <a:defRPr sz="18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>
              <a:lnSpc>
                <a:spcPct val="11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</a:rPr>
              <a:t>步骤 1: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2"/>
                </a:solidFill>
              </a:rPr>
              <a:t>客户机</a:t>
            </a:r>
            <a:r>
              <a:rPr lang="zh-CN" altLang="en-US" dirty="0"/>
              <a:t>向服务器发送</a:t>
            </a:r>
            <a:r>
              <a:rPr lang="en-US" altLang="zh-CN" dirty="0"/>
              <a:t>TCP FIN</a:t>
            </a:r>
            <a:r>
              <a:rPr lang="zh-CN" altLang="en-US" dirty="0"/>
              <a:t>控制报文段</a:t>
            </a:r>
          </a:p>
          <a:p>
            <a:pPr lvl="0">
              <a:lnSpc>
                <a:spcPct val="11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</a:rPr>
              <a:t>步骤 2: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2"/>
                </a:solidFill>
              </a:rPr>
              <a:t>服务器收到</a:t>
            </a:r>
            <a:r>
              <a:rPr lang="en-US" altLang="zh-CN" dirty="0"/>
              <a:t>FIN</a:t>
            </a:r>
            <a:r>
              <a:rPr lang="zh-CN" altLang="en-US" dirty="0"/>
              <a:t>，用</a:t>
            </a:r>
            <a:r>
              <a:rPr lang="en-US" altLang="zh-CN" dirty="0"/>
              <a:t>ACK</a:t>
            </a:r>
            <a:r>
              <a:rPr lang="zh-CN" altLang="en-US" dirty="0"/>
              <a:t>回答。关闭连接，发送</a:t>
            </a:r>
            <a:r>
              <a:rPr lang="en-US" altLang="zh-CN" dirty="0"/>
              <a:t>FIN</a:t>
            </a:r>
          </a:p>
          <a:p>
            <a:pPr lvl="0">
              <a:lnSpc>
                <a:spcPct val="11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</a:rPr>
              <a:t>步骤 3: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2"/>
                </a:solidFill>
              </a:rPr>
              <a:t>客户机</a:t>
            </a:r>
            <a:r>
              <a:rPr lang="zh-CN" altLang="en-US" dirty="0"/>
              <a:t>收到</a:t>
            </a:r>
            <a:r>
              <a:rPr lang="en-US" altLang="zh-CN" dirty="0"/>
              <a:t>FIN, </a:t>
            </a:r>
            <a:r>
              <a:rPr lang="zh-CN" altLang="en-US" dirty="0"/>
              <a:t>用</a:t>
            </a:r>
            <a:r>
              <a:rPr lang="en-US" altLang="zh-CN" dirty="0"/>
              <a:t>ACK</a:t>
            </a:r>
            <a:r>
              <a:rPr lang="zh-CN" altLang="en-US" dirty="0"/>
              <a:t>答 </a:t>
            </a:r>
          </a:p>
          <a:p>
            <a:pPr lvl="1">
              <a:lnSpc>
                <a:spcPct val="110000"/>
              </a:lnSpc>
              <a:spcBef>
                <a:spcPct val="60000"/>
              </a:spcBef>
              <a:buFont typeface="ZapfDingbats" pitchFamily="82" charset="2"/>
              <a:buChar char="m"/>
            </a:pPr>
            <a:r>
              <a:rPr lang="zh-CN" altLang="en-US" sz="2400" dirty="0"/>
              <a:t>进入 </a:t>
            </a:r>
            <a:r>
              <a:rPr lang="zh-CN" altLang="en-US" sz="2400" dirty="0">
                <a:latin typeface="Comic Sans MS" panose="030F0702030302020204" pitchFamily="66" charset="0"/>
              </a:rPr>
              <a:t>“</a:t>
            </a:r>
            <a:r>
              <a:rPr lang="zh-CN" altLang="en-US" sz="2400" dirty="0"/>
              <a:t>超时等待</a:t>
            </a:r>
            <a:r>
              <a:rPr lang="zh-CN" altLang="en-US" sz="2400" dirty="0">
                <a:latin typeface="Comic Sans MS" panose="030F0702030302020204" pitchFamily="66" charset="0"/>
              </a:rPr>
              <a:t>”</a:t>
            </a:r>
            <a:r>
              <a:rPr lang="zh-CN" altLang="en-US" sz="2400" dirty="0"/>
              <a:t> </a:t>
            </a:r>
            <a:r>
              <a:rPr lang="zh-CN" altLang="en-US" sz="2400" dirty="0">
                <a:latin typeface="Comic Sans MS" panose="030F0702030302020204" pitchFamily="66" charset="0"/>
              </a:rPr>
              <a:t>–</a:t>
            </a:r>
            <a:r>
              <a:rPr lang="zh-CN" altLang="en-US" sz="2400" dirty="0"/>
              <a:t> 将对接收到的</a:t>
            </a:r>
            <a:r>
              <a:rPr lang="en-US" altLang="zh-CN" sz="2400" dirty="0"/>
              <a:t>FIN</a:t>
            </a:r>
            <a:r>
              <a:rPr lang="zh-CN" altLang="en-US" sz="2400" dirty="0"/>
              <a:t>进行确认</a:t>
            </a:r>
          </a:p>
          <a:p>
            <a:pPr lvl="0">
              <a:lnSpc>
                <a:spcPct val="11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</a:rPr>
              <a:t>步骤 4: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2"/>
                </a:solidFill>
              </a:rPr>
              <a:t>服务器</a:t>
            </a:r>
            <a:r>
              <a:rPr lang="zh-CN" altLang="en-US" dirty="0"/>
              <a:t>接收</a:t>
            </a:r>
            <a:r>
              <a:rPr lang="en-US" altLang="zh-CN" dirty="0"/>
              <a:t>ACK</a:t>
            </a:r>
            <a:r>
              <a:rPr lang="zh-CN" altLang="en-US" dirty="0"/>
              <a:t>，连接关闭</a:t>
            </a:r>
          </a:p>
        </p:txBody>
      </p:sp>
      <p:grpSp>
        <p:nvGrpSpPr>
          <p:cNvPr id="17413" name="Group 4"/>
          <p:cNvGrpSpPr/>
          <p:nvPr/>
        </p:nvGrpSpPr>
        <p:grpSpPr>
          <a:xfrm>
            <a:off x="4729163" y="1716088"/>
            <a:ext cx="4222750" cy="4183062"/>
            <a:chOff x="2715" y="1081"/>
            <a:chExt cx="2660" cy="2635"/>
          </a:xfrm>
        </p:grpSpPr>
        <p:sp>
          <p:nvSpPr>
            <p:cNvPr id="17417" name="Line 5"/>
            <p:cNvSpPr/>
            <p:nvPr/>
          </p:nvSpPr>
          <p:spPr>
            <a:xfrm>
              <a:off x="3396" y="1512"/>
              <a:ext cx="1596" cy="3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7410" name="Object 6"/>
            <p:cNvGraphicFramePr>
              <a:graphicFrameLocks noChangeAspect="1"/>
            </p:cNvGraphicFramePr>
            <p:nvPr/>
          </p:nvGraphicFramePr>
          <p:xfrm>
            <a:off x="3136" y="1091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9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36" y="1091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18" name="Text Box 7"/>
            <p:cNvSpPr txBox="1"/>
            <p:nvPr/>
          </p:nvSpPr>
          <p:spPr>
            <a:xfrm>
              <a:off x="3476" y="1081"/>
              <a:ext cx="37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客户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7419" name="Text Box 8"/>
            <p:cNvSpPr txBox="1"/>
            <p:nvPr/>
          </p:nvSpPr>
          <p:spPr>
            <a:xfrm rot="706751">
              <a:off x="4083" y="1538"/>
              <a:ext cx="296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FIN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7411" name="Object 9"/>
            <p:cNvGraphicFramePr>
              <a:graphicFrameLocks noChangeAspect="1"/>
            </p:cNvGraphicFramePr>
            <p:nvPr/>
          </p:nvGraphicFramePr>
          <p:xfrm>
            <a:off x="4810" y="1097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2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09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10" y="1097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0" name="Text Box 10"/>
            <p:cNvSpPr txBox="1"/>
            <p:nvPr/>
          </p:nvSpPr>
          <p:spPr>
            <a:xfrm>
              <a:off x="4365" y="1093"/>
              <a:ext cx="50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服务器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7421" name="Line 11"/>
            <p:cNvSpPr/>
            <p:nvPr/>
          </p:nvSpPr>
          <p:spPr>
            <a:xfrm>
              <a:off x="3402" y="2796"/>
              <a:ext cx="1596" cy="3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422" name="Line 12"/>
            <p:cNvSpPr/>
            <p:nvPr/>
          </p:nvSpPr>
          <p:spPr>
            <a:xfrm flipH="1">
              <a:off x="3294" y="2706"/>
              <a:ext cx="0" cy="84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23" name="Line 13"/>
            <p:cNvSpPr/>
            <p:nvPr/>
          </p:nvSpPr>
          <p:spPr>
            <a:xfrm flipH="1">
              <a:off x="4992" y="1368"/>
              <a:ext cx="0" cy="214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24" name="Line 14"/>
            <p:cNvSpPr/>
            <p:nvPr/>
          </p:nvSpPr>
          <p:spPr>
            <a:xfrm flipH="1">
              <a:off x="3378" y="1974"/>
              <a:ext cx="1572" cy="474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425" name="Text Box 15"/>
            <p:cNvSpPr txBox="1"/>
            <p:nvPr/>
          </p:nvSpPr>
          <p:spPr>
            <a:xfrm rot="-926867">
              <a:off x="3302" y="2034"/>
              <a:ext cx="172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ACK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7426" name="Text Box 16"/>
            <p:cNvSpPr txBox="1"/>
            <p:nvPr/>
          </p:nvSpPr>
          <p:spPr>
            <a:xfrm rot="706751">
              <a:off x="4010" y="2799"/>
              <a:ext cx="347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ACK</a:t>
              </a:r>
            </a:p>
          </p:txBody>
        </p:sp>
        <p:sp>
          <p:nvSpPr>
            <p:cNvPr id="17427" name="Line 17"/>
            <p:cNvSpPr/>
            <p:nvPr/>
          </p:nvSpPr>
          <p:spPr>
            <a:xfrm flipH="1">
              <a:off x="3408" y="2232"/>
              <a:ext cx="1572" cy="474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7428" name="Text Box 18"/>
            <p:cNvSpPr txBox="1"/>
            <p:nvPr/>
          </p:nvSpPr>
          <p:spPr>
            <a:xfrm rot="-926867">
              <a:off x="3332" y="2292"/>
              <a:ext cx="1721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FIN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7429" name="Line 19"/>
            <p:cNvSpPr/>
            <p:nvPr/>
          </p:nvSpPr>
          <p:spPr>
            <a:xfrm>
              <a:off x="3390" y="1464"/>
              <a:ext cx="0" cy="210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30" name="Text Box 20"/>
            <p:cNvSpPr txBox="1"/>
            <p:nvPr/>
          </p:nvSpPr>
          <p:spPr>
            <a:xfrm>
              <a:off x="2955" y="1376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关闭</a:t>
              </a:r>
            </a:p>
          </p:txBody>
        </p:sp>
        <p:sp>
          <p:nvSpPr>
            <p:cNvPr id="17431" name="Text Box 21"/>
            <p:cNvSpPr txBox="1"/>
            <p:nvPr/>
          </p:nvSpPr>
          <p:spPr>
            <a:xfrm>
              <a:off x="4971" y="2090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关闭</a:t>
              </a:r>
            </a:p>
          </p:txBody>
        </p:sp>
        <p:sp>
          <p:nvSpPr>
            <p:cNvPr id="17432" name="Text Box 22"/>
            <p:cNvSpPr txBox="1"/>
            <p:nvPr/>
          </p:nvSpPr>
          <p:spPr>
            <a:xfrm>
              <a:off x="2715" y="3485"/>
              <a:ext cx="548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已关闭</a:t>
              </a:r>
            </a:p>
          </p:txBody>
        </p:sp>
        <p:sp>
          <p:nvSpPr>
            <p:cNvPr id="17433" name="Line 23"/>
            <p:cNvSpPr/>
            <p:nvPr/>
          </p:nvSpPr>
          <p:spPr>
            <a:xfrm>
              <a:off x="3228" y="2694"/>
              <a:ext cx="1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34" name="Line 24"/>
            <p:cNvSpPr/>
            <p:nvPr/>
          </p:nvSpPr>
          <p:spPr>
            <a:xfrm>
              <a:off x="3237" y="3564"/>
              <a:ext cx="12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35" name="Text Box 25"/>
            <p:cNvSpPr txBox="1"/>
            <p:nvPr/>
          </p:nvSpPr>
          <p:spPr>
            <a:xfrm rot="-5400000">
              <a:off x="2813" y="3024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超时等待</a:t>
              </a:r>
            </a:p>
          </p:txBody>
        </p:sp>
      </p:grpSp>
      <p:sp>
        <p:nvSpPr>
          <p:cNvPr id="11293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释放连接</a:t>
            </a:r>
          </a:p>
        </p:txBody>
      </p:sp>
      <p:sp>
        <p:nvSpPr>
          <p:cNvPr id="2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7416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119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43011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301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3014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/>
          </p:cNvSpPr>
          <p:nvPr>
            <p:ph type="title"/>
          </p:nvPr>
        </p:nvSpPr>
        <p:spPr>
          <a:xfrm>
            <a:off x="495300" y="13335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连接管理 (续)</a:t>
            </a:r>
          </a:p>
        </p:txBody>
      </p:sp>
      <p:sp>
        <p:nvSpPr>
          <p:cNvPr id="7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9268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39269" name="Picture 3" descr="transCli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688"/>
            <a:ext cx="4848225" cy="2605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270" name="Picture 4" descr="transServer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581400"/>
            <a:ext cx="4702175" cy="279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271" name="Text Box 5"/>
          <p:cNvSpPr txBox="1"/>
          <p:nvPr/>
        </p:nvSpPr>
        <p:spPr>
          <a:xfrm>
            <a:off x="474663" y="3808413"/>
            <a:ext cx="2268537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P168</a:t>
            </a:r>
            <a:r>
              <a:rPr lang="zh-CN" altLang="en-US" sz="2000" dirty="0">
                <a:latin typeface="Comic Sans MS" panose="030F0702030302020204" pitchFamily="66" charset="0"/>
              </a:rPr>
              <a:t>图</a:t>
            </a:r>
            <a:r>
              <a:rPr lang="en-US" altLang="zh-CN" sz="2000" dirty="0">
                <a:latin typeface="Comic Sans MS" panose="030F0702030302020204" pitchFamily="66" charset="0"/>
              </a:rPr>
              <a:t>3-41</a:t>
            </a:r>
          </a:p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TCP </a:t>
            </a:r>
            <a:r>
              <a:rPr lang="zh-CN" altLang="en-US" sz="2000" dirty="0">
                <a:latin typeface="Comic Sans MS" panose="030F0702030302020204" pitchFamily="66" charset="0"/>
              </a:rPr>
              <a:t>客户生命周期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39272" name="Text Box 6"/>
          <p:cNvSpPr txBox="1"/>
          <p:nvPr/>
        </p:nvSpPr>
        <p:spPr>
          <a:xfrm>
            <a:off x="5638800" y="2722563"/>
            <a:ext cx="2640013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P169</a:t>
            </a:r>
            <a:r>
              <a:rPr lang="zh-CN" altLang="en-US" sz="2000" dirty="0">
                <a:latin typeface="Comic Sans MS" panose="030F0702030302020204" pitchFamily="66" charset="0"/>
              </a:rPr>
              <a:t>图</a:t>
            </a:r>
            <a:r>
              <a:rPr lang="en-US" altLang="zh-CN" sz="2000" dirty="0">
                <a:latin typeface="Comic Sans MS" panose="030F0702030302020204" pitchFamily="66" charset="0"/>
              </a:rPr>
              <a:t>3-42</a:t>
            </a:r>
          </a:p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TCP </a:t>
            </a:r>
            <a:r>
              <a:rPr lang="zh-CN" altLang="en-US" sz="2000" dirty="0">
                <a:latin typeface="Comic Sans MS" panose="030F0702030302020204" pitchFamily="66" charset="0"/>
              </a:rPr>
              <a:t>服务器生命周期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8113" y="5262563"/>
            <a:ext cx="3748087" cy="1200150"/>
          </a:xfrm>
          <a:prstGeom prst="rect">
            <a:avLst/>
          </a:prstGeom>
          <a:solidFill>
            <a:srgbClr val="CCFFFF"/>
          </a:solidFill>
          <a:ln w="349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TCP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的连接建立需要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_______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次握手，连接关闭需要</a:t>
            </a:r>
            <a:r>
              <a:rPr lang="en-US" altLang="zh-CN" sz="2400" dirty="0">
                <a:solidFill>
                  <a:srgbClr val="333333"/>
                </a:solidFill>
                <a:latin typeface="Arial" panose="020B0604020202020204" pitchFamily="34" charset="0"/>
              </a:rPr>
              <a:t>_______</a:t>
            </a:r>
            <a:r>
              <a:rPr lang="zh-CN" alt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次握手。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grpSp>
        <p:nvGrpSpPr>
          <p:cNvPr id="3" name="组合 4"/>
          <p:cNvGrpSpPr/>
          <p:nvPr/>
        </p:nvGrpSpPr>
        <p:grpSpPr>
          <a:xfrm>
            <a:off x="762000" y="5627688"/>
            <a:ext cx="1263650" cy="800100"/>
            <a:chOff x="762000" y="5627070"/>
            <a:chExt cx="1264267" cy="800220"/>
          </a:xfrm>
        </p:grpSpPr>
        <p:sp>
          <p:nvSpPr>
            <p:cNvPr id="139275" name="文本框 2"/>
            <p:cNvSpPr txBox="1"/>
            <p:nvPr/>
          </p:nvSpPr>
          <p:spPr>
            <a:xfrm>
              <a:off x="762000" y="5627070"/>
              <a:ext cx="34176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276" name="文本框 3"/>
            <p:cNvSpPr txBox="1"/>
            <p:nvPr/>
          </p:nvSpPr>
          <p:spPr>
            <a:xfrm>
              <a:off x="1684507" y="6027180"/>
              <a:ext cx="34176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4</a:t>
              </a:r>
              <a:endPara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40291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029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40294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拥塞控制原理</a:t>
            </a:r>
          </a:p>
        </p:txBody>
      </p:sp>
      <p:sp>
        <p:nvSpPr>
          <p:cNvPr id="130051" name="Rectangle 3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900035" cy="464820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SzPct val="85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(Congestion):</a:t>
            </a:r>
            <a:endParaRPr lang="en-US" altLang="zh-CN" sz="2400" b="1" dirty="0">
              <a:latin typeface="+mn-lt"/>
              <a:ea typeface="+mn-ea"/>
              <a:cs typeface="+mn-cs"/>
            </a:endParaRPr>
          </a:p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当大量的分组进入网络，超出了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网络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的处理能力时，会引起网络局部或整体性能下降，这种现象称为</a:t>
            </a:r>
            <a:r>
              <a:rPr lang="zh-CN" altLang="en-US" sz="2400" dirty="0">
                <a:solidFill>
                  <a:schemeClr val="hlink"/>
                </a:solidFill>
                <a:latin typeface="+mn-lt"/>
                <a:ea typeface="+mn-ea"/>
                <a:cs typeface="+mn-cs"/>
              </a:rPr>
              <a:t>拥塞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。不加控制的拥塞甚至导致整个网络瘫痪。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不同于</a:t>
            </a:r>
            <a:r>
              <a:rPr lang="zh-CN" altLang="en-US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流量控制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!</a:t>
            </a:r>
          </a:p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表现:</a:t>
            </a:r>
          </a:p>
          <a:p>
            <a:pPr lvl="1">
              <a:buSzPct val="75000"/>
            </a:pPr>
            <a:r>
              <a:rPr lang="zh-CN" altLang="en-US" dirty="0">
                <a:latin typeface="+mn-lt"/>
                <a:ea typeface="+mn-ea"/>
              </a:rPr>
              <a:t>丢包 (路由器缓冲区溢出)</a:t>
            </a:r>
          </a:p>
          <a:p>
            <a:pPr lvl="1">
              <a:buSzPct val="75000"/>
            </a:pPr>
            <a:r>
              <a:rPr lang="zh-CN" altLang="en-US" dirty="0">
                <a:latin typeface="+mn-lt"/>
                <a:ea typeface="+mn-ea"/>
              </a:rPr>
              <a:t>长时延 (路由器缓冲区中排队)</a:t>
            </a:r>
          </a:p>
          <a:p>
            <a:pPr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网络中的前10大问题之一!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131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41318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927475"/>
            <a:ext cx="2959100" cy="1830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拥塞控制原理</a:t>
            </a:r>
          </a:p>
        </p:txBody>
      </p:sp>
      <p:graphicFrame>
        <p:nvGraphicFramePr>
          <p:cNvPr id="2" name="内容占位符 1"/>
          <p:cNvGraphicFramePr>
            <a:graphicFrameLocks noGrp="1" noChangeAspect="1"/>
          </p:cNvGraphicFramePr>
          <p:nvPr>
            <p:ph sz="half" idx="1"/>
          </p:nvPr>
        </p:nvGraphicFramePr>
        <p:xfrm>
          <a:off x="4617085" y="1219835"/>
          <a:ext cx="3540760" cy="446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r:id="rId6" imgW="4505325" imgH="5676900" progId="Paint.Picture">
                  <p:embed/>
                </p:oleObj>
              </mc:Choice>
              <mc:Fallback>
                <p:oleObj r:id="rId6" imgW="4505325" imgH="56769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17085" y="1219835"/>
                        <a:ext cx="3540760" cy="446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2342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42343" name="Picture 4"/>
          <p:cNvPicPr/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2000" y="1219200"/>
            <a:ext cx="3275013" cy="433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345" name="TextBox 8"/>
          <p:cNvSpPr txBox="1"/>
          <p:nvPr>
            <p:custDataLst>
              <p:tags r:id="rId3"/>
            </p:custDataLst>
          </p:nvPr>
        </p:nvSpPr>
        <p:spPr>
          <a:xfrm>
            <a:off x="533400" y="5943600"/>
            <a:ext cx="3724275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(a)</a:t>
            </a:r>
            <a:r>
              <a:rPr lang="zh-CN" altLang="en-US" dirty="0">
                <a:latin typeface="Comic Sans MS" panose="030F0702030302020204" pitchFamily="66" charset="0"/>
              </a:rPr>
              <a:t>一个快速网络往小容量接收器中注水</a:t>
            </a:r>
          </a:p>
        </p:txBody>
      </p:sp>
      <p:sp>
        <p:nvSpPr>
          <p:cNvPr id="142346" name="TextBox 9"/>
          <p:cNvSpPr txBox="1"/>
          <p:nvPr>
            <p:custDataLst>
              <p:tags r:id="rId4"/>
            </p:custDataLst>
          </p:nvPr>
        </p:nvSpPr>
        <p:spPr>
          <a:xfrm>
            <a:off x="4330700" y="5943600"/>
            <a:ext cx="4356100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(b)</a:t>
            </a:r>
            <a:r>
              <a:rPr lang="zh-CN" altLang="en-US" dirty="0">
                <a:latin typeface="Comic Sans MS" panose="030F0702030302020204" pitchFamily="66" charset="0"/>
              </a:rPr>
              <a:t>一个小容量网络往一个大容量接收器中注水</a:t>
            </a:r>
          </a:p>
        </p:txBody>
      </p:sp>
    </p:spTree>
  </p:cSld>
  <p:clrMapOvr>
    <a:masterClrMapping/>
  </p:clrMapOvr>
  <p:transition>
    <p:random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拥塞控制起的作用</a:t>
            </a:r>
            <a:endParaRPr kumimoji="0" lang="en-US" altLang="zh-CN" sz="40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43363" name="Group 37"/>
          <p:cNvGrpSpPr/>
          <p:nvPr/>
        </p:nvGrpSpPr>
        <p:grpSpPr>
          <a:xfrm>
            <a:off x="539750" y="1752600"/>
            <a:ext cx="7766050" cy="4216400"/>
            <a:chOff x="0" y="0"/>
            <a:chExt cx="4892" cy="2656"/>
          </a:xfrm>
        </p:grpSpPr>
        <p:sp>
          <p:nvSpPr>
            <p:cNvPr id="143366" name="Line 38"/>
            <p:cNvSpPr/>
            <p:nvPr/>
          </p:nvSpPr>
          <p:spPr>
            <a:xfrm rot="-5400000">
              <a:off x="-937" y="1187"/>
              <a:ext cx="2193" cy="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43367" name="未知"/>
            <p:cNvSpPr/>
            <p:nvPr/>
          </p:nvSpPr>
          <p:spPr>
            <a:xfrm>
              <a:off x="159" y="1322"/>
              <a:ext cx="2773" cy="964"/>
            </a:xfrm>
            <a:custGeom>
              <a:avLst/>
              <a:gdLst>
                <a:gd name="txL" fmla="*/ 0 w 1728"/>
                <a:gd name="txT" fmla="*/ 0 h 781"/>
                <a:gd name="txR" fmla="*/ 1728 w 1728"/>
                <a:gd name="txB" fmla="*/ 781 h 781"/>
              </a:gdLst>
              <a:ahLst/>
              <a:cxnLst>
                <a:cxn ang="0">
                  <a:pos x="0" y="23579783"/>
                </a:cxn>
                <a:cxn ang="0">
                  <a:pos x="2147483647" y="4552785"/>
                </a:cxn>
                <a:cxn ang="0">
                  <a:pos x="2147483647" y="554648"/>
                </a:cxn>
                <a:cxn ang="0">
                  <a:pos x="2147483647" y="1121490"/>
                </a:cxn>
                <a:cxn ang="0">
                  <a:pos x="2147483647" y="5288976"/>
                </a:cxn>
                <a:cxn ang="0">
                  <a:pos x="2147483647" y="11077820"/>
                </a:cxn>
                <a:cxn ang="0">
                  <a:pos x="2147483647" y="17769000"/>
                </a:cxn>
                <a:cxn ang="0">
                  <a:pos x="2147483647" y="23579783"/>
                </a:cxn>
              </a:cxnLst>
              <a:rect l="txL" t="txT" r="txR" b="txB"/>
              <a:pathLst>
                <a:path w="1728" h="781">
                  <a:moveTo>
                    <a:pt x="0" y="781"/>
                  </a:moveTo>
                  <a:cubicBezTo>
                    <a:pt x="285" y="529"/>
                    <a:pt x="570" y="278"/>
                    <a:pt x="750" y="151"/>
                  </a:cubicBezTo>
                  <a:cubicBezTo>
                    <a:pt x="930" y="24"/>
                    <a:pt x="986" y="38"/>
                    <a:pt x="1080" y="19"/>
                  </a:cubicBezTo>
                  <a:cubicBezTo>
                    <a:pt x="1174" y="0"/>
                    <a:pt x="1246" y="11"/>
                    <a:pt x="1314" y="37"/>
                  </a:cubicBezTo>
                  <a:cubicBezTo>
                    <a:pt x="1382" y="63"/>
                    <a:pt x="1440" y="120"/>
                    <a:pt x="1488" y="175"/>
                  </a:cubicBezTo>
                  <a:cubicBezTo>
                    <a:pt x="1536" y="230"/>
                    <a:pt x="1569" y="298"/>
                    <a:pt x="1602" y="367"/>
                  </a:cubicBezTo>
                  <a:cubicBezTo>
                    <a:pt x="1635" y="436"/>
                    <a:pt x="1665" y="520"/>
                    <a:pt x="1686" y="589"/>
                  </a:cubicBezTo>
                  <a:cubicBezTo>
                    <a:pt x="1707" y="658"/>
                    <a:pt x="1717" y="719"/>
                    <a:pt x="1728" y="781"/>
                  </a:cubicBezTo>
                </a:path>
              </a:pathLst>
            </a:custGeom>
            <a:noFill/>
            <a:ln w="38100" cap="flat" cmpd="sng">
              <a:solidFill>
                <a:srgbClr val="00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368" name="Text Box 40"/>
            <p:cNvSpPr txBox="1"/>
            <p:nvPr/>
          </p:nvSpPr>
          <p:spPr>
            <a:xfrm>
              <a:off x="3976" y="2021"/>
              <a:ext cx="916" cy="2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提供的负载</a:t>
              </a:r>
            </a:p>
          </p:txBody>
        </p:sp>
        <p:sp>
          <p:nvSpPr>
            <p:cNvPr id="143369" name="Text Box 41"/>
            <p:cNvSpPr txBox="1"/>
            <p:nvPr/>
          </p:nvSpPr>
          <p:spPr>
            <a:xfrm>
              <a:off x="159" y="0"/>
              <a:ext cx="5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吞吐量</a:t>
              </a:r>
            </a:p>
          </p:txBody>
        </p:sp>
        <p:grpSp>
          <p:nvGrpSpPr>
            <p:cNvPr id="143370" name="Group 42"/>
            <p:cNvGrpSpPr/>
            <p:nvPr/>
          </p:nvGrpSpPr>
          <p:grpSpPr>
            <a:xfrm>
              <a:off x="159" y="524"/>
              <a:ext cx="4082" cy="1762"/>
              <a:chOff x="0" y="0"/>
              <a:chExt cx="4082" cy="1762"/>
            </a:xfrm>
          </p:grpSpPr>
          <p:sp>
            <p:nvSpPr>
              <p:cNvPr id="143395" name="Line 43"/>
              <p:cNvSpPr/>
              <p:nvPr/>
            </p:nvSpPr>
            <p:spPr>
              <a:xfrm flipV="1">
                <a:off x="0" y="280"/>
                <a:ext cx="1925" cy="1482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3396" name="Line 44"/>
              <p:cNvSpPr/>
              <p:nvPr/>
            </p:nvSpPr>
            <p:spPr>
              <a:xfrm>
                <a:off x="1925" y="280"/>
                <a:ext cx="2157" cy="0"/>
              </a:xfrm>
              <a:prstGeom prst="line">
                <a:avLst/>
              </a:prstGeom>
              <a:ln w="38100" cap="flat" cmpd="sng">
                <a:solidFill>
                  <a:srgbClr val="FF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3397" name="Text Box 45"/>
              <p:cNvSpPr txBox="1"/>
              <p:nvPr/>
            </p:nvSpPr>
            <p:spPr>
              <a:xfrm>
                <a:off x="2250" y="0"/>
                <a:ext cx="1235" cy="25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CC0066"/>
                    </a:solidFill>
                    <a:latin typeface="Arial" panose="020B0604020202020204" pitchFamily="34" charset="0"/>
                  </a:rPr>
                  <a:t>理想的拥塞控制</a:t>
                </a:r>
              </a:p>
            </p:txBody>
          </p:sp>
        </p:grpSp>
        <p:sp>
          <p:nvSpPr>
            <p:cNvPr id="143371" name="Line 46"/>
            <p:cNvSpPr/>
            <p:nvPr/>
          </p:nvSpPr>
          <p:spPr>
            <a:xfrm>
              <a:off x="2084" y="1338"/>
              <a:ext cx="0" cy="948"/>
            </a:xfrm>
            <a:prstGeom prst="line">
              <a:avLst/>
            </a:prstGeom>
            <a:ln w="12700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3372" name="Line 47"/>
            <p:cNvSpPr/>
            <p:nvPr/>
          </p:nvSpPr>
          <p:spPr>
            <a:xfrm>
              <a:off x="2084" y="2286"/>
              <a:ext cx="0" cy="237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373" name="Line 48"/>
            <p:cNvSpPr/>
            <p:nvPr/>
          </p:nvSpPr>
          <p:spPr>
            <a:xfrm>
              <a:off x="2932" y="2286"/>
              <a:ext cx="0" cy="237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374" name="Line 49"/>
            <p:cNvSpPr/>
            <p:nvPr/>
          </p:nvSpPr>
          <p:spPr>
            <a:xfrm>
              <a:off x="2093" y="2464"/>
              <a:ext cx="848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43375" name="Rectangle 50"/>
            <p:cNvSpPr/>
            <p:nvPr/>
          </p:nvSpPr>
          <p:spPr>
            <a:xfrm>
              <a:off x="2296" y="2346"/>
              <a:ext cx="404" cy="185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3376" name="Text Box 51"/>
            <p:cNvSpPr txBox="1"/>
            <p:nvPr/>
          </p:nvSpPr>
          <p:spPr>
            <a:xfrm>
              <a:off x="2256" y="2316"/>
              <a:ext cx="436" cy="2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拥塞</a:t>
              </a:r>
            </a:p>
          </p:txBody>
        </p:sp>
        <p:grpSp>
          <p:nvGrpSpPr>
            <p:cNvPr id="143377" name="Group 52"/>
            <p:cNvGrpSpPr/>
            <p:nvPr/>
          </p:nvGrpSpPr>
          <p:grpSpPr>
            <a:xfrm>
              <a:off x="2937" y="1667"/>
              <a:ext cx="1910" cy="590"/>
              <a:chOff x="0" y="0"/>
              <a:chExt cx="1910" cy="590"/>
            </a:xfrm>
          </p:grpSpPr>
          <p:sp>
            <p:nvSpPr>
              <p:cNvPr id="143393" name="Text Box 53"/>
              <p:cNvSpPr txBox="1"/>
              <p:nvPr/>
            </p:nvSpPr>
            <p:spPr>
              <a:xfrm>
                <a:off x="404" y="0"/>
                <a:ext cx="150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死锁（吞吐量 </a:t>
                </a:r>
                <a:r>
                  <a:rPr lang="en-US" altLang="zh-CN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= 0</a:t>
                </a:r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）</a:t>
                </a:r>
              </a:p>
            </p:txBody>
          </p:sp>
          <p:sp>
            <p:nvSpPr>
              <p:cNvPr id="143394" name="Line 54"/>
              <p:cNvSpPr/>
              <p:nvPr/>
            </p:nvSpPr>
            <p:spPr>
              <a:xfrm flipH="1">
                <a:off x="0" y="204"/>
                <a:ext cx="457" cy="386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triangle" w="med" len="lg"/>
              </a:ln>
            </p:spPr>
          </p:sp>
        </p:grpSp>
        <p:grpSp>
          <p:nvGrpSpPr>
            <p:cNvPr id="143378" name="Group 55"/>
            <p:cNvGrpSpPr/>
            <p:nvPr/>
          </p:nvGrpSpPr>
          <p:grpSpPr>
            <a:xfrm>
              <a:off x="2633" y="1304"/>
              <a:ext cx="1290" cy="330"/>
              <a:chOff x="0" y="0"/>
              <a:chExt cx="1290" cy="330"/>
            </a:xfrm>
          </p:grpSpPr>
          <p:sp>
            <p:nvSpPr>
              <p:cNvPr id="143391" name="Text Box 56"/>
              <p:cNvSpPr txBox="1"/>
              <p:nvPr/>
            </p:nvSpPr>
            <p:spPr>
              <a:xfrm>
                <a:off x="375" y="0"/>
                <a:ext cx="915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无拥塞控制</a:t>
                </a:r>
              </a:p>
            </p:txBody>
          </p:sp>
          <p:sp>
            <p:nvSpPr>
              <p:cNvPr id="143392" name="Line 57"/>
              <p:cNvSpPr/>
              <p:nvPr/>
            </p:nvSpPr>
            <p:spPr>
              <a:xfrm flipH="1">
                <a:off x="0" y="182"/>
                <a:ext cx="453" cy="148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43379" name="Group 58"/>
            <p:cNvGrpSpPr/>
            <p:nvPr/>
          </p:nvGrpSpPr>
          <p:grpSpPr>
            <a:xfrm>
              <a:off x="159" y="908"/>
              <a:ext cx="4141" cy="1378"/>
              <a:chOff x="0" y="0"/>
              <a:chExt cx="4141" cy="1378"/>
            </a:xfrm>
          </p:grpSpPr>
          <p:sp>
            <p:nvSpPr>
              <p:cNvPr id="143387" name="未知"/>
              <p:cNvSpPr/>
              <p:nvPr/>
            </p:nvSpPr>
            <p:spPr>
              <a:xfrm>
                <a:off x="0" y="241"/>
                <a:ext cx="4141" cy="1137"/>
              </a:xfrm>
              <a:custGeom>
                <a:avLst/>
                <a:gdLst>
                  <a:gd name="txL" fmla="*/ 0 w 2581"/>
                  <a:gd name="txT" fmla="*/ 0 h 921"/>
                  <a:gd name="txR" fmla="*/ 2581 w 2581"/>
                  <a:gd name="txB" fmla="*/ 921 h 921"/>
                </a:gdLst>
                <a:ahLst/>
                <a:cxnLst>
                  <a:cxn ang="0">
                    <a:pos x="0" y="28042941"/>
                  </a:cxn>
                  <a:cxn ang="0">
                    <a:pos x="2147483647" y="10495028"/>
                  </a:cxn>
                  <a:cxn ang="0">
                    <a:pos x="2147483647" y="5574368"/>
                  </a:cxn>
                  <a:cxn ang="0">
                    <a:pos x="2147483647" y="3199279"/>
                  </a:cxn>
                  <a:cxn ang="0">
                    <a:pos x="2147483647" y="1914671"/>
                  </a:cxn>
                  <a:cxn ang="0">
                    <a:pos x="2147483647" y="629578"/>
                  </a:cxn>
                  <a:cxn ang="0">
                    <a:pos x="2147483647" y="94524"/>
                  </a:cxn>
                  <a:cxn ang="0">
                    <a:pos x="2147483647" y="94524"/>
                  </a:cxn>
                </a:cxnLst>
                <a:rect l="txL" t="txT" r="txR" b="txB"/>
                <a:pathLst>
                  <a:path w="2581" h="921">
                    <a:moveTo>
                      <a:pt x="0" y="921"/>
                    </a:moveTo>
                    <a:cubicBezTo>
                      <a:pt x="334" y="694"/>
                      <a:pt x="668" y="468"/>
                      <a:pt x="876" y="345"/>
                    </a:cubicBezTo>
                    <a:cubicBezTo>
                      <a:pt x="1084" y="222"/>
                      <a:pt x="1130" y="223"/>
                      <a:pt x="1248" y="183"/>
                    </a:cubicBezTo>
                    <a:cubicBezTo>
                      <a:pt x="1366" y="143"/>
                      <a:pt x="1477" y="125"/>
                      <a:pt x="1584" y="105"/>
                    </a:cubicBezTo>
                    <a:cubicBezTo>
                      <a:pt x="1691" y="85"/>
                      <a:pt x="1782" y="77"/>
                      <a:pt x="1890" y="63"/>
                    </a:cubicBezTo>
                    <a:cubicBezTo>
                      <a:pt x="1998" y="49"/>
                      <a:pt x="2124" y="31"/>
                      <a:pt x="2232" y="21"/>
                    </a:cubicBezTo>
                    <a:cubicBezTo>
                      <a:pt x="2340" y="11"/>
                      <a:pt x="2495" y="6"/>
                      <a:pt x="2538" y="3"/>
                    </a:cubicBezTo>
                    <a:cubicBezTo>
                      <a:pt x="2581" y="0"/>
                      <a:pt x="2498" y="3"/>
                      <a:pt x="2490" y="3"/>
                    </a:cubicBezTo>
                  </a:path>
                </a:pathLst>
              </a:custGeom>
              <a:noFill/>
              <a:ln w="57150" cap="flat" cmpd="sng">
                <a:solidFill>
                  <a:srgbClr val="FFFF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43388" name="Group 60"/>
              <p:cNvGrpSpPr/>
              <p:nvPr/>
            </p:nvGrpSpPr>
            <p:grpSpPr>
              <a:xfrm>
                <a:off x="1848" y="0"/>
                <a:ext cx="1235" cy="382"/>
                <a:chOff x="0" y="0"/>
                <a:chExt cx="1235" cy="382"/>
              </a:xfrm>
            </p:grpSpPr>
            <p:sp>
              <p:nvSpPr>
                <p:cNvPr id="143389" name="Text Box 61"/>
                <p:cNvSpPr txBox="1"/>
                <p:nvPr/>
              </p:nvSpPr>
              <p:spPr>
                <a:xfrm>
                  <a:off x="0" y="0"/>
                  <a:ext cx="1235" cy="25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0033CC"/>
                      </a:solidFill>
                      <a:latin typeface="Arial" panose="020B0604020202020204" pitchFamily="34" charset="0"/>
                    </a:rPr>
                    <a:t>实际的拥塞控制</a:t>
                  </a:r>
                </a:p>
              </p:txBody>
            </p:sp>
            <p:sp>
              <p:nvSpPr>
                <p:cNvPr id="143390" name="Line 62"/>
                <p:cNvSpPr/>
                <p:nvPr/>
              </p:nvSpPr>
              <p:spPr>
                <a:xfrm>
                  <a:off x="517" y="206"/>
                  <a:ext cx="100" cy="176"/>
                </a:xfrm>
                <a:prstGeom prst="line">
                  <a:avLst/>
                </a:prstGeom>
                <a:ln w="2857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143380" name="Line 63"/>
            <p:cNvSpPr/>
            <p:nvPr/>
          </p:nvSpPr>
          <p:spPr>
            <a:xfrm>
              <a:off x="1127" y="1575"/>
              <a:ext cx="0" cy="713"/>
            </a:xfrm>
            <a:prstGeom prst="line">
              <a:avLst/>
            </a:prstGeom>
            <a:ln w="12700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3381" name="Line 64"/>
            <p:cNvSpPr/>
            <p:nvPr/>
          </p:nvSpPr>
          <p:spPr>
            <a:xfrm>
              <a:off x="1127" y="2286"/>
              <a:ext cx="0" cy="237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382" name="Line 65"/>
            <p:cNvSpPr/>
            <p:nvPr/>
          </p:nvSpPr>
          <p:spPr>
            <a:xfrm>
              <a:off x="1141" y="2464"/>
              <a:ext cx="943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43383" name="Text Box 66"/>
            <p:cNvSpPr txBox="1"/>
            <p:nvPr/>
          </p:nvSpPr>
          <p:spPr>
            <a:xfrm>
              <a:off x="1358" y="2290"/>
              <a:ext cx="436" cy="366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轻度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拥塞</a:t>
              </a:r>
            </a:p>
          </p:txBody>
        </p:sp>
        <p:sp>
          <p:nvSpPr>
            <p:cNvPr id="143384" name="Line 67"/>
            <p:cNvSpPr/>
            <p:nvPr/>
          </p:nvSpPr>
          <p:spPr>
            <a:xfrm>
              <a:off x="159" y="2286"/>
              <a:ext cx="4391" cy="0"/>
            </a:xfrm>
            <a:prstGeom prst="line">
              <a:avLst/>
            </a:prstGeom>
            <a:ln w="19050" cap="flat" cmpd="sng">
              <a:solidFill>
                <a:srgbClr val="0033CC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43385" name="Text Box 68"/>
            <p:cNvSpPr txBox="1"/>
            <p:nvPr/>
          </p:nvSpPr>
          <p:spPr>
            <a:xfrm>
              <a:off x="0" y="2194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43386" name="Oval 69"/>
            <p:cNvSpPr/>
            <p:nvPr/>
          </p:nvSpPr>
          <p:spPr>
            <a:xfrm>
              <a:off x="2896" y="2249"/>
              <a:ext cx="63" cy="60"/>
            </a:xfrm>
            <a:prstGeom prst="ellipse">
              <a:avLst/>
            </a:prstGeom>
            <a:solidFill>
              <a:srgbClr val="FF0066"/>
            </a:solidFill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336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拥塞的原因与开销</a:t>
            </a:r>
            <a:r>
              <a:rPr lang="en-US" altLang="zh-CN" dirty="0"/>
              <a:t>: </a:t>
            </a:r>
            <a:r>
              <a:rPr lang="zh-CN" altLang="en-US" dirty="0"/>
              <a:t>情况1 </a:t>
            </a:r>
          </a:p>
        </p:txBody>
      </p:sp>
      <p:sp>
        <p:nvSpPr>
          <p:cNvPr id="144387" name="Rectangle 3"/>
          <p:cNvSpPr>
            <a:spLocks noGrp="1"/>
          </p:cNvSpPr>
          <p:nvPr>
            <p:ph sz="half" idx="1"/>
          </p:nvPr>
        </p:nvSpPr>
        <p:spPr>
          <a:xfrm>
            <a:off x="247650" y="1447800"/>
            <a:ext cx="315277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两个发送方, 两个接收方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一个路由器, </a:t>
            </a:r>
            <a:r>
              <a:rPr lang="zh-CN" altLang="en-US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无限缓冲区 </a:t>
            </a: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不重传</a:t>
            </a:r>
          </a:p>
          <a:p>
            <a:pPr eaLnBrk="1" hangingPunct="1">
              <a:buSzPct val="85000"/>
            </a:pPr>
            <a:endParaRPr lang="zh-CN" altLang="en-U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144388" name="Rectangle 4"/>
          <p:cNvSpPr>
            <a:spLocks noGrp="1"/>
          </p:cNvSpPr>
          <p:nvPr>
            <p:ph sz="half" idx="2"/>
          </p:nvPr>
        </p:nvSpPr>
        <p:spPr>
          <a:xfrm>
            <a:off x="5988050" y="4171950"/>
            <a:ext cx="3105150" cy="9334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可达到最大吞吐量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拥塞时时延增大</a:t>
            </a:r>
          </a:p>
        </p:txBody>
      </p:sp>
      <p:sp>
        <p:nvSpPr>
          <p:cNvPr id="240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439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44391" name="Picture 5" descr="congestion_perf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4210050"/>
            <a:ext cx="5883275" cy="2146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392" name="Oval 7"/>
          <p:cNvSpPr/>
          <p:nvPr/>
        </p:nvSpPr>
        <p:spPr>
          <a:xfrm>
            <a:off x="5635625" y="3021013"/>
            <a:ext cx="1063625" cy="2349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4393" name="Line 8"/>
          <p:cNvSpPr/>
          <p:nvPr/>
        </p:nvSpPr>
        <p:spPr>
          <a:xfrm>
            <a:off x="5635625" y="3001963"/>
            <a:ext cx="0" cy="14605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394" name="Line 9"/>
          <p:cNvSpPr/>
          <p:nvPr/>
        </p:nvSpPr>
        <p:spPr>
          <a:xfrm>
            <a:off x="6699250" y="3001963"/>
            <a:ext cx="0" cy="146050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395" name="Rectangle 10"/>
          <p:cNvSpPr/>
          <p:nvPr/>
        </p:nvSpPr>
        <p:spPr>
          <a:xfrm>
            <a:off x="5635625" y="3001963"/>
            <a:ext cx="252413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96" name="Rectangle 11"/>
          <p:cNvSpPr/>
          <p:nvPr/>
        </p:nvSpPr>
        <p:spPr>
          <a:xfrm>
            <a:off x="6376988" y="2992438"/>
            <a:ext cx="322262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97" name="Oval 12"/>
          <p:cNvSpPr/>
          <p:nvPr/>
        </p:nvSpPr>
        <p:spPr>
          <a:xfrm>
            <a:off x="5624513" y="2833688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4398" name="Group 13"/>
          <p:cNvGrpSpPr/>
          <p:nvPr/>
        </p:nvGrpSpPr>
        <p:grpSpPr>
          <a:xfrm>
            <a:off x="5881688" y="2892425"/>
            <a:ext cx="527050" cy="160338"/>
            <a:chOff x="2848" y="848"/>
            <a:chExt cx="140" cy="98"/>
          </a:xfrm>
        </p:grpSpPr>
        <p:sp>
          <p:nvSpPr>
            <p:cNvPr id="144634" name="Line 14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635" name="Line 15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636" name="Line 16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4399" name="Group 17"/>
          <p:cNvGrpSpPr/>
          <p:nvPr/>
        </p:nvGrpSpPr>
        <p:grpSpPr>
          <a:xfrm flipV="1">
            <a:off x="5881688" y="2890838"/>
            <a:ext cx="527050" cy="158750"/>
            <a:chOff x="2848" y="848"/>
            <a:chExt cx="140" cy="98"/>
          </a:xfrm>
        </p:grpSpPr>
        <p:sp>
          <p:nvSpPr>
            <p:cNvPr id="144631" name="Line 18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632" name="Line 19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633" name="Line 20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4400" name="Line 22"/>
          <p:cNvSpPr/>
          <p:nvPr/>
        </p:nvSpPr>
        <p:spPr>
          <a:xfrm flipH="1">
            <a:off x="4519613" y="2655888"/>
            <a:ext cx="923925" cy="8667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01" name="Line 23"/>
          <p:cNvSpPr/>
          <p:nvPr/>
        </p:nvSpPr>
        <p:spPr>
          <a:xfrm flipH="1">
            <a:off x="5005388" y="2655888"/>
            <a:ext cx="438150" cy="158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4402" name="Group 25"/>
          <p:cNvGrpSpPr/>
          <p:nvPr/>
        </p:nvGrpSpPr>
        <p:grpSpPr>
          <a:xfrm>
            <a:off x="4233863" y="1924050"/>
            <a:ext cx="979487" cy="901700"/>
            <a:chOff x="5850" y="13487"/>
            <a:chExt cx="2023" cy="1840"/>
          </a:xfrm>
        </p:grpSpPr>
        <p:sp>
          <p:nvSpPr>
            <p:cNvPr id="144592" name="Freeform 26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3" name="Freeform 27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4" name="Freeform 28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5" name="Freeform 29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6" name="Freeform 30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7" name="Freeform 31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8" name="Freeform 32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99" name="Freeform 33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0" name="Freeform 34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1" name="Freeform 35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2" name="Freeform 36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3" name="Freeform 37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4" name="Freeform 38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5" name="Freeform 39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6" name="Freeform 40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7" name="Freeform 41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8" name="Freeform 42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09" name="Freeform 43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0" name="Freeform 44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1" name="Freeform 45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2" name="Freeform 46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3" name="Freeform 47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4" name="Freeform 48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5" name="Freeform 49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6" name="Freeform 50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7" name="Freeform 51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8" name="Freeform 52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19" name="Freeform 53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0" name="Freeform 54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1" name="Rectangle 55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622" name="Freeform 56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3" name="Freeform 57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4" name="Freeform 58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5" name="Freeform 59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6" name="Freeform 60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7" name="Freeform 61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8" name="Freeform 62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29" name="Freeform 63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30" name="Freeform 64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03" name="Group 65"/>
          <p:cNvGrpSpPr/>
          <p:nvPr/>
        </p:nvGrpSpPr>
        <p:grpSpPr>
          <a:xfrm>
            <a:off x="4459288" y="1636713"/>
            <a:ext cx="650875" cy="904875"/>
            <a:chOff x="12762" y="10336"/>
            <a:chExt cx="1027" cy="1700"/>
          </a:xfrm>
        </p:grpSpPr>
        <p:sp>
          <p:nvSpPr>
            <p:cNvPr id="144586" name="Rectangle 66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87" name="Rectangle 67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88" name="Line 68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89" name="Line 69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90" name="Line 70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91" name="Line 71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4404" name="Text Box 72"/>
          <p:cNvSpPr txBox="1"/>
          <p:nvPr/>
        </p:nvSpPr>
        <p:spPr>
          <a:xfrm>
            <a:off x="4343400" y="1322388"/>
            <a:ext cx="838200" cy="2428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4405" name="Line 74"/>
          <p:cNvSpPr/>
          <p:nvPr/>
        </p:nvSpPr>
        <p:spPr>
          <a:xfrm flipH="1">
            <a:off x="4081463" y="3513138"/>
            <a:ext cx="438150" cy="158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4406" name="Group 76"/>
          <p:cNvGrpSpPr/>
          <p:nvPr/>
        </p:nvGrpSpPr>
        <p:grpSpPr>
          <a:xfrm>
            <a:off x="3376613" y="2819400"/>
            <a:ext cx="979487" cy="901700"/>
            <a:chOff x="5850" y="13487"/>
            <a:chExt cx="2023" cy="1840"/>
          </a:xfrm>
        </p:grpSpPr>
        <p:sp>
          <p:nvSpPr>
            <p:cNvPr id="144547" name="Freeform 77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48" name="Freeform 78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49" name="Freeform 79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0" name="Freeform 80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1" name="Freeform 81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2" name="Freeform 82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3" name="Freeform 83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4" name="Freeform 84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5" name="Freeform 85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6" name="Freeform 86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7" name="Freeform 87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8" name="Freeform 88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59" name="Freeform 89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0" name="Freeform 90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1" name="Freeform 91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2" name="Freeform 92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3" name="Freeform 93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4" name="Freeform 94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5" name="Freeform 95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6" name="Freeform 96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7" name="Freeform 97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8" name="Freeform 98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69" name="Freeform 99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0" name="Freeform 100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1" name="Freeform 101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2" name="Freeform 102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3" name="Freeform 103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4" name="Freeform 104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5" name="Freeform 105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6" name="Rectangle 106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77" name="Freeform 107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8" name="Freeform 108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79" name="Freeform 109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0" name="Freeform 110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1" name="Freeform 111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2" name="Freeform 112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3" name="Freeform 113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4" name="Freeform 114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85" name="Freeform 115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07" name="Group 116"/>
          <p:cNvGrpSpPr/>
          <p:nvPr/>
        </p:nvGrpSpPr>
        <p:grpSpPr>
          <a:xfrm>
            <a:off x="3602038" y="2532063"/>
            <a:ext cx="650875" cy="904875"/>
            <a:chOff x="12762" y="10336"/>
            <a:chExt cx="1027" cy="1700"/>
          </a:xfrm>
        </p:grpSpPr>
        <p:sp>
          <p:nvSpPr>
            <p:cNvPr id="144541" name="Rectangle 117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42" name="Rectangle 118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43" name="Line 119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44" name="Line 120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45" name="Line 121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46" name="Line 122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4408" name="Text Box 123"/>
          <p:cNvSpPr txBox="1"/>
          <p:nvPr/>
        </p:nvSpPr>
        <p:spPr>
          <a:xfrm>
            <a:off x="3505200" y="2217738"/>
            <a:ext cx="733425" cy="2428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4409" name="Line 124"/>
          <p:cNvSpPr/>
          <p:nvPr/>
        </p:nvSpPr>
        <p:spPr>
          <a:xfrm flipH="1">
            <a:off x="5005388" y="3055938"/>
            <a:ext cx="6096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10" name="Line 125"/>
          <p:cNvSpPr/>
          <p:nvPr/>
        </p:nvSpPr>
        <p:spPr>
          <a:xfrm flipH="1">
            <a:off x="6624638" y="3055938"/>
            <a:ext cx="6096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11" name="Line 126"/>
          <p:cNvSpPr/>
          <p:nvPr/>
        </p:nvSpPr>
        <p:spPr>
          <a:xfrm flipH="1">
            <a:off x="6748463" y="2655888"/>
            <a:ext cx="923925" cy="8667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12" name="Line 127"/>
          <p:cNvSpPr/>
          <p:nvPr/>
        </p:nvSpPr>
        <p:spPr>
          <a:xfrm flipH="1">
            <a:off x="6738938" y="3522663"/>
            <a:ext cx="55245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4413" name="Line 128"/>
          <p:cNvSpPr/>
          <p:nvPr/>
        </p:nvSpPr>
        <p:spPr>
          <a:xfrm flipH="1">
            <a:off x="7642225" y="2665413"/>
            <a:ext cx="439738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4414" name="Group 129"/>
          <p:cNvGrpSpPr/>
          <p:nvPr/>
        </p:nvGrpSpPr>
        <p:grpSpPr>
          <a:xfrm>
            <a:off x="7729538" y="2028825"/>
            <a:ext cx="979487" cy="901700"/>
            <a:chOff x="5850" y="13487"/>
            <a:chExt cx="2023" cy="1840"/>
          </a:xfrm>
        </p:grpSpPr>
        <p:sp>
          <p:nvSpPr>
            <p:cNvPr id="144502" name="Freeform 130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3" name="Freeform 131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4" name="Freeform 132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5" name="Freeform 133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6" name="Freeform 134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7" name="Freeform 135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8" name="Freeform 136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09" name="Freeform 137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0" name="Freeform 138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1" name="Freeform 139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2" name="Freeform 140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3" name="Freeform 141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4" name="Freeform 142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5" name="Freeform 143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6" name="Freeform 144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7" name="Freeform 145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8" name="Freeform 146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19" name="Freeform 147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0" name="Freeform 148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1" name="Freeform 149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2" name="Freeform 150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3" name="Freeform 151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4" name="Freeform 152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5" name="Freeform 153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6" name="Freeform 154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7" name="Freeform 155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8" name="Freeform 156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29" name="Freeform 157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0" name="Freeform 158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1" name="Rectangle 159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532" name="Freeform 160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3" name="Freeform 161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4" name="Freeform 162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5" name="Freeform 163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6" name="Freeform 164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7" name="Freeform 165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8" name="Freeform 166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39" name="Freeform 167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40" name="Freeform 168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15" name="Group 169"/>
          <p:cNvGrpSpPr/>
          <p:nvPr/>
        </p:nvGrpSpPr>
        <p:grpSpPr>
          <a:xfrm>
            <a:off x="7954963" y="1741488"/>
            <a:ext cx="650875" cy="904875"/>
            <a:chOff x="12762" y="10336"/>
            <a:chExt cx="1027" cy="1700"/>
          </a:xfrm>
        </p:grpSpPr>
        <p:sp>
          <p:nvSpPr>
            <p:cNvPr id="144496" name="Rectangle 170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97" name="Rectangle 171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98" name="Line 172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99" name="Line 173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00" name="Line 174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501" name="Line 175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4416" name="Group 176"/>
          <p:cNvGrpSpPr/>
          <p:nvPr/>
        </p:nvGrpSpPr>
        <p:grpSpPr>
          <a:xfrm>
            <a:off x="7127875" y="2979738"/>
            <a:ext cx="981075" cy="901700"/>
            <a:chOff x="5850" y="13487"/>
            <a:chExt cx="2023" cy="1840"/>
          </a:xfrm>
        </p:grpSpPr>
        <p:sp>
          <p:nvSpPr>
            <p:cNvPr id="144457" name="Freeform 177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58" name="Freeform 178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59" name="Freeform 179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0" name="Freeform 180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1" name="Freeform 181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2" name="Freeform 182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3" name="Freeform 183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4" name="Freeform 184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5" name="Freeform 185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6" name="Freeform 186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7" name="Freeform 187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8" name="Freeform 188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69" name="Freeform 189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0" name="Freeform 190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1" name="Freeform 191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2" name="Freeform 192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3" name="Freeform 193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4" name="Freeform 194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5" name="Freeform 195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6" name="Freeform 196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7" name="Freeform 197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8" name="Freeform 198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79" name="Freeform 199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0" name="Freeform 200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1" name="Freeform 201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2" name="Freeform 202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3" name="Freeform 203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4" name="Freeform 204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5" name="Freeform 205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6" name="Rectangle 206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87" name="Freeform 207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8" name="Freeform 208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89" name="Freeform 209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0" name="Freeform 210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1" name="Freeform 211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2" name="Freeform 212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3" name="Freeform 213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4" name="Freeform 214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95" name="Freeform 215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4417" name="Group 216"/>
          <p:cNvGrpSpPr/>
          <p:nvPr/>
        </p:nvGrpSpPr>
        <p:grpSpPr>
          <a:xfrm>
            <a:off x="7573963" y="2759075"/>
            <a:ext cx="650875" cy="906463"/>
            <a:chOff x="12762" y="10336"/>
            <a:chExt cx="1027" cy="1700"/>
          </a:xfrm>
        </p:grpSpPr>
        <p:sp>
          <p:nvSpPr>
            <p:cNvPr id="144451" name="Rectangle 217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52" name="Rectangle 218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53" name="Line 219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54" name="Line 220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55" name="Line 221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56" name="Line 222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4418" name="Oval 223"/>
          <p:cNvSpPr/>
          <p:nvPr/>
        </p:nvSpPr>
        <p:spPr>
          <a:xfrm>
            <a:off x="4795838" y="1693863"/>
            <a:ext cx="92075" cy="904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4419" name="Oval 224"/>
          <p:cNvSpPr/>
          <p:nvPr/>
        </p:nvSpPr>
        <p:spPr>
          <a:xfrm>
            <a:off x="3852863" y="2570163"/>
            <a:ext cx="92075" cy="904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4420" name="组合 253"/>
          <p:cNvGrpSpPr/>
          <p:nvPr/>
        </p:nvGrpSpPr>
        <p:grpSpPr>
          <a:xfrm>
            <a:off x="7543800" y="1219200"/>
            <a:ext cx="623888" cy="1600200"/>
            <a:chOff x="7543800" y="1219200"/>
            <a:chExt cx="623888" cy="1600200"/>
          </a:xfrm>
        </p:grpSpPr>
        <p:sp>
          <p:nvSpPr>
            <p:cNvPr id="144448" name="Text Box 226"/>
            <p:cNvSpPr txBox="1"/>
            <p:nvPr/>
          </p:nvSpPr>
          <p:spPr>
            <a:xfrm>
              <a:off x="7543800" y="1219200"/>
              <a:ext cx="481012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en-US" altLang="zh-CN" sz="1400" dirty="0">
                  <a:solidFill>
                    <a:srgbClr val="FF0000"/>
                  </a:solidFill>
                  <a:latin typeface="Symbol" panose="05050102010706020507" pitchFamily="18" charset="2"/>
                </a:rPr>
                <a:t>l</a:t>
              </a:r>
              <a:r>
                <a:rPr lang="en-US" altLang="zh-CN" sz="1400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out</a:t>
              </a:r>
              <a:endParaRPr lang="en-US" altLang="zh-CN" sz="14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4449" name="Line 227"/>
            <p:cNvSpPr/>
            <p:nvPr/>
          </p:nvSpPr>
          <p:spPr>
            <a:xfrm>
              <a:off x="7967663" y="1617663"/>
              <a:ext cx="200025" cy="2190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4450" name="Line 227"/>
            <p:cNvSpPr/>
            <p:nvPr/>
          </p:nvSpPr>
          <p:spPr>
            <a:xfrm flipH="1">
              <a:off x="7772400" y="1600200"/>
              <a:ext cx="152400" cy="1219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44421" name="组合 251"/>
          <p:cNvGrpSpPr/>
          <p:nvPr/>
        </p:nvGrpSpPr>
        <p:grpSpPr>
          <a:xfrm>
            <a:off x="5881688" y="2189163"/>
            <a:ext cx="1423987" cy="666750"/>
            <a:chOff x="5881688" y="2189163"/>
            <a:chExt cx="1423987" cy="666750"/>
          </a:xfrm>
        </p:grpSpPr>
        <p:sp>
          <p:nvSpPr>
            <p:cNvPr id="144446" name="Text Box 21"/>
            <p:cNvSpPr txBox="1"/>
            <p:nvPr/>
          </p:nvSpPr>
          <p:spPr>
            <a:xfrm>
              <a:off x="5881688" y="2189163"/>
              <a:ext cx="1423987" cy="39528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r" eaLnBrk="1" hangingPunct="1"/>
              <a:r>
                <a:rPr lang="zh-CN" altLang="en-US" dirty="0">
                  <a:solidFill>
                    <a:schemeClr val="accent2"/>
                  </a:solidFill>
                  <a:latin typeface="Arial" panose="020B0604020202020204" pitchFamily="34" charset="0"/>
                </a:rPr>
                <a:t>无限的共享式输出链路缓冲</a:t>
              </a:r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4447" name="Line 228"/>
            <p:cNvSpPr/>
            <p:nvPr/>
          </p:nvSpPr>
          <p:spPr>
            <a:xfrm flipH="1">
              <a:off x="6424613" y="2532063"/>
              <a:ext cx="333375" cy="32385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44422" name="Group 229"/>
          <p:cNvGrpSpPr/>
          <p:nvPr/>
        </p:nvGrpSpPr>
        <p:grpSpPr>
          <a:xfrm>
            <a:off x="5995988" y="2922588"/>
            <a:ext cx="673100" cy="266700"/>
            <a:chOff x="10808" y="10250"/>
            <a:chExt cx="1018" cy="403"/>
          </a:xfrm>
        </p:grpSpPr>
        <p:sp>
          <p:nvSpPr>
            <p:cNvPr id="144435" name="Rectangle 230"/>
            <p:cNvSpPr/>
            <p:nvPr/>
          </p:nvSpPr>
          <p:spPr>
            <a:xfrm>
              <a:off x="10832" y="10250"/>
              <a:ext cx="994" cy="403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4436" name="Freeform 231"/>
            <p:cNvSpPr/>
            <p:nvPr/>
          </p:nvSpPr>
          <p:spPr>
            <a:xfrm>
              <a:off x="11198" y="10272"/>
              <a:ext cx="610" cy="374"/>
            </a:xfrm>
            <a:custGeom>
              <a:avLst/>
              <a:gdLst>
                <a:gd name="txL" fmla="*/ 0 w 855"/>
                <a:gd name="txT" fmla="*/ 0 h 390"/>
                <a:gd name="txR" fmla="*/ 855 w 855"/>
                <a:gd name="txB" fmla="*/ 390 h 390"/>
              </a:gdLst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40"/>
                </a:cxn>
                <a:cxn ang="0">
                  <a:pos x="1" y="40"/>
                </a:cxn>
              </a:cxnLst>
              <a:rect l="txL" t="txT" r="txR" b="txB"/>
              <a:pathLst>
                <a:path w="855" h="390">
                  <a:moveTo>
                    <a:pt x="0" y="0"/>
                  </a:moveTo>
                  <a:lnTo>
                    <a:pt x="855" y="0"/>
                  </a:lnTo>
                  <a:lnTo>
                    <a:pt x="855" y="390"/>
                  </a:lnTo>
                  <a:lnTo>
                    <a:pt x="45" y="390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437" name="Line 232"/>
            <p:cNvSpPr/>
            <p:nvPr/>
          </p:nvSpPr>
          <p:spPr>
            <a:xfrm>
              <a:off x="10808" y="10272"/>
              <a:ext cx="39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4438" name="Line 233"/>
            <p:cNvSpPr/>
            <p:nvPr/>
          </p:nvSpPr>
          <p:spPr>
            <a:xfrm>
              <a:off x="10830" y="10646"/>
              <a:ext cx="38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44439" name="Line 234"/>
            <p:cNvSpPr/>
            <p:nvPr/>
          </p:nvSpPr>
          <p:spPr>
            <a:xfrm>
              <a:off x="11744" y="10329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0" name="Line 235"/>
            <p:cNvSpPr/>
            <p:nvPr/>
          </p:nvSpPr>
          <p:spPr>
            <a:xfrm>
              <a:off x="11679" y="10329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1" name="Line 236"/>
            <p:cNvSpPr/>
            <p:nvPr/>
          </p:nvSpPr>
          <p:spPr>
            <a:xfrm>
              <a:off x="11614" y="10329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2" name="Line 237"/>
            <p:cNvSpPr/>
            <p:nvPr/>
          </p:nvSpPr>
          <p:spPr>
            <a:xfrm>
              <a:off x="11549" y="1032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3" name="Line 238"/>
            <p:cNvSpPr/>
            <p:nvPr/>
          </p:nvSpPr>
          <p:spPr>
            <a:xfrm>
              <a:off x="11484" y="10322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4" name="Line 239"/>
            <p:cNvSpPr/>
            <p:nvPr/>
          </p:nvSpPr>
          <p:spPr>
            <a:xfrm>
              <a:off x="11418" y="10322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445" name="Line 240"/>
            <p:cNvSpPr/>
            <p:nvPr/>
          </p:nvSpPr>
          <p:spPr>
            <a:xfrm>
              <a:off x="10909" y="10452"/>
              <a:ext cx="417" cy="0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144423" name="Freeform 241"/>
          <p:cNvSpPr/>
          <p:nvPr/>
        </p:nvSpPr>
        <p:spPr>
          <a:xfrm>
            <a:off x="3900488" y="2646363"/>
            <a:ext cx="3952875" cy="952500"/>
          </a:xfrm>
          <a:custGeom>
            <a:avLst/>
            <a:gdLst>
              <a:gd name="txL" fmla="*/ 0 w 6225"/>
              <a:gd name="txT" fmla="*/ 0 h 1501"/>
              <a:gd name="txR" fmla="*/ 6225 w 6225"/>
              <a:gd name="txB" fmla="*/ 1501 h 1501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4424" name="Freeform 242"/>
          <p:cNvSpPr/>
          <p:nvPr/>
        </p:nvSpPr>
        <p:spPr>
          <a:xfrm>
            <a:off x="4843463" y="1741488"/>
            <a:ext cx="3429000" cy="1276350"/>
          </a:xfrm>
          <a:custGeom>
            <a:avLst/>
            <a:gdLst>
              <a:gd name="txL" fmla="*/ 0 w 5400"/>
              <a:gd name="txT" fmla="*/ 0 h 2010"/>
              <a:gd name="txR" fmla="*/ 5400 w 5400"/>
              <a:gd name="txB" fmla="*/ 2010 h 2010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4425" name="组合 252"/>
          <p:cNvGrpSpPr/>
          <p:nvPr/>
        </p:nvGrpSpPr>
        <p:grpSpPr>
          <a:xfrm>
            <a:off x="5624513" y="1828800"/>
            <a:ext cx="1614487" cy="1141413"/>
            <a:chOff x="5624513" y="1828800"/>
            <a:chExt cx="1614487" cy="1141413"/>
          </a:xfrm>
        </p:grpSpPr>
        <p:sp>
          <p:nvSpPr>
            <p:cNvPr id="144433" name="Text Box 73"/>
            <p:cNvSpPr txBox="1"/>
            <p:nvPr/>
          </p:nvSpPr>
          <p:spPr>
            <a:xfrm>
              <a:off x="5715000" y="1828800"/>
              <a:ext cx="152400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</a:rPr>
                <a:t>C: </a:t>
              </a:r>
              <a:r>
                <a:rPr lang="zh-CN" altLang="en-US" dirty="0">
                  <a:solidFill>
                    <a:srgbClr val="FF0000"/>
                  </a:solidFill>
                  <a:latin typeface="Arial" panose="020B0604020202020204" pitchFamily="34" charset="0"/>
                </a:rPr>
                <a:t>链路的容量</a:t>
              </a:r>
              <a:endParaRPr lang="zh-CN" altLang="en-US" sz="12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44434" name="直接箭头连接符 244"/>
            <p:cNvCxnSpPr>
              <a:endCxn id="144397" idx="2"/>
            </p:cNvCxnSpPr>
            <p:nvPr/>
          </p:nvCxnSpPr>
          <p:spPr>
            <a:xfrm flipH="1">
              <a:off x="5624513" y="2209800"/>
              <a:ext cx="242887" cy="760413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144426" name="组合 250"/>
          <p:cNvGrpSpPr/>
          <p:nvPr/>
        </p:nvGrpSpPr>
        <p:grpSpPr>
          <a:xfrm>
            <a:off x="3886200" y="1417638"/>
            <a:ext cx="2419350" cy="1201737"/>
            <a:chOff x="3886199" y="1417638"/>
            <a:chExt cx="2419351" cy="1201737"/>
          </a:xfrm>
        </p:grpSpPr>
        <p:sp>
          <p:nvSpPr>
            <p:cNvPr id="144430" name="Text Box 73"/>
            <p:cNvSpPr txBox="1"/>
            <p:nvPr/>
          </p:nvSpPr>
          <p:spPr>
            <a:xfrm>
              <a:off x="5110163" y="1417638"/>
              <a:ext cx="1195387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Symbol" panose="05050102010706020507" pitchFamily="18" charset="2"/>
                </a:rPr>
                <a:t>l</a:t>
              </a:r>
              <a:r>
                <a:rPr lang="en-US" altLang="zh-CN" baseline="-25000" dirty="0">
                  <a:solidFill>
                    <a:srgbClr val="FF0000"/>
                  </a:solidFill>
                  <a:latin typeface="Arial" panose="020B0604020202020204" pitchFamily="34" charset="0"/>
                </a:rPr>
                <a:t>in </a:t>
              </a:r>
              <a:r>
                <a:rPr lang="en-US" altLang="zh-CN" dirty="0">
                  <a:solidFill>
                    <a:srgbClr val="FF0000"/>
                  </a:solidFill>
                  <a:latin typeface="Arial" panose="020B0604020202020204" pitchFamily="34" charset="0"/>
                </a:rPr>
                <a:t>: </a:t>
              </a:r>
              <a:r>
                <a:rPr lang="zh-CN" altLang="en-US" sz="1200" dirty="0">
                  <a:solidFill>
                    <a:srgbClr val="FF0000"/>
                  </a:solidFill>
                  <a:latin typeface="Arial" panose="020B0604020202020204" pitchFamily="34" charset="0"/>
                </a:rPr>
                <a:t>原始数据</a:t>
              </a:r>
              <a:endParaRPr lang="zh-CN" altLang="en-US" sz="12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4431" name="Line 225"/>
            <p:cNvSpPr/>
            <p:nvPr/>
          </p:nvSpPr>
          <p:spPr>
            <a:xfrm flipH="1">
              <a:off x="4910138" y="1598613"/>
              <a:ext cx="295275" cy="1047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4432" name="Line 225"/>
            <p:cNvSpPr/>
            <p:nvPr/>
          </p:nvSpPr>
          <p:spPr>
            <a:xfrm flipH="1">
              <a:off x="3886199" y="1676400"/>
              <a:ext cx="1295400" cy="942975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44427" name="Text Box 72"/>
          <p:cNvSpPr txBox="1"/>
          <p:nvPr/>
        </p:nvSpPr>
        <p:spPr>
          <a:xfrm>
            <a:off x="8305800" y="1447800"/>
            <a:ext cx="8382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C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4428" name="Text Box 123"/>
          <p:cNvSpPr txBox="1"/>
          <p:nvPr/>
        </p:nvSpPr>
        <p:spPr>
          <a:xfrm>
            <a:off x="7848600" y="3810000"/>
            <a:ext cx="9144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D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762000" y="6519863"/>
            <a:ext cx="6705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u="sng" dirty="0">
                <a:solidFill>
                  <a:srgbClr val="FF0000"/>
                </a:solidFill>
                <a:latin typeface="Comic Sans MS" panose="030F0702030302020204" pitchFamily="66" charset="0"/>
              </a:rPr>
              <a:t>代价：当分组的到达率接近链路容量时，排队时延巨大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拥塞的原因与开销 </a:t>
            </a:r>
            <a:r>
              <a:rPr lang="en-US" altLang="zh-CN" dirty="0"/>
              <a:t>: </a:t>
            </a:r>
            <a:r>
              <a:rPr lang="zh-CN" altLang="en-US" dirty="0"/>
              <a:t>情况</a:t>
            </a:r>
            <a:r>
              <a:rPr lang="en-US" altLang="zh-CN" dirty="0"/>
              <a:t>2 </a:t>
            </a:r>
          </a:p>
        </p:txBody>
      </p:sp>
      <p:sp>
        <p:nvSpPr>
          <p:cNvPr id="145411" name="Rectangle 3"/>
          <p:cNvSpPr>
            <a:spLocks noGrp="1"/>
          </p:cNvSpPr>
          <p:nvPr>
            <p:ph sz="half" idx="1"/>
          </p:nvPr>
        </p:nvSpPr>
        <p:spPr>
          <a:xfrm>
            <a:off x="304800" y="1495425"/>
            <a:ext cx="639127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一个路由器，</a:t>
            </a:r>
            <a:r>
              <a:rPr lang="zh-CN" altLang="en-US" sz="2400" i="1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有限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缓冲区 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当分组到达一个已满 的缓存时会被丢弃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发送方重传丢失的数据分组</a:t>
            </a:r>
          </a:p>
          <a:p>
            <a:pPr eaLnBrk="1" hangingPunct="1">
              <a:buSzPct val="85000"/>
            </a:pPr>
            <a:endParaRPr lang="zh-CN" altLang="en-U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238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541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45414" name="Oval 4"/>
          <p:cNvSpPr/>
          <p:nvPr/>
        </p:nvSpPr>
        <p:spPr>
          <a:xfrm>
            <a:off x="3795713" y="5014913"/>
            <a:ext cx="1304925" cy="303212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5415" name="Line 5"/>
          <p:cNvSpPr/>
          <p:nvPr/>
        </p:nvSpPr>
        <p:spPr>
          <a:xfrm>
            <a:off x="3795713" y="4991100"/>
            <a:ext cx="0" cy="187325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16" name="Line 6"/>
          <p:cNvSpPr/>
          <p:nvPr/>
        </p:nvSpPr>
        <p:spPr>
          <a:xfrm>
            <a:off x="5100638" y="4991100"/>
            <a:ext cx="0" cy="187325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17" name="Rectangle 7"/>
          <p:cNvSpPr/>
          <p:nvPr/>
        </p:nvSpPr>
        <p:spPr>
          <a:xfrm>
            <a:off x="3795713" y="4991100"/>
            <a:ext cx="309562" cy="184150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18" name="Rectangle 8"/>
          <p:cNvSpPr/>
          <p:nvPr/>
        </p:nvSpPr>
        <p:spPr>
          <a:xfrm>
            <a:off x="4705350" y="4978400"/>
            <a:ext cx="395288" cy="184150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19" name="Oval 9"/>
          <p:cNvSpPr/>
          <p:nvPr/>
        </p:nvSpPr>
        <p:spPr>
          <a:xfrm>
            <a:off x="3781425" y="4773613"/>
            <a:ext cx="1306513" cy="35242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5420" name="Group 10"/>
          <p:cNvGrpSpPr/>
          <p:nvPr/>
        </p:nvGrpSpPr>
        <p:grpSpPr>
          <a:xfrm>
            <a:off x="4097338" y="4849813"/>
            <a:ext cx="647700" cy="206375"/>
            <a:chOff x="2848" y="848"/>
            <a:chExt cx="140" cy="98"/>
          </a:xfrm>
        </p:grpSpPr>
        <p:sp>
          <p:nvSpPr>
            <p:cNvPr id="145645" name="Line 11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46" name="Line 12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47" name="Line 13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5421" name="Group 14"/>
          <p:cNvGrpSpPr/>
          <p:nvPr/>
        </p:nvGrpSpPr>
        <p:grpSpPr>
          <a:xfrm flipV="1">
            <a:off x="4097338" y="4848225"/>
            <a:ext cx="647700" cy="204788"/>
            <a:chOff x="2848" y="848"/>
            <a:chExt cx="140" cy="98"/>
          </a:xfrm>
        </p:grpSpPr>
        <p:sp>
          <p:nvSpPr>
            <p:cNvPr id="145642" name="Line 15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43" name="Line 16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44" name="Line 17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422" name="Text Box 18"/>
          <p:cNvSpPr txBox="1"/>
          <p:nvPr/>
        </p:nvSpPr>
        <p:spPr>
          <a:xfrm>
            <a:off x="3746500" y="3989388"/>
            <a:ext cx="2136775" cy="5095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有限的共享式输出链路缓存</a:t>
            </a:r>
            <a:endParaRPr lang="en-US" altLang="zh-CN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45423" name="Line 19"/>
          <p:cNvSpPr/>
          <p:nvPr/>
        </p:nvSpPr>
        <p:spPr>
          <a:xfrm flipH="1">
            <a:off x="2424113" y="4545013"/>
            <a:ext cx="1135062" cy="11176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24" name="Line 20"/>
          <p:cNvSpPr/>
          <p:nvPr/>
        </p:nvSpPr>
        <p:spPr>
          <a:xfrm flipH="1">
            <a:off x="3021013" y="4545013"/>
            <a:ext cx="538162" cy="158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5425" name="Group 21"/>
          <p:cNvGrpSpPr/>
          <p:nvPr/>
        </p:nvGrpSpPr>
        <p:grpSpPr>
          <a:xfrm>
            <a:off x="2073275" y="3602038"/>
            <a:ext cx="1203325" cy="1162050"/>
            <a:chOff x="5850" y="13487"/>
            <a:chExt cx="2023" cy="1840"/>
          </a:xfrm>
        </p:grpSpPr>
        <p:sp>
          <p:nvSpPr>
            <p:cNvPr id="145603" name="Freeform 22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4" name="Freeform 23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5" name="Freeform 24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6" name="Freeform 25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7" name="Freeform 26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8" name="Freeform 27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09" name="Freeform 28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0" name="Freeform 29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1" name="Freeform 30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2" name="Freeform 31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3" name="Freeform 32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4" name="Freeform 33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5" name="Freeform 34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6" name="Freeform 35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7" name="Freeform 36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8" name="Freeform 37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19" name="Freeform 38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0" name="Freeform 39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1" name="Freeform 40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2" name="Freeform 41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3" name="Freeform 42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4" name="Freeform 43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5" name="Freeform 44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6" name="Freeform 45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7" name="Freeform 46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8" name="Freeform 47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29" name="Freeform 48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0" name="Freeform 49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1" name="Freeform 50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2" name="Rectangle 51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633" name="Freeform 52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4" name="Freeform 53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5" name="Freeform 54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6" name="Freeform 55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7" name="Freeform 56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8" name="Freeform 57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39" name="Freeform 58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40" name="Freeform 59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41" name="Freeform 60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26" name="Group 61"/>
          <p:cNvGrpSpPr/>
          <p:nvPr/>
        </p:nvGrpSpPr>
        <p:grpSpPr>
          <a:xfrm>
            <a:off x="2351088" y="3230563"/>
            <a:ext cx="798512" cy="1166812"/>
            <a:chOff x="12762" y="10336"/>
            <a:chExt cx="1027" cy="1700"/>
          </a:xfrm>
        </p:grpSpPr>
        <p:sp>
          <p:nvSpPr>
            <p:cNvPr id="145597" name="Rectangle 62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98" name="Rectangle 63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99" name="Line 64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00" name="Line 65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01" name="Line 66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602" name="Line 67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427" name="Text Box 68"/>
          <p:cNvSpPr txBox="1"/>
          <p:nvPr/>
        </p:nvSpPr>
        <p:spPr>
          <a:xfrm>
            <a:off x="2354263" y="2825750"/>
            <a:ext cx="852487" cy="3127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A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28" name="Text Box 69"/>
          <p:cNvSpPr txBox="1"/>
          <p:nvPr/>
        </p:nvSpPr>
        <p:spPr>
          <a:xfrm>
            <a:off x="3362325" y="2922588"/>
            <a:ext cx="1468438" cy="473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原始数据</a:t>
            </a:r>
            <a:endParaRPr lang="zh-CN" altLang="en-US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29" name="Line 70"/>
          <p:cNvSpPr/>
          <p:nvPr/>
        </p:nvSpPr>
        <p:spPr>
          <a:xfrm flipH="1">
            <a:off x="1885950" y="5649913"/>
            <a:ext cx="538163" cy="158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5430" name="Group 71"/>
          <p:cNvGrpSpPr/>
          <p:nvPr/>
        </p:nvGrpSpPr>
        <p:grpSpPr>
          <a:xfrm>
            <a:off x="1020763" y="4756150"/>
            <a:ext cx="1203325" cy="1162050"/>
            <a:chOff x="5850" y="13487"/>
            <a:chExt cx="2023" cy="1840"/>
          </a:xfrm>
        </p:grpSpPr>
        <p:sp>
          <p:nvSpPr>
            <p:cNvPr id="145558" name="Freeform 72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9" name="Freeform 73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0" name="Freeform 74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1" name="Freeform 75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2" name="Freeform 76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3" name="Freeform 77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4" name="Freeform 78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5" name="Freeform 79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6" name="Freeform 80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7" name="Freeform 81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8" name="Freeform 82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69" name="Freeform 83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0" name="Freeform 84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1" name="Freeform 85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2" name="Freeform 86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3" name="Freeform 87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4" name="Freeform 88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5" name="Freeform 89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6" name="Freeform 90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7" name="Freeform 91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8" name="Freeform 92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79" name="Freeform 93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0" name="Freeform 94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1" name="Freeform 95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2" name="Freeform 96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3" name="Freeform 97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4" name="Freeform 98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5" name="Freeform 99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6" name="Freeform 100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7" name="Rectangle 101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88" name="Freeform 102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89" name="Freeform 103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0" name="Freeform 104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1" name="Freeform 105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2" name="Freeform 106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3" name="Freeform 107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4" name="Freeform 108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5" name="Freeform 109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96" name="Freeform 110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31" name="Group 111"/>
          <p:cNvGrpSpPr/>
          <p:nvPr/>
        </p:nvGrpSpPr>
        <p:grpSpPr>
          <a:xfrm>
            <a:off x="1298575" y="4384675"/>
            <a:ext cx="798513" cy="1166813"/>
            <a:chOff x="12762" y="10336"/>
            <a:chExt cx="1027" cy="1700"/>
          </a:xfrm>
        </p:grpSpPr>
        <p:sp>
          <p:nvSpPr>
            <p:cNvPr id="145552" name="Rectangle 112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53" name="Rectangle 113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54" name="Line 114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55" name="Line 115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56" name="Line 116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57" name="Line 117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432" name="Text Box 118"/>
          <p:cNvSpPr txBox="1"/>
          <p:nvPr/>
        </p:nvSpPr>
        <p:spPr>
          <a:xfrm>
            <a:off x="1250950" y="3967163"/>
            <a:ext cx="877888" cy="3127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33" name="Line 119"/>
          <p:cNvSpPr/>
          <p:nvPr/>
        </p:nvSpPr>
        <p:spPr>
          <a:xfrm flipH="1">
            <a:off x="3021013" y="5060950"/>
            <a:ext cx="7493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34" name="Line 120"/>
          <p:cNvSpPr/>
          <p:nvPr/>
        </p:nvSpPr>
        <p:spPr>
          <a:xfrm flipH="1">
            <a:off x="5010150" y="5060950"/>
            <a:ext cx="747713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35" name="Line 121"/>
          <p:cNvSpPr/>
          <p:nvPr/>
        </p:nvSpPr>
        <p:spPr>
          <a:xfrm flipH="1">
            <a:off x="5160963" y="4545013"/>
            <a:ext cx="1135062" cy="11176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36" name="Line 122"/>
          <p:cNvSpPr/>
          <p:nvPr/>
        </p:nvSpPr>
        <p:spPr>
          <a:xfrm flipH="1">
            <a:off x="5149850" y="5662613"/>
            <a:ext cx="677863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5437" name="Line 123"/>
          <p:cNvSpPr/>
          <p:nvPr/>
        </p:nvSpPr>
        <p:spPr>
          <a:xfrm flipH="1">
            <a:off x="6259513" y="4557713"/>
            <a:ext cx="53975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5438" name="Group 124"/>
          <p:cNvGrpSpPr/>
          <p:nvPr/>
        </p:nvGrpSpPr>
        <p:grpSpPr>
          <a:xfrm>
            <a:off x="6365875" y="3736975"/>
            <a:ext cx="1203325" cy="1162050"/>
            <a:chOff x="5850" y="13487"/>
            <a:chExt cx="2023" cy="1840"/>
          </a:xfrm>
        </p:grpSpPr>
        <p:sp>
          <p:nvSpPr>
            <p:cNvPr id="145513" name="Freeform 125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4" name="Freeform 126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5" name="Freeform 127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6" name="Freeform 128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7" name="Freeform 129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8" name="Freeform 130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19" name="Freeform 131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0" name="Freeform 132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1" name="Freeform 133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2" name="Freeform 134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3" name="Freeform 135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4" name="Freeform 136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5" name="Freeform 137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6" name="Freeform 138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7" name="Freeform 139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8" name="Freeform 140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29" name="Freeform 141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0" name="Freeform 142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1" name="Freeform 143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2" name="Freeform 144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3" name="Freeform 145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4" name="Freeform 146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5" name="Freeform 147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6" name="Freeform 148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7" name="Freeform 149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8" name="Freeform 150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39" name="Freeform 151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0" name="Freeform 152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1" name="Freeform 153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2" name="Rectangle 154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43" name="Freeform 155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4" name="Freeform 156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5" name="Freeform 157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6" name="Freeform 158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7" name="Freeform 159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8" name="Freeform 160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49" name="Freeform 161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0" name="Freeform 162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51" name="Freeform 163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39" name="Group 164"/>
          <p:cNvGrpSpPr/>
          <p:nvPr/>
        </p:nvGrpSpPr>
        <p:grpSpPr>
          <a:xfrm>
            <a:off x="6643688" y="3365500"/>
            <a:ext cx="798512" cy="1166813"/>
            <a:chOff x="12762" y="10336"/>
            <a:chExt cx="1027" cy="1700"/>
          </a:xfrm>
        </p:grpSpPr>
        <p:sp>
          <p:nvSpPr>
            <p:cNvPr id="145507" name="Rectangle 165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08" name="Rectangle 166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509" name="Line 167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10" name="Line 168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11" name="Line 169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512" name="Line 170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5440" name="Group 171"/>
          <p:cNvGrpSpPr/>
          <p:nvPr/>
        </p:nvGrpSpPr>
        <p:grpSpPr>
          <a:xfrm>
            <a:off x="5627688" y="4962525"/>
            <a:ext cx="1204912" cy="1162050"/>
            <a:chOff x="5850" y="13487"/>
            <a:chExt cx="2023" cy="1840"/>
          </a:xfrm>
        </p:grpSpPr>
        <p:sp>
          <p:nvSpPr>
            <p:cNvPr id="145468" name="Freeform 172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69" name="Freeform 173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0" name="Freeform 174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1" name="Freeform 175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2" name="Freeform 176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3" name="Freeform 177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4" name="Freeform 178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5" name="Freeform 179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6" name="Freeform 180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7" name="Freeform 181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8" name="Freeform 182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79" name="Freeform 183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0" name="Freeform 184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1" name="Freeform 185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2" name="Freeform 186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3" name="Freeform 187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4" name="Freeform 188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5" name="Freeform 189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6" name="Freeform 190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7" name="Freeform 191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8" name="Freeform 192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89" name="Freeform 193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0" name="Freeform 194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1" name="Freeform 195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2" name="Freeform 196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3" name="Freeform 197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4" name="Freeform 198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5" name="Freeform 199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6" name="Freeform 200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7" name="Rectangle 201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498" name="Freeform 202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99" name="Freeform 203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0" name="Freeform 204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1" name="Freeform 205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2" name="Freeform 206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3" name="Freeform 207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4" name="Freeform 208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5" name="Freeform 209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06" name="Freeform 210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5441" name="Group 211"/>
          <p:cNvGrpSpPr/>
          <p:nvPr/>
        </p:nvGrpSpPr>
        <p:grpSpPr>
          <a:xfrm>
            <a:off x="6175375" y="4678363"/>
            <a:ext cx="798513" cy="1168400"/>
            <a:chOff x="12762" y="10336"/>
            <a:chExt cx="1027" cy="1700"/>
          </a:xfrm>
        </p:grpSpPr>
        <p:sp>
          <p:nvSpPr>
            <p:cNvPr id="145462" name="Rectangle 212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463" name="Rectangle 213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464" name="Line 214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65" name="Line 215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66" name="Line 216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67" name="Line 217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442" name="Oval 218"/>
          <p:cNvSpPr/>
          <p:nvPr/>
        </p:nvSpPr>
        <p:spPr>
          <a:xfrm>
            <a:off x="2763838" y="3305175"/>
            <a:ext cx="112712" cy="11588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5443" name="Oval 219"/>
          <p:cNvSpPr/>
          <p:nvPr/>
        </p:nvSpPr>
        <p:spPr>
          <a:xfrm>
            <a:off x="1604963" y="4433888"/>
            <a:ext cx="114300" cy="11747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5444" name="Line 220"/>
          <p:cNvSpPr/>
          <p:nvPr/>
        </p:nvSpPr>
        <p:spPr>
          <a:xfrm flipH="1">
            <a:off x="2903538" y="3181350"/>
            <a:ext cx="363537" cy="134938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5445" name="Text Box 221"/>
          <p:cNvSpPr txBox="1"/>
          <p:nvPr/>
        </p:nvSpPr>
        <p:spPr>
          <a:xfrm>
            <a:off x="6424613" y="2838450"/>
            <a:ext cx="590550" cy="473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46" name="Line 222"/>
          <p:cNvSpPr/>
          <p:nvPr/>
        </p:nvSpPr>
        <p:spPr>
          <a:xfrm>
            <a:off x="6659563" y="3206750"/>
            <a:ext cx="244475" cy="2825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5447" name="Line 223"/>
          <p:cNvSpPr/>
          <p:nvPr/>
        </p:nvSpPr>
        <p:spPr>
          <a:xfrm flipH="1">
            <a:off x="4764088" y="4495800"/>
            <a:ext cx="303212" cy="306388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45448" name="Group 224"/>
          <p:cNvGrpSpPr/>
          <p:nvPr/>
        </p:nvGrpSpPr>
        <p:grpSpPr>
          <a:xfrm>
            <a:off x="4587875" y="4900613"/>
            <a:ext cx="385763" cy="319087"/>
            <a:chOff x="11283" y="10423"/>
            <a:chExt cx="475" cy="374"/>
          </a:xfrm>
        </p:grpSpPr>
        <p:sp>
          <p:nvSpPr>
            <p:cNvPr id="145455" name="Rectangle 225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5456" name="Line 226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57" name="Line 227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58" name="Line 228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59" name="Line 229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60" name="Line 230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461" name="Line 231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5449" name="Line 232"/>
          <p:cNvSpPr/>
          <p:nvPr/>
        </p:nvSpPr>
        <p:spPr>
          <a:xfrm>
            <a:off x="4845050" y="3684588"/>
            <a:ext cx="339725" cy="0"/>
          </a:xfrm>
          <a:prstGeom prst="line">
            <a:avLst/>
          </a:prstGeom>
          <a:ln w="38100" cap="flat" cmpd="sng">
            <a:solidFill>
              <a:srgbClr val="FFFFFF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45450" name="Freeform 233"/>
          <p:cNvSpPr/>
          <p:nvPr/>
        </p:nvSpPr>
        <p:spPr>
          <a:xfrm>
            <a:off x="1663700" y="4532313"/>
            <a:ext cx="4854575" cy="1228725"/>
          </a:xfrm>
          <a:custGeom>
            <a:avLst/>
            <a:gdLst>
              <a:gd name="txL" fmla="*/ 0 w 6225"/>
              <a:gd name="txT" fmla="*/ 0 h 1501"/>
              <a:gd name="txR" fmla="*/ 6225 w 6225"/>
              <a:gd name="txB" fmla="*/ 1501 h 1501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6225" h="1501">
                <a:moveTo>
                  <a:pt x="0" y="0"/>
                </a:moveTo>
                <a:lnTo>
                  <a:pt x="0" y="1486"/>
                </a:lnTo>
                <a:lnTo>
                  <a:pt x="1005" y="1501"/>
                </a:lnTo>
                <a:lnTo>
                  <a:pt x="1860" y="706"/>
                </a:lnTo>
                <a:lnTo>
                  <a:pt x="5085" y="721"/>
                </a:lnTo>
                <a:lnTo>
                  <a:pt x="4305" y="1456"/>
                </a:lnTo>
                <a:lnTo>
                  <a:pt x="6225" y="1456"/>
                </a:lnTo>
                <a:lnTo>
                  <a:pt x="6220" y="391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51" name="Freeform 234"/>
          <p:cNvSpPr/>
          <p:nvPr/>
        </p:nvSpPr>
        <p:spPr>
          <a:xfrm>
            <a:off x="2822575" y="3365500"/>
            <a:ext cx="4210050" cy="1646238"/>
          </a:xfrm>
          <a:custGeom>
            <a:avLst/>
            <a:gdLst>
              <a:gd name="txL" fmla="*/ 0 w 5400"/>
              <a:gd name="txT" fmla="*/ 0 h 2010"/>
              <a:gd name="txR" fmla="*/ 5400 w 5400"/>
              <a:gd name="txB" fmla="*/ 2010 h 2010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5400" h="2010">
                <a:moveTo>
                  <a:pt x="0" y="0"/>
                </a:moveTo>
                <a:lnTo>
                  <a:pt x="0" y="1485"/>
                </a:lnTo>
                <a:lnTo>
                  <a:pt x="1005" y="1500"/>
                </a:lnTo>
                <a:lnTo>
                  <a:pt x="540" y="2010"/>
                </a:lnTo>
                <a:lnTo>
                  <a:pt x="3615" y="2010"/>
                </a:lnTo>
                <a:lnTo>
                  <a:pt x="4350" y="1275"/>
                </a:lnTo>
                <a:lnTo>
                  <a:pt x="5400" y="1290"/>
                </a:lnTo>
                <a:lnTo>
                  <a:pt x="5400" y="12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5452" name="Oval 235"/>
          <p:cNvSpPr/>
          <p:nvPr/>
        </p:nvSpPr>
        <p:spPr>
          <a:xfrm>
            <a:off x="2763838" y="3538538"/>
            <a:ext cx="112712" cy="1158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5453" name="Text Box 236"/>
          <p:cNvSpPr txBox="1"/>
          <p:nvPr/>
        </p:nvSpPr>
        <p:spPr>
          <a:xfrm>
            <a:off x="3041650" y="3341688"/>
            <a:ext cx="1498600" cy="6175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‘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原始数据</a:t>
            </a:r>
          </a:p>
          <a:p>
            <a:pPr algn="r" eaLnBrk="1" hangingPunct="1"/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＋重传数据</a:t>
            </a:r>
            <a:endParaRPr lang="zh-CN" altLang="en-US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5454" name="Line 237"/>
          <p:cNvSpPr/>
          <p:nvPr/>
        </p:nvSpPr>
        <p:spPr>
          <a:xfrm flipH="1">
            <a:off x="2916238" y="3524250"/>
            <a:ext cx="373062" cy="508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>
    <p:random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拥塞的原因与开销</a:t>
            </a:r>
            <a:r>
              <a:rPr lang="en-US" altLang="zh-CN" dirty="0"/>
              <a:t>: </a:t>
            </a:r>
            <a:r>
              <a:rPr lang="zh-CN" altLang="en-US" dirty="0"/>
              <a:t>情况</a:t>
            </a:r>
            <a:r>
              <a:rPr lang="en-US" altLang="zh-CN" dirty="0"/>
              <a:t>2 (</a:t>
            </a:r>
            <a:r>
              <a:rPr lang="zh-CN" altLang="en-US" dirty="0"/>
              <a:t>续</a:t>
            </a:r>
            <a:r>
              <a:rPr lang="en-US" altLang="zh-CN" dirty="0"/>
              <a:t>) </a:t>
            </a:r>
          </a:p>
        </p:txBody>
      </p:sp>
      <p:sp>
        <p:nvSpPr>
          <p:cNvPr id="146435" name="Rectangle 3"/>
          <p:cNvSpPr>
            <a:spLocks noGrp="1"/>
          </p:cNvSpPr>
          <p:nvPr>
            <p:ph sz="half" idx="1"/>
          </p:nvPr>
        </p:nvSpPr>
        <p:spPr>
          <a:xfrm>
            <a:off x="520700" y="1339850"/>
            <a:ext cx="8466138" cy="19240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通常:                      (吞吐量)</a:t>
            </a:r>
          </a:p>
          <a:p>
            <a:pPr eaLnBrk="1" hangingPunct="1">
              <a:lnSpc>
                <a:spcPct val="130000"/>
              </a:lnSpc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仅当丢失丢包时，需要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完美的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重传 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:</a:t>
            </a:r>
          </a:p>
          <a:p>
            <a:pPr eaLnBrk="1" hangingPunct="1">
              <a:lnSpc>
                <a:spcPct val="130000"/>
              </a:lnSpc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迟延的分组（而不是丢失）的重传使得      比(同完美情况相比)     更大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3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643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146438" name="Group 4"/>
          <p:cNvGrpSpPr/>
          <p:nvPr/>
        </p:nvGrpSpPr>
        <p:grpSpPr>
          <a:xfrm>
            <a:off x="1676400" y="1219200"/>
            <a:ext cx="1385888" cy="687388"/>
            <a:chOff x="1129" y="700"/>
            <a:chExt cx="873" cy="433"/>
          </a:xfrm>
        </p:grpSpPr>
        <p:grpSp>
          <p:nvGrpSpPr>
            <p:cNvPr id="146462" name="Group 5"/>
            <p:cNvGrpSpPr/>
            <p:nvPr/>
          </p:nvGrpSpPr>
          <p:grpSpPr>
            <a:xfrm>
              <a:off x="1129" y="704"/>
              <a:ext cx="364" cy="429"/>
              <a:chOff x="1129" y="704"/>
              <a:chExt cx="364" cy="429"/>
            </a:xfrm>
          </p:grpSpPr>
          <p:sp>
            <p:nvSpPr>
              <p:cNvPr id="146467" name="Text Box 6"/>
              <p:cNvSpPr txBox="1"/>
              <p:nvPr/>
            </p:nvSpPr>
            <p:spPr>
              <a:xfrm>
                <a:off x="1129" y="704"/>
                <a:ext cx="23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Symbol" panose="05050102010706020507" pitchFamily="18" charset="2"/>
                  </a:rPr>
                  <a:t>l</a:t>
                </a:r>
                <a:endParaRPr lang="en-US" altLang="zh-CN" sz="20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146468" name="Text Box 7"/>
              <p:cNvSpPr txBox="1"/>
              <p:nvPr/>
            </p:nvSpPr>
            <p:spPr>
              <a:xfrm>
                <a:off x="1252" y="883"/>
                <a:ext cx="24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</a:rPr>
                  <a:t>in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6463" name="Group 8"/>
            <p:cNvGrpSpPr/>
            <p:nvPr/>
          </p:nvGrpSpPr>
          <p:grpSpPr>
            <a:xfrm>
              <a:off x="1541" y="700"/>
              <a:ext cx="461" cy="413"/>
              <a:chOff x="1645" y="788"/>
              <a:chExt cx="461" cy="413"/>
            </a:xfrm>
          </p:grpSpPr>
          <p:sp>
            <p:nvSpPr>
              <p:cNvPr id="146465" name="Text Box 9"/>
              <p:cNvSpPr txBox="1"/>
              <p:nvPr/>
            </p:nvSpPr>
            <p:spPr>
              <a:xfrm>
                <a:off x="1645" y="788"/>
                <a:ext cx="23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Symbol" panose="05050102010706020507" pitchFamily="18" charset="2"/>
                  </a:rPr>
                  <a:t>l</a:t>
                </a:r>
                <a:endParaRPr lang="en-US" altLang="zh-CN" sz="20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146466" name="Text Box 10"/>
              <p:cNvSpPr txBox="1"/>
              <p:nvPr/>
            </p:nvSpPr>
            <p:spPr>
              <a:xfrm>
                <a:off x="1768" y="951"/>
                <a:ext cx="33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</a:rPr>
                  <a:t>out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6464" name="Text Box 11"/>
            <p:cNvSpPr txBox="1"/>
            <p:nvPr/>
          </p:nvSpPr>
          <p:spPr>
            <a:xfrm>
              <a:off x="1360" y="759"/>
              <a:ext cx="20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Arial" panose="020B0604020202020204" pitchFamily="34" charset="0"/>
                </a:rPr>
                <a:t>=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6439" name="Group 12"/>
          <p:cNvGrpSpPr/>
          <p:nvPr/>
        </p:nvGrpSpPr>
        <p:grpSpPr>
          <a:xfrm>
            <a:off x="5748338" y="1657350"/>
            <a:ext cx="1385887" cy="687388"/>
            <a:chOff x="2461" y="1256"/>
            <a:chExt cx="873" cy="433"/>
          </a:xfrm>
        </p:grpSpPr>
        <p:grpSp>
          <p:nvGrpSpPr>
            <p:cNvPr id="146453" name="Group 13"/>
            <p:cNvGrpSpPr/>
            <p:nvPr/>
          </p:nvGrpSpPr>
          <p:grpSpPr>
            <a:xfrm>
              <a:off x="2461" y="1256"/>
              <a:ext cx="873" cy="433"/>
              <a:chOff x="1129" y="700"/>
              <a:chExt cx="873" cy="433"/>
            </a:xfrm>
          </p:grpSpPr>
          <p:grpSp>
            <p:nvGrpSpPr>
              <p:cNvPr id="146455" name="Group 14"/>
              <p:cNvGrpSpPr/>
              <p:nvPr/>
            </p:nvGrpSpPr>
            <p:grpSpPr>
              <a:xfrm>
                <a:off x="1129" y="704"/>
                <a:ext cx="364" cy="429"/>
                <a:chOff x="1129" y="704"/>
                <a:chExt cx="364" cy="429"/>
              </a:xfrm>
            </p:grpSpPr>
            <p:sp>
              <p:nvSpPr>
                <p:cNvPr id="146460" name="Text Box 15"/>
                <p:cNvSpPr txBox="1"/>
                <p:nvPr/>
              </p:nvSpPr>
              <p:spPr>
                <a:xfrm>
                  <a:off x="1129" y="704"/>
                  <a:ext cx="239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Symbol" panose="05050102010706020507" pitchFamily="18" charset="2"/>
                    </a:rPr>
                    <a:t>l</a:t>
                  </a:r>
                  <a:endParaRPr lang="en-US" altLang="zh-CN" sz="2000" dirty="0">
                    <a:latin typeface="Symbol" panose="05050102010706020507" pitchFamily="18" charset="2"/>
                  </a:endParaRPr>
                </a:p>
              </p:txBody>
            </p:sp>
            <p:sp>
              <p:nvSpPr>
                <p:cNvPr id="146461" name="Text Box 16"/>
                <p:cNvSpPr txBox="1"/>
                <p:nvPr/>
              </p:nvSpPr>
              <p:spPr>
                <a:xfrm>
                  <a:off x="1252" y="883"/>
                  <a:ext cx="241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</a:rPr>
                    <a:t>in</a:t>
                  </a:r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46456" name="Group 17"/>
              <p:cNvGrpSpPr/>
              <p:nvPr/>
            </p:nvGrpSpPr>
            <p:grpSpPr>
              <a:xfrm>
                <a:off x="1541" y="700"/>
                <a:ext cx="461" cy="413"/>
                <a:chOff x="1645" y="788"/>
                <a:chExt cx="461" cy="413"/>
              </a:xfrm>
            </p:grpSpPr>
            <p:sp>
              <p:nvSpPr>
                <p:cNvPr id="146458" name="Text Box 18"/>
                <p:cNvSpPr txBox="1"/>
                <p:nvPr/>
              </p:nvSpPr>
              <p:spPr>
                <a:xfrm>
                  <a:off x="1645" y="788"/>
                  <a:ext cx="239" cy="32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Symbol" panose="05050102010706020507" pitchFamily="18" charset="2"/>
                    </a:rPr>
                    <a:t>l</a:t>
                  </a:r>
                  <a:endParaRPr lang="en-US" altLang="zh-CN" sz="2000" dirty="0">
                    <a:latin typeface="Symbol" panose="05050102010706020507" pitchFamily="18" charset="2"/>
                  </a:endParaRPr>
                </a:p>
              </p:txBody>
            </p:sp>
            <p:sp>
              <p:nvSpPr>
                <p:cNvPr id="146459" name="Text Box 19"/>
                <p:cNvSpPr txBox="1"/>
                <p:nvPr/>
              </p:nvSpPr>
              <p:spPr>
                <a:xfrm>
                  <a:off x="1768" y="951"/>
                  <a:ext cx="338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Arial" panose="020B0604020202020204" pitchFamily="34" charset="0"/>
                    </a:rPr>
                    <a:t>out</a:t>
                  </a:r>
                  <a:endParaRPr lang="en-US" altLang="zh-CN" sz="2000"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6457" name="Text Box 20"/>
              <p:cNvSpPr txBox="1"/>
              <p:nvPr/>
            </p:nvSpPr>
            <p:spPr>
              <a:xfrm>
                <a:off x="1352" y="729"/>
                <a:ext cx="22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&gt;</a:t>
                </a:r>
                <a:endParaRPr lang="zh-CN" altLang="en-US" sz="20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6454" name="Line 21"/>
            <p:cNvSpPr/>
            <p:nvPr/>
          </p:nvSpPr>
          <p:spPr>
            <a:xfrm flipV="1">
              <a:off x="2660" y="1332"/>
              <a:ext cx="20" cy="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6440" name="Group 22"/>
          <p:cNvGrpSpPr/>
          <p:nvPr/>
        </p:nvGrpSpPr>
        <p:grpSpPr>
          <a:xfrm>
            <a:off x="5324475" y="2130425"/>
            <a:ext cx="577850" cy="681038"/>
            <a:chOff x="3663" y="2092"/>
            <a:chExt cx="364" cy="429"/>
          </a:xfrm>
        </p:grpSpPr>
        <p:grpSp>
          <p:nvGrpSpPr>
            <p:cNvPr id="146449" name="Group 23"/>
            <p:cNvGrpSpPr/>
            <p:nvPr/>
          </p:nvGrpSpPr>
          <p:grpSpPr>
            <a:xfrm>
              <a:off x="3663" y="2092"/>
              <a:ext cx="364" cy="429"/>
              <a:chOff x="1129" y="704"/>
              <a:chExt cx="364" cy="429"/>
            </a:xfrm>
          </p:grpSpPr>
          <p:sp>
            <p:nvSpPr>
              <p:cNvPr id="146451" name="Text Box 24"/>
              <p:cNvSpPr txBox="1"/>
              <p:nvPr/>
            </p:nvSpPr>
            <p:spPr>
              <a:xfrm>
                <a:off x="1129" y="704"/>
                <a:ext cx="23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Symbol" panose="05050102010706020507" pitchFamily="18" charset="2"/>
                  </a:rPr>
                  <a:t>l</a:t>
                </a:r>
                <a:endParaRPr lang="en-US" altLang="zh-CN" sz="20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146452" name="Text Box 25"/>
              <p:cNvSpPr txBox="1"/>
              <p:nvPr/>
            </p:nvSpPr>
            <p:spPr>
              <a:xfrm>
                <a:off x="1252" y="883"/>
                <a:ext cx="24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</a:rPr>
                  <a:t>in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6450" name="Line 26"/>
            <p:cNvSpPr/>
            <p:nvPr/>
          </p:nvSpPr>
          <p:spPr>
            <a:xfrm flipV="1">
              <a:off x="3862" y="2164"/>
              <a:ext cx="20" cy="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6441" name="Group 27"/>
          <p:cNvGrpSpPr/>
          <p:nvPr/>
        </p:nvGrpSpPr>
        <p:grpSpPr>
          <a:xfrm>
            <a:off x="7880350" y="2151063"/>
            <a:ext cx="731838" cy="655637"/>
            <a:chOff x="1645" y="788"/>
            <a:chExt cx="461" cy="413"/>
          </a:xfrm>
        </p:grpSpPr>
        <p:sp>
          <p:nvSpPr>
            <p:cNvPr id="146447" name="Text Box 28"/>
            <p:cNvSpPr txBox="1"/>
            <p:nvPr/>
          </p:nvSpPr>
          <p:spPr>
            <a:xfrm>
              <a:off x="1645" y="788"/>
              <a:ext cx="23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latin typeface="Symbol" panose="05050102010706020507" pitchFamily="18" charset="2"/>
                </a:rPr>
                <a:t>l</a:t>
              </a:r>
              <a:endParaRPr lang="en-US" altLang="zh-CN" sz="2000" dirty="0">
                <a:latin typeface="Symbol" panose="05050102010706020507" pitchFamily="18" charset="2"/>
              </a:endParaRPr>
            </a:p>
          </p:txBody>
        </p:sp>
        <p:sp>
          <p:nvSpPr>
            <p:cNvPr id="146448" name="Text Box 29"/>
            <p:cNvSpPr txBox="1"/>
            <p:nvPr/>
          </p:nvSpPr>
          <p:spPr>
            <a:xfrm>
              <a:off x="1768" y="951"/>
              <a:ext cx="33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</a:rPr>
                <a:t>out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146442" name="Picture 30" descr="congestion_per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8" y="3170238"/>
            <a:ext cx="7713662" cy="2352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443" name="Rectangle 31"/>
          <p:cNvSpPr/>
          <p:nvPr/>
        </p:nvSpPr>
        <p:spPr>
          <a:xfrm>
            <a:off x="381000" y="5105400"/>
            <a:ext cx="8267700" cy="4095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6444" name="Rectangle 32"/>
          <p:cNvSpPr/>
          <p:nvPr/>
        </p:nvSpPr>
        <p:spPr>
          <a:xfrm>
            <a:off x="615950" y="5276850"/>
            <a:ext cx="8143875" cy="11890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拥塞的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代价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”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000" b="1" dirty="0">
                <a:latin typeface="Times New Roman" panose="02020603050405020304" pitchFamily="18" charset="0"/>
              </a:rPr>
              <a:t> 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000" dirty="0">
                <a:latin typeface="Times New Roman" panose="02020603050405020304" pitchFamily="18" charset="0"/>
              </a:rPr>
              <a:t>重传：浪费带宽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000" dirty="0">
                <a:latin typeface="Times New Roman" panose="02020603050405020304" pitchFamily="18" charset="0"/>
              </a:rPr>
              <a:t>大时延的情况下，不必要重传加剧带宽浪费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4343400" y="4495800"/>
            <a:ext cx="762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C/2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7162800" y="4495800"/>
            <a:ext cx="7620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C/2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拥塞的原因与开销</a:t>
            </a:r>
            <a:r>
              <a:rPr lang="en-US" altLang="zh-CN" dirty="0"/>
              <a:t>: </a:t>
            </a:r>
            <a:r>
              <a:rPr lang="zh-CN" altLang="en-US" dirty="0"/>
              <a:t>情况</a:t>
            </a:r>
            <a:r>
              <a:rPr lang="en-US" altLang="zh-CN" dirty="0"/>
              <a:t>3 </a:t>
            </a:r>
          </a:p>
        </p:txBody>
      </p:sp>
      <p:sp>
        <p:nvSpPr>
          <p:cNvPr id="147459" name="Rectangle 3"/>
          <p:cNvSpPr>
            <a:spLocks noGrp="1"/>
          </p:cNvSpPr>
          <p:nvPr>
            <p:ph sz="half" idx="1"/>
          </p:nvPr>
        </p:nvSpPr>
        <p:spPr>
          <a:xfrm>
            <a:off x="606425" y="1273175"/>
            <a:ext cx="8334375" cy="124777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四个发送者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多跳路径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超时/重传</a:t>
            </a:r>
          </a:p>
          <a:p>
            <a:pPr eaLnBrk="1" hangingPunct="1">
              <a:buSzPct val="85000"/>
            </a:pPr>
            <a:endParaRPr lang="zh-CN" altLang="en-U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329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746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147462" name="Group 4"/>
          <p:cNvGrpSpPr/>
          <p:nvPr/>
        </p:nvGrpSpPr>
        <p:grpSpPr>
          <a:xfrm>
            <a:off x="5780088" y="1214438"/>
            <a:ext cx="577850" cy="681037"/>
            <a:chOff x="1129" y="704"/>
            <a:chExt cx="364" cy="429"/>
          </a:xfrm>
        </p:grpSpPr>
        <p:sp>
          <p:nvSpPr>
            <p:cNvPr id="147789" name="Text Box 5"/>
            <p:cNvSpPr txBox="1"/>
            <p:nvPr/>
          </p:nvSpPr>
          <p:spPr>
            <a:xfrm>
              <a:off x="1129" y="704"/>
              <a:ext cx="239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>
                  <a:latin typeface="Symbol" panose="05050102010706020507" pitchFamily="18" charset="2"/>
                </a:rPr>
                <a:t>l</a:t>
              </a:r>
              <a:endParaRPr lang="en-US" altLang="zh-CN" sz="2000" dirty="0">
                <a:latin typeface="Symbol" panose="05050102010706020507" pitchFamily="18" charset="2"/>
              </a:endParaRPr>
            </a:p>
          </p:txBody>
        </p:sp>
        <p:sp>
          <p:nvSpPr>
            <p:cNvPr id="147790" name="Text Box 6"/>
            <p:cNvSpPr txBox="1"/>
            <p:nvPr/>
          </p:nvSpPr>
          <p:spPr>
            <a:xfrm>
              <a:off x="1252" y="883"/>
              <a:ext cx="24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Arial" panose="020B0604020202020204" pitchFamily="34" charset="0"/>
                </a:rPr>
                <a:t>in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47463" name="Rectangle 7"/>
          <p:cNvSpPr/>
          <p:nvPr/>
        </p:nvSpPr>
        <p:spPr>
          <a:xfrm>
            <a:off x="4267200" y="1295400"/>
            <a:ext cx="3390900" cy="1066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问题: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随着     和     的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latin typeface="Times New Roman" panose="02020603050405020304" pitchFamily="18" charset="0"/>
              </a:rPr>
              <a:t>增加将发生什么情况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?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147464" name="Group 8"/>
          <p:cNvGrpSpPr/>
          <p:nvPr/>
        </p:nvGrpSpPr>
        <p:grpSpPr>
          <a:xfrm>
            <a:off x="6356350" y="1219200"/>
            <a:ext cx="577850" cy="681038"/>
            <a:chOff x="4573" y="1575"/>
            <a:chExt cx="364" cy="429"/>
          </a:xfrm>
        </p:grpSpPr>
        <p:grpSp>
          <p:nvGrpSpPr>
            <p:cNvPr id="147785" name="Group 9"/>
            <p:cNvGrpSpPr/>
            <p:nvPr/>
          </p:nvGrpSpPr>
          <p:grpSpPr>
            <a:xfrm>
              <a:off x="4573" y="1575"/>
              <a:ext cx="364" cy="429"/>
              <a:chOff x="1129" y="704"/>
              <a:chExt cx="364" cy="429"/>
            </a:xfrm>
          </p:grpSpPr>
          <p:sp>
            <p:nvSpPr>
              <p:cNvPr id="147787" name="Text Box 10"/>
              <p:cNvSpPr txBox="1"/>
              <p:nvPr/>
            </p:nvSpPr>
            <p:spPr>
              <a:xfrm>
                <a:off x="1129" y="704"/>
                <a:ext cx="239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Symbol" panose="05050102010706020507" pitchFamily="18" charset="2"/>
                  </a:rPr>
                  <a:t>l</a:t>
                </a:r>
                <a:endParaRPr lang="en-US" altLang="zh-CN" sz="2000" dirty="0">
                  <a:latin typeface="Symbol" panose="05050102010706020507" pitchFamily="18" charset="2"/>
                </a:endParaRPr>
              </a:p>
            </p:txBody>
          </p:sp>
          <p:sp>
            <p:nvSpPr>
              <p:cNvPr id="147788" name="Text Box 11"/>
              <p:cNvSpPr txBox="1"/>
              <p:nvPr/>
            </p:nvSpPr>
            <p:spPr>
              <a:xfrm>
                <a:off x="1252" y="883"/>
                <a:ext cx="24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Arial" panose="020B0604020202020204" pitchFamily="34" charset="0"/>
                  </a:rPr>
                  <a:t>in</a:t>
                </a:r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7786" name="Line 12"/>
            <p:cNvSpPr/>
            <p:nvPr/>
          </p:nvSpPr>
          <p:spPr>
            <a:xfrm flipV="1">
              <a:off x="4764" y="1674"/>
              <a:ext cx="18" cy="5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465" name="Text Box 13"/>
          <p:cNvSpPr txBox="1"/>
          <p:nvPr/>
        </p:nvSpPr>
        <p:spPr>
          <a:xfrm>
            <a:off x="4672013" y="3511550"/>
            <a:ext cx="1912937" cy="3952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latin typeface="Comic Sans MS" panose="030F0702030302020204" pitchFamily="66" charset="0"/>
              </a:rPr>
              <a:t>有限的共享式输出链路缓存 </a:t>
            </a:r>
          </a:p>
        </p:txBody>
      </p:sp>
      <p:sp>
        <p:nvSpPr>
          <p:cNvPr id="147466" name="Line 14"/>
          <p:cNvSpPr/>
          <p:nvPr/>
        </p:nvSpPr>
        <p:spPr>
          <a:xfrm flipH="1">
            <a:off x="3359150" y="3892550"/>
            <a:ext cx="923925" cy="86677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67" name="Line 15"/>
          <p:cNvSpPr/>
          <p:nvPr/>
        </p:nvSpPr>
        <p:spPr>
          <a:xfrm flipH="1">
            <a:off x="3844925" y="3892550"/>
            <a:ext cx="438150" cy="1588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7468" name="Group 16"/>
          <p:cNvGrpSpPr/>
          <p:nvPr/>
        </p:nvGrpSpPr>
        <p:grpSpPr>
          <a:xfrm>
            <a:off x="2971800" y="2559050"/>
            <a:ext cx="1081088" cy="1503363"/>
            <a:chOff x="12310" y="10193"/>
            <a:chExt cx="1635" cy="2272"/>
          </a:xfrm>
        </p:grpSpPr>
        <p:grpSp>
          <p:nvGrpSpPr>
            <p:cNvPr id="147737" name="Group 17"/>
            <p:cNvGrpSpPr/>
            <p:nvPr/>
          </p:nvGrpSpPr>
          <p:grpSpPr>
            <a:xfrm>
              <a:off x="12464" y="11102"/>
              <a:ext cx="1481" cy="1363"/>
              <a:chOff x="5850" y="13487"/>
              <a:chExt cx="2023" cy="1840"/>
            </a:xfrm>
          </p:grpSpPr>
          <p:sp>
            <p:nvSpPr>
              <p:cNvPr id="147746" name="Freeform 18"/>
              <p:cNvSpPr/>
              <p:nvPr/>
            </p:nvSpPr>
            <p:spPr>
              <a:xfrm>
                <a:off x="5850" y="13632"/>
                <a:ext cx="2023" cy="1695"/>
              </a:xfrm>
              <a:custGeom>
                <a:avLst/>
                <a:gdLst>
                  <a:gd name="txL" fmla="*/ 0 w 2023"/>
                  <a:gd name="txT" fmla="*/ 0 h 1695"/>
                  <a:gd name="txR" fmla="*/ 2023 w 2023"/>
                  <a:gd name="txB" fmla="*/ 1695 h 1695"/>
                </a:gdLst>
                <a:ahLst/>
                <a:cxnLst>
                  <a:cxn ang="0">
                    <a:pos x="570" y="121"/>
                  </a:cxn>
                  <a:cxn ang="0">
                    <a:pos x="575" y="120"/>
                  </a:cxn>
                  <a:cxn ang="0">
                    <a:pos x="586" y="116"/>
                  </a:cxn>
                  <a:cxn ang="0">
                    <a:pos x="607" y="108"/>
                  </a:cxn>
                  <a:cxn ang="0">
                    <a:pos x="636" y="101"/>
                  </a:cxn>
                  <a:cxn ang="0">
                    <a:pos x="672" y="90"/>
                  </a:cxn>
                  <a:cxn ang="0">
                    <a:pos x="718" y="79"/>
                  </a:cxn>
                  <a:cxn ang="0">
                    <a:pos x="771" y="67"/>
                  </a:cxn>
                  <a:cxn ang="0">
                    <a:pos x="834" y="55"/>
                  </a:cxn>
                  <a:cxn ang="0">
                    <a:pos x="904" y="43"/>
                  </a:cxn>
                  <a:cxn ang="0">
                    <a:pos x="982" y="33"/>
                  </a:cxn>
                  <a:cxn ang="0">
                    <a:pos x="1071" y="22"/>
                  </a:cxn>
                  <a:cxn ang="0">
                    <a:pos x="1166" y="13"/>
                  </a:cxn>
                  <a:cxn ang="0">
                    <a:pos x="1271" y="7"/>
                  </a:cxn>
                  <a:cxn ang="0">
                    <a:pos x="1384" y="1"/>
                  </a:cxn>
                  <a:cxn ang="0">
                    <a:pos x="1506" y="0"/>
                  </a:cxn>
                  <a:cxn ang="0">
                    <a:pos x="1636" y="1"/>
                  </a:cxn>
                  <a:cxn ang="0">
                    <a:pos x="1692" y="233"/>
                  </a:cxn>
                  <a:cxn ang="0">
                    <a:pos x="1713" y="243"/>
                  </a:cxn>
                  <a:cxn ang="0">
                    <a:pos x="1758" y="274"/>
                  </a:cxn>
                  <a:cxn ang="0">
                    <a:pos x="1806" y="329"/>
                  </a:cxn>
                  <a:cxn ang="0">
                    <a:pos x="1836" y="409"/>
                  </a:cxn>
                  <a:cxn ang="0">
                    <a:pos x="1955" y="948"/>
                  </a:cxn>
                  <a:cxn ang="0">
                    <a:pos x="2003" y="1171"/>
                  </a:cxn>
                  <a:cxn ang="0">
                    <a:pos x="2011" y="1188"/>
                  </a:cxn>
                  <a:cxn ang="0">
                    <a:pos x="2022" y="1231"/>
                  </a:cxn>
                  <a:cxn ang="0">
                    <a:pos x="2021" y="1297"/>
                  </a:cxn>
                  <a:cxn ang="0">
                    <a:pos x="1992" y="1380"/>
                  </a:cxn>
                  <a:cxn ang="0">
                    <a:pos x="0" y="1328"/>
                  </a:cxn>
                  <a:cxn ang="0">
                    <a:pos x="199" y="1223"/>
                  </a:cxn>
                  <a:cxn ang="0">
                    <a:pos x="200" y="232"/>
                  </a:cxn>
                  <a:cxn ang="0">
                    <a:pos x="210" y="226"/>
                  </a:cxn>
                  <a:cxn ang="0">
                    <a:pos x="230" y="214"/>
                  </a:cxn>
                  <a:cxn ang="0">
                    <a:pos x="259" y="201"/>
                  </a:cxn>
                  <a:cxn ang="0">
                    <a:pos x="297" y="189"/>
                  </a:cxn>
                  <a:cxn ang="0">
                    <a:pos x="344" y="183"/>
                  </a:cxn>
                  <a:cxn ang="0">
                    <a:pos x="399" y="181"/>
                  </a:cxn>
                  <a:cxn ang="0">
                    <a:pos x="464" y="191"/>
                  </a:cxn>
                  <a:cxn ang="0">
                    <a:pos x="548" y="225"/>
                  </a:cxn>
                </a:cxnLst>
                <a:rect l="txL" t="txT" r="txR" b="txB"/>
                <a:pathLst>
                  <a:path w="2023" h="1695">
                    <a:moveTo>
                      <a:pt x="548" y="225"/>
                    </a:moveTo>
                    <a:lnTo>
                      <a:pt x="570" y="121"/>
                    </a:lnTo>
                    <a:lnTo>
                      <a:pt x="571" y="121"/>
                    </a:lnTo>
                    <a:lnTo>
                      <a:pt x="575" y="120"/>
                    </a:lnTo>
                    <a:lnTo>
                      <a:pt x="580" y="118"/>
                    </a:lnTo>
                    <a:lnTo>
                      <a:pt x="586" y="116"/>
                    </a:lnTo>
                    <a:lnTo>
                      <a:pt x="596" y="112"/>
                    </a:lnTo>
                    <a:lnTo>
                      <a:pt x="607" y="108"/>
                    </a:lnTo>
                    <a:lnTo>
                      <a:pt x="620" y="105"/>
                    </a:lnTo>
                    <a:lnTo>
                      <a:pt x="636" y="101"/>
                    </a:lnTo>
                    <a:lnTo>
                      <a:pt x="653" y="95"/>
                    </a:lnTo>
                    <a:lnTo>
                      <a:pt x="672" y="90"/>
                    </a:lnTo>
                    <a:lnTo>
                      <a:pt x="694" y="84"/>
                    </a:lnTo>
                    <a:lnTo>
                      <a:pt x="718" y="79"/>
                    </a:lnTo>
                    <a:lnTo>
                      <a:pt x="743" y="74"/>
                    </a:lnTo>
                    <a:lnTo>
                      <a:pt x="771" y="67"/>
                    </a:lnTo>
                    <a:lnTo>
                      <a:pt x="802" y="61"/>
                    </a:lnTo>
                    <a:lnTo>
                      <a:pt x="834" y="55"/>
                    </a:lnTo>
                    <a:lnTo>
                      <a:pt x="867" y="49"/>
                    </a:lnTo>
                    <a:lnTo>
                      <a:pt x="904" y="43"/>
                    </a:lnTo>
                    <a:lnTo>
                      <a:pt x="943" y="38"/>
                    </a:lnTo>
                    <a:lnTo>
                      <a:pt x="982" y="33"/>
                    </a:lnTo>
                    <a:lnTo>
                      <a:pt x="1025" y="27"/>
                    </a:lnTo>
                    <a:lnTo>
                      <a:pt x="1071" y="22"/>
                    </a:lnTo>
                    <a:lnTo>
                      <a:pt x="1117" y="17"/>
                    </a:lnTo>
                    <a:lnTo>
                      <a:pt x="1166" y="13"/>
                    </a:lnTo>
                    <a:lnTo>
                      <a:pt x="1218" y="10"/>
                    </a:lnTo>
                    <a:lnTo>
                      <a:pt x="1271" y="7"/>
                    </a:lnTo>
                    <a:lnTo>
                      <a:pt x="1327" y="3"/>
                    </a:lnTo>
                    <a:lnTo>
                      <a:pt x="1384" y="1"/>
                    </a:lnTo>
                    <a:lnTo>
                      <a:pt x="1444" y="0"/>
                    </a:lnTo>
                    <a:lnTo>
                      <a:pt x="1506" y="0"/>
                    </a:lnTo>
                    <a:lnTo>
                      <a:pt x="1570" y="0"/>
                    </a:lnTo>
                    <a:lnTo>
                      <a:pt x="1636" y="1"/>
                    </a:lnTo>
                    <a:lnTo>
                      <a:pt x="1709" y="41"/>
                    </a:lnTo>
                    <a:lnTo>
                      <a:pt x="1692" y="233"/>
                    </a:lnTo>
                    <a:lnTo>
                      <a:pt x="1698" y="235"/>
                    </a:lnTo>
                    <a:lnTo>
                      <a:pt x="1713" y="243"/>
                    </a:lnTo>
                    <a:lnTo>
                      <a:pt x="1733" y="256"/>
                    </a:lnTo>
                    <a:lnTo>
                      <a:pt x="1758" y="274"/>
                    </a:lnTo>
                    <a:lnTo>
                      <a:pt x="1784" y="299"/>
                    </a:lnTo>
                    <a:lnTo>
                      <a:pt x="1806" y="329"/>
                    </a:lnTo>
                    <a:lnTo>
                      <a:pt x="1825" y="366"/>
                    </a:lnTo>
                    <a:lnTo>
                      <a:pt x="1836" y="409"/>
                    </a:lnTo>
                    <a:lnTo>
                      <a:pt x="1999" y="557"/>
                    </a:lnTo>
                    <a:lnTo>
                      <a:pt x="1955" y="948"/>
                    </a:lnTo>
                    <a:lnTo>
                      <a:pt x="1692" y="1080"/>
                    </a:lnTo>
                    <a:lnTo>
                      <a:pt x="2003" y="1171"/>
                    </a:lnTo>
                    <a:lnTo>
                      <a:pt x="2006" y="1176"/>
                    </a:lnTo>
                    <a:lnTo>
                      <a:pt x="2011" y="1188"/>
                    </a:lnTo>
                    <a:lnTo>
                      <a:pt x="2016" y="1206"/>
                    </a:lnTo>
                    <a:lnTo>
                      <a:pt x="2022" y="1231"/>
                    </a:lnTo>
                    <a:lnTo>
                      <a:pt x="2023" y="1261"/>
                    </a:lnTo>
                    <a:lnTo>
                      <a:pt x="2021" y="1297"/>
                    </a:lnTo>
                    <a:lnTo>
                      <a:pt x="2010" y="1337"/>
                    </a:lnTo>
                    <a:lnTo>
                      <a:pt x="1992" y="1380"/>
                    </a:lnTo>
                    <a:lnTo>
                      <a:pt x="1171" y="1695"/>
                    </a:lnTo>
                    <a:lnTo>
                      <a:pt x="0" y="1328"/>
                    </a:lnTo>
                    <a:lnTo>
                      <a:pt x="20" y="1285"/>
                    </a:lnTo>
                    <a:lnTo>
                      <a:pt x="199" y="1223"/>
                    </a:lnTo>
                    <a:lnTo>
                      <a:pt x="199" y="233"/>
                    </a:lnTo>
                    <a:lnTo>
                      <a:pt x="200" y="232"/>
                    </a:lnTo>
                    <a:lnTo>
                      <a:pt x="204" y="229"/>
                    </a:lnTo>
                    <a:lnTo>
                      <a:pt x="210" y="226"/>
                    </a:lnTo>
                    <a:lnTo>
                      <a:pt x="218" y="220"/>
                    </a:lnTo>
                    <a:lnTo>
                      <a:pt x="230" y="214"/>
                    </a:lnTo>
                    <a:lnTo>
                      <a:pt x="243" y="207"/>
                    </a:lnTo>
                    <a:lnTo>
                      <a:pt x="259" y="201"/>
                    </a:lnTo>
                    <a:lnTo>
                      <a:pt x="277" y="194"/>
                    </a:lnTo>
                    <a:lnTo>
                      <a:pt x="297" y="189"/>
                    </a:lnTo>
                    <a:lnTo>
                      <a:pt x="320" y="185"/>
                    </a:lnTo>
                    <a:lnTo>
                      <a:pt x="344" y="183"/>
                    </a:lnTo>
                    <a:lnTo>
                      <a:pt x="370" y="180"/>
                    </a:lnTo>
                    <a:lnTo>
                      <a:pt x="399" y="181"/>
                    </a:lnTo>
                    <a:lnTo>
                      <a:pt x="430" y="185"/>
                    </a:lnTo>
                    <a:lnTo>
                      <a:pt x="464" y="191"/>
                    </a:lnTo>
                    <a:lnTo>
                      <a:pt x="498" y="201"/>
                    </a:lnTo>
                    <a:lnTo>
                      <a:pt x="548" y="225"/>
                    </a:lnTo>
                    <a:close/>
                  </a:path>
                </a:pathLst>
              </a:custGeom>
              <a:solidFill>
                <a:srgbClr val="96969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47" name="Freeform 19"/>
              <p:cNvSpPr/>
              <p:nvPr/>
            </p:nvSpPr>
            <p:spPr>
              <a:xfrm>
                <a:off x="6551" y="13597"/>
                <a:ext cx="650" cy="735"/>
              </a:xfrm>
              <a:custGeom>
                <a:avLst/>
                <a:gdLst>
                  <a:gd name="txL" fmla="*/ 0 w 650"/>
                  <a:gd name="txT" fmla="*/ 0 h 735"/>
                  <a:gd name="txR" fmla="*/ 650 w 650"/>
                  <a:gd name="txB" fmla="*/ 735 h 735"/>
                </a:gdLst>
                <a:ahLst/>
                <a:cxnLst>
                  <a:cxn ang="0">
                    <a:pos x="645" y="27"/>
                  </a:cxn>
                  <a:cxn ang="0">
                    <a:pos x="642" y="26"/>
                  </a:cxn>
                  <a:cxn ang="0">
                    <a:pos x="631" y="23"/>
                  </a:cxn>
                  <a:cxn ang="0">
                    <a:pos x="615" y="19"/>
                  </a:cxn>
                  <a:cxn ang="0">
                    <a:pos x="592" y="15"/>
                  </a:cxn>
                  <a:cxn ang="0">
                    <a:pos x="565" y="10"/>
                  </a:cxn>
                  <a:cxn ang="0">
                    <a:pos x="533" y="6"/>
                  </a:cxn>
                  <a:cxn ang="0">
                    <a:pos x="496" y="3"/>
                  </a:cxn>
                  <a:cxn ang="0">
                    <a:pos x="456" y="1"/>
                  </a:cxn>
                  <a:cxn ang="0">
                    <a:pos x="411" y="0"/>
                  </a:cxn>
                  <a:cxn ang="0">
                    <a:pos x="364" y="2"/>
                  </a:cxn>
                  <a:cxn ang="0">
                    <a:pos x="315" y="6"/>
                  </a:cxn>
                  <a:cxn ang="0">
                    <a:pos x="262" y="15"/>
                  </a:cxn>
                  <a:cxn ang="0">
                    <a:pos x="209" y="26"/>
                  </a:cxn>
                  <a:cxn ang="0">
                    <a:pos x="154" y="42"/>
                  </a:cxn>
                  <a:cxn ang="0">
                    <a:pos x="98" y="61"/>
                  </a:cxn>
                  <a:cxn ang="0">
                    <a:pos x="42" y="87"/>
                  </a:cxn>
                  <a:cxn ang="0">
                    <a:pos x="38" y="101"/>
                  </a:cxn>
                  <a:cxn ang="0">
                    <a:pos x="28" y="141"/>
                  </a:cxn>
                  <a:cxn ang="0">
                    <a:pos x="17" y="203"/>
                  </a:cxn>
                  <a:cxn ang="0">
                    <a:pos x="6" y="283"/>
                  </a:cxn>
                  <a:cxn ang="0">
                    <a:pos x="0" y="378"/>
                  </a:cxn>
                  <a:cxn ang="0">
                    <a:pos x="5" y="484"/>
                  </a:cxn>
                  <a:cxn ang="0">
                    <a:pos x="21" y="599"/>
                  </a:cxn>
                  <a:cxn ang="0">
                    <a:pos x="54" y="716"/>
                  </a:cxn>
                  <a:cxn ang="0">
                    <a:pos x="58" y="716"/>
                  </a:cxn>
                  <a:cxn ang="0">
                    <a:pos x="66" y="715"/>
                  </a:cxn>
                  <a:cxn ang="0">
                    <a:pos x="80" y="713"/>
                  </a:cxn>
                  <a:cxn ang="0">
                    <a:pos x="99" y="712"/>
                  </a:cxn>
                  <a:cxn ang="0">
                    <a:pos x="124" y="710"/>
                  </a:cxn>
                  <a:cxn ang="0">
                    <a:pos x="153" y="708"/>
                  </a:cxn>
                  <a:cxn ang="0">
                    <a:pos x="188" y="707"/>
                  </a:cxn>
                  <a:cxn ang="0">
                    <a:pos x="225" y="706"/>
                  </a:cxn>
                  <a:cxn ang="0">
                    <a:pos x="267" y="705"/>
                  </a:cxn>
                  <a:cxn ang="0">
                    <a:pos x="313" y="706"/>
                  </a:cxn>
                  <a:cxn ang="0">
                    <a:pos x="362" y="707"/>
                  </a:cxn>
                  <a:cxn ang="0">
                    <a:pos x="415" y="709"/>
                  </a:cxn>
                  <a:cxn ang="0">
                    <a:pos x="470" y="713"/>
                  </a:cxn>
                  <a:cxn ang="0">
                    <a:pos x="528" y="719"/>
                  </a:cxn>
                  <a:cxn ang="0">
                    <a:pos x="588" y="726"/>
                  </a:cxn>
                  <a:cxn ang="0">
                    <a:pos x="650" y="735"/>
                  </a:cxn>
                  <a:cxn ang="0">
                    <a:pos x="647" y="713"/>
                  </a:cxn>
                  <a:cxn ang="0">
                    <a:pos x="641" y="655"/>
                  </a:cxn>
                  <a:cxn ang="0">
                    <a:pos x="631" y="568"/>
                  </a:cxn>
                  <a:cxn ang="0">
                    <a:pos x="623" y="462"/>
                  </a:cxn>
                  <a:cxn ang="0">
                    <a:pos x="618" y="345"/>
                  </a:cxn>
                  <a:cxn ang="0">
                    <a:pos x="618" y="229"/>
                  </a:cxn>
                  <a:cxn ang="0">
                    <a:pos x="627" y="119"/>
                  </a:cxn>
                  <a:cxn ang="0">
                    <a:pos x="645" y="27"/>
                  </a:cxn>
                </a:cxnLst>
                <a:rect l="txL" t="txT" r="txR" b="txB"/>
                <a:pathLst>
                  <a:path w="650" h="735">
                    <a:moveTo>
                      <a:pt x="645" y="27"/>
                    </a:moveTo>
                    <a:lnTo>
                      <a:pt x="642" y="26"/>
                    </a:lnTo>
                    <a:lnTo>
                      <a:pt x="631" y="23"/>
                    </a:lnTo>
                    <a:lnTo>
                      <a:pt x="615" y="19"/>
                    </a:lnTo>
                    <a:lnTo>
                      <a:pt x="592" y="15"/>
                    </a:lnTo>
                    <a:lnTo>
                      <a:pt x="565" y="10"/>
                    </a:lnTo>
                    <a:lnTo>
                      <a:pt x="533" y="6"/>
                    </a:lnTo>
                    <a:lnTo>
                      <a:pt x="496" y="3"/>
                    </a:lnTo>
                    <a:lnTo>
                      <a:pt x="456" y="1"/>
                    </a:lnTo>
                    <a:lnTo>
                      <a:pt x="411" y="0"/>
                    </a:lnTo>
                    <a:lnTo>
                      <a:pt x="364" y="2"/>
                    </a:lnTo>
                    <a:lnTo>
                      <a:pt x="315" y="6"/>
                    </a:lnTo>
                    <a:lnTo>
                      <a:pt x="262" y="15"/>
                    </a:lnTo>
                    <a:lnTo>
                      <a:pt x="209" y="26"/>
                    </a:lnTo>
                    <a:lnTo>
                      <a:pt x="154" y="42"/>
                    </a:lnTo>
                    <a:lnTo>
                      <a:pt x="98" y="61"/>
                    </a:lnTo>
                    <a:lnTo>
                      <a:pt x="42" y="87"/>
                    </a:lnTo>
                    <a:lnTo>
                      <a:pt x="38" y="101"/>
                    </a:lnTo>
                    <a:lnTo>
                      <a:pt x="28" y="141"/>
                    </a:lnTo>
                    <a:lnTo>
                      <a:pt x="17" y="203"/>
                    </a:lnTo>
                    <a:lnTo>
                      <a:pt x="6" y="283"/>
                    </a:lnTo>
                    <a:lnTo>
                      <a:pt x="0" y="378"/>
                    </a:lnTo>
                    <a:lnTo>
                      <a:pt x="5" y="484"/>
                    </a:lnTo>
                    <a:lnTo>
                      <a:pt x="21" y="599"/>
                    </a:lnTo>
                    <a:lnTo>
                      <a:pt x="54" y="716"/>
                    </a:lnTo>
                    <a:lnTo>
                      <a:pt x="58" y="716"/>
                    </a:lnTo>
                    <a:lnTo>
                      <a:pt x="66" y="715"/>
                    </a:lnTo>
                    <a:lnTo>
                      <a:pt x="80" y="713"/>
                    </a:lnTo>
                    <a:lnTo>
                      <a:pt x="99" y="712"/>
                    </a:lnTo>
                    <a:lnTo>
                      <a:pt x="124" y="710"/>
                    </a:lnTo>
                    <a:lnTo>
                      <a:pt x="153" y="708"/>
                    </a:lnTo>
                    <a:lnTo>
                      <a:pt x="188" y="707"/>
                    </a:lnTo>
                    <a:lnTo>
                      <a:pt x="225" y="706"/>
                    </a:lnTo>
                    <a:lnTo>
                      <a:pt x="267" y="705"/>
                    </a:lnTo>
                    <a:lnTo>
                      <a:pt x="313" y="706"/>
                    </a:lnTo>
                    <a:lnTo>
                      <a:pt x="362" y="707"/>
                    </a:lnTo>
                    <a:lnTo>
                      <a:pt x="415" y="709"/>
                    </a:lnTo>
                    <a:lnTo>
                      <a:pt x="470" y="713"/>
                    </a:lnTo>
                    <a:lnTo>
                      <a:pt x="528" y="719"/>
                    </a:lnTo>
                    <a:lnTo>
                      <a:pt x="588" y="726"/>
                    </a:lnTo>
                    <a:lnTo>
                      <a:pt x="650" y="735"/>
                    </a:lnTo>
                    <a:lnTo>
                      <a:pt x="647" y="713"/>
                    </a:lnTo>
                    <a:lnTo>
                      <a:pt x="641" y="655"/>
                    </a:lnTo>
                    <a:lnTo>
                      <a:pt x="631" y="568"/>
                    </a:lnTo>
                    <a:lnTo>
                      <a:pt x="623" y="462"/>
                    </a:lnTo>
                    <a:lnTo>
                      <a:pt x="618" y="345"/>
                    </a:lnTo>
                    <a:lnTo>
                      <a:pt x="618" y="229"/>
                    </a:lnTo>
                    <a:lnTo>
                      <a:pt x="627" y="119"/>
                    </a:lnTo>
                    <a:lnTo>
                      <a:pt x="645" y="27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48" name="Freeform 20"/>
              <p:cNvSpPr/>
              <p:nvPr/>
            </p:nvSpPr>
            <p:spPr>
              <a:xfrm>
                <a:off x="6623" y="13797"/>
                <a:ext cx="1071" cy="731"/>
              </a:xfrm>
              <a:custGeom>
                <a:avLst/>
                <a:gdLst>
                  <a:gd name="txL" fmla="*/ 0 w 1071"/>
                  <a:gd name="txT" fmla="*/ 0 h 731"/>
                  <a:gd name="txR" fmla="*/ 1071 w 1071"/>
                  <a:gd name="txB" fmla="*/ 731 h 731"/>
                </a:gdLst>
                <a:ahLst/>
                <a:cxnLst>
                  <a:cxn ang="0">
                    <a:pos x="6" y="552"/>
                  </a:cxn>
                  <a:cxn ang="0">
                    <a:pos x="0" y="642"/>
                  </a:cxn>
                  <a:cxn ang="0">
                    <a:pos x="698" y="731"/>
                  </a:cxn>
                  <a:cxn ang="0">
                    <a:pos x="703" y="729"/>
                  </a:cxn>
                  <a:cxn ang="0">
                    <a:pos x="717" y="722"/>
                  </a:cxn>
                  <a:cxn ang="0">
                    <a:pos x="740" y="710"/>
                  </a:cxn>
                  <a:cxn ang="0">
                    <a:pos x="768" y="694"/>
                  </a:cxn>
                  <a:cxn ang="0">
                    <a:pos x="801" y="672"/>
                  </a:cxn>
                  <a:cxn ang="0">
                    <a:pos x="838" y="645"/>
                  </a:cxn>
                  <a:cxn ang="0">
                    <a:pos x="876" y="614"/>
                  </a:cxn>
                  <a:cxn ang="0">
                    <a:pos x="915" y="577"/>
                  </a:cxn>
                  <a:cxn ang="0">
                    <a:pos x="953" y="536"/>
                  </a:cxn>
                  <a:cxn ang="0">
                    <a:pos x="988" y="491"/>
                  </a:cxn>
                  <a:cxn ang="0">
                    <a:pos x="1018" y="439"/>
                  </a:cxn>
                  <a:cxn ang="0">
                    <a:pos x="1043" y="383"/>
                  </a:cxn>
                  <a:cxn ang="0">
                    <a:pos x="1061" y="322"/>
                  </a:cxn>
                  <a:cxn ang="0">
                    <a:pos x="1071" y="255"/>
                  </a:cxn>
                  <a:cxn ang="0">
                    <a:pos x="1070" y="185"/>
                  </a:cxn>
                  <a:cxn ang="0">
                    <a:pos x="1057" y="108"/>
                  </a:cxn>
                  <a:cxn ang="0">
                    <a:pos x="1055" y="104"/>
                  </a:cxn>
                  <a:cxn ang="0">
                    <a:pos x="1049" y="92"/>
                  </a:cxn>
                  <a:cxn ang="0">
                    <a:pos x="1037" y="76"/>
                  </a:cxn>
                  <a:cxn ang="0">
                    <a:pos x="1022" y="57"/>
                  </a:cxn>
                  <a:cxn ang="0">
                    <a:pos x="1002" y="37"/>
                  </a:cxn>
                  <a:cxn ang="0">
                    <a:pos x="979" y="20"/>
                  </a:cxn>
                  <a:cxn ang="0">
                    <a:pos x="951" y="7"/>
                  </a:cxn>
                  <a:cxn ang="0">
                    <a:pos x="919" y="0"/>
                  </a:cxn>
                  <a:cxn ang="0">
                    <a:pos x="924" y="12"/>
                  </a:cxn>
                  <a:cxn ang="0">
                    <a:pos x="934" y="44"/>
                  </a:cxn>
                  <a:cxn ang="0">
                    <a:pos x="947" y="94"/>
                  </a:cxn>
                  <a:cxn ang="0">
                    <a:pos x="958" y="159"/>
                  </a:cxn>
                  <a:cxn ang="0">
                    <a:pos x="961" y="238"/>
                  </a:cxn>
                  <a:cxn ang="0">
                    <a:pos x="953" y="324"/>
                  </a:cxn>
                  <a:cxn ang="0">
                    <a:pos x="928" y="418"/>
                  </a:cxn>
                  <a:cxn ang="0">
                    <a:pos x="884" y="516"/>
                  </a:cxn>
                  <a:cxn ang="0">
                    <a:pos x="883" y="518"/>
                  </a:cxn>
                  <a:cxn ang="0">
                    <a:pos x="879" y="521"/>
                  </a:cxn>
                  <a:cxn ang="0">
                    <a:pos x="872" y="526"/>
                  </a:cxn>
                  <a:cxn ang="0">
                    <a:pos x="862" y="534"/>
                  </a:cxn>
                  <a:cxn ang="0">
                    <a:pos x="851" y="541"/>
                  </a:cxn>
                  <a:cxn ang="0">
                    <a:pos x="837" y="550"/>
                  </a:cxn>
                  <a:cxn ang="0">
                    <a:pos x="819" y="559"/>
                  </a:cxn>
                  <a:cxn ang="0">
                    <a:pos x="800" y="567"/>
                  </a:cxn>
                  <a:cxn ang="0">
                    <a:pos x="778" y="575"/>
                  </a:cxn>
                  <a:cxn ang="0">
                    <a:pos x="754" y="582"/>
                  </a:cxn>
                  <a:cxn ang="0">
                    <a:pos x="727" y="588"/>
                  </a:cxn>
                  <a:cxn ang="0">
                    <a:pos x="697" y="592"/>
                  </a:cxn>
                  <a:cxn ang="0">
                    <a:pos x="666" y="593"/>
                  </a:cxn>
                  <a:cxn ang="0">
                    <a:pos x="631" y="592"/>
                  </a:cxn>
                  <a:cxn ang="0">
                    <a:pos x="593" y="589"/>
                  </a:cxn>
                  <a:cxn ang="0">
                    <a:pos x="555" y="581"/>
                  </a:cxn>
                  <a:cxn ang="0">
                    <a:pos x="555" y="677"/>
                  </a:cxn>
                  <a:cxn ang="0">
                    <a:pos x="24" y="623"/>
                  </a:cxn>
                  <a:cxn ang="0">
                    <a:pos x="6" y="552"/>
                  </a:cxn>
                </a:cxnLst>
                <a:rect l="txL" t="txT" r="txR" b="txB"/>
                <a:pathLst>
                  <a:path w="1071" h="731">
                    <a:moveTo>
                      <a:pt x="6" y="552"/>
                    </a:moveTo>
                    <a:lnTo>
                      <a:pt x="0" y="642"/>
                    </a:lnTo>
                    <a:lnTo>
                      <a:pt x="698" y="731"/>
                    </a:lnTo>
                    <a:lnTo>
                      <a:pt x="703" y="729"/>
                    </a:lnTo>
                    <a:lnTo>
                      <a:pt x="717" y="722"/>
                    </a:lnTo>
                    <a:lnTo>
                      <a:pt x="740" y="710"/>
                    </a:lnTo>
                    <a:lnTo>
                      <a:pt x="768" y="694"/>
                    </a:lnTo>
                    <a:lnTo>
                      <a:pt x="801" y="672"/>
                    </a:lnTo>
                    <a:lnTo>
                      <a:pt x="838" y="645"/>
                    </a:lnTo>
                    <a:lnTo>
                      <a:pt x="876" y="614"/>
                    </a:lnTo>
                    <a:lnTo>
                      <a:pt x="915" y="577"/>
                    </a:lnTo>
                    <a:lnTo>
                      <a:pt x="953" y="536"/>
                    </a:lnTo>
                    <a:lnTo>
                      <a:pt x="988" y="491"/>
                    </a:lnTo>
                    <a:lnTo>
                      <a:pt x="1018" y="439"/>
                    </a:lnTo>
                    <a:lnTo>
                      <a:pt x="1043" y="383"/>
                    </a:lnTo>
                    <a:lnTo>
                      <a:pt x="1061" y="322"/>
                    </a:lnTo>
                    <a:lnTo>
                      <a:pt x="1071" y="255"/>
                    </a:lnTo>
                    <a:lnTo>
                      <a:pt x="1070" y="185"/>
                    </a:lnTo>
                    <a:lnTo>
                      <a:pt x="1057" y="108"/>
                    </a:lnTo>
                    <a:lnTo>
                      <a:pt x="1055" y="104"/>
                    </a:lnTo>
                    <a:lnTo>
                      <a:pt x="1049" y="92"/>
                    </a:lnTo>
                    <a:lnTo>
                      <a:pt x="1037" y="76"/>
                    </a:lnTo>
                    <a:lnTo>
                      <a:pt x="1022" y="57"/>
                    </a:lnTo>
                    <a:lnTo>
                      <a:pt x="1002" y="37"/>
                    </a:lnTo>
                    <a:lnTo>
                      <a:pt x="979" y="20"/>
                    </a:lnTo>
                    <a:lnTo>
                      <a:pt x="951" y="7"/>
                    </a:lnTo>
                    <a:lnTo>
                      <a:pt x="919" y="0"/>
                    </a:lnTo>
                    <a:lnTo>
                      <a:pt x="924" y="12"/>
                    </a:lnTo>
                    <a:lnTo>
                      <a:pt x="934" y="44"/>
                    </a:lnTo>
                    <a:lnTo>
                      <a:pt x="947" y="94"/>
                    </a:lnTo>
                    <a:lnTo>
                      <a:pt x="958" y="159"/>
                    </a:lnTo>
                    <a:lnTo>
                      <a:pt x="961" y="238"/>
                    </a:lnTo>
                    <a:lnTo>
                      <a:pt x="953" y="324"/>
                    </a:lnTo>
                    <a:lnTo>
                      <a:pt x="928" y="418"/>
                    </a:lnTo>
                    <a:lnTo>
                      <a:pt x="884" y="516"/>
                    </a:lnTo>
                    <a:lnTo>
                      <a:pt x="883" y="518"/>
                    </a:lnTo>
                    <a:lnTo>
                      <a:pt x="879" y="521"/>
                    </a:lnTo>
                    <a:lnTo>
                      <a:pt x="872" y="526"/>
                    </a:lnTo>
                    <a:lnTo>
                      <a:pt x="862" y="534"/>
                    </a:lnTo>
                    <a:lnTo>
                      <a:pt x="851" y="541"/>
                    </a:lnTo>
                    <a:lnTo>
                      <a:pt x="837" y="550"/>
                    </a:lnTo>
                    <a:lnTo>
                      <a:pt x="819" y="559"/>
                    </a:lnTo>
                    <a:lnTo>
                      <a:pt x="800" y="567"/>
                    </a:lnTo>
                    <a:lnTo>
                      <a:pt x="778" y="575"/>
                    </a:lnTo>
                    <a:lnTo>
                      <a:pt x="754" y="582"/>
                    </a:lnTo>
                    <a:lnTo>
                      <a:pt x="727" y="588"/>
                    </a:lnTo>
                    <a:lnTo>
                      <a:pt x="697" y="592"/>
                    </a:lnTo>
                    <a:lnTo>
                      <a:pt x="666" y="593"/>
                    </a:lnTo>
                    <a:lnTo>
                      <a:pt x="631" y="592"/>
                    </a:lnTo>
                    <a:lnTo>
                      <a:pt x="593" y="589"/>
                    </a:lnTo>
                    <a:lnTo>
                      <a:pt x="555" y="581"/>
                    </a:lnTo>
                    <a:lnTo>
                      <a:pt x="555" y="677"/>
                    </a:lnTo>
                    <a:lnTo>
                      <a:pt x="24" y="623"/>
                    </a:lnTo>
                    <a:lnTo>
                      <a:pt x="6" y="5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49" name="Freeform 21"/>
              <p:cNvSpPr/>
              <p:nvPr/>
            </p:nvSpPr>
            <p:spPr>
              <a:xfrm>
                <a:off x="6486" y="14516"/>
                <a:ext cx="787" cy="253"/>
              </a:xfrm>
              <a:custGeom>
                <a:avLst/>
                <a:gdLst>
                  <a:gd name="txL" fmla="*/ 0 w 787"/>
                  <a:gd name="txT" fmla="*/ 0 h 253"/>
                  <a:gd name="txR" fmla="*/ 787 w 787"/>
                  <a:gd name="txB" fmla="*/ 253 h 253"/>
                </a:gdLst>
                <a:ahLst/>
                <a:cxnLst>
                  <a:cxn ang="0">
                    <a:pos x="787" y="91"/>
                  </a:cxn>
                  <a:cxn ang="0">
                    <a:pos x="12" y="0"/>
                  </a:cxn>
                  <a:cxn ang="0">
                    <a:pos x="0" y="91"/>
                  </a:cxn>
                  <a:cxn ang="0">
                    <a:pos x="764" y="253"/>
                  </a:cxn>
                  <a:cxn ang="0">
                    <a:pos x="787" y="91"/>
                  </a:cxn>
                </a:cxnLst>
                <a:rect l="txL" t="txT" r="txR" b="txB"/>
                <a:pathLst>
                  <a:path w="787" h="253">
                    <a:moveTo>
                      <a:pt x="787" y="91"/>
                    </a:moveTo>
                    <a:lnTo>
                      <a:pt x="12" y="0"/>
                    </a:lnTo>
                    <a:lnTo>
                      <a:pt x="0" y="91"/>
                    </a:lnTo>
                    <a:lnTo>
                      <a:pt x="764" y="253"/>
                    </a:lnTo>
                    <a:lnTo>
                      <a:pt x="787" y="9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0" name="Freeform 22"/>
              <p:cNvSpPr/>
              <p:nvPr/>
            </p:nvSpPr>
            <p:spPr>
              <a:xfrm>
                <a:off x="6879" y="14597"/>
                <a:ext cx="336" cy="115"/>
              </a:xfrm>
              <a:custGeom>
                <a:avLst/>
                <a:gdLst>
                  <a:gd name="txL" fmla="*/ 0 w 336"/>
                  <a:gd name="txT" fmla="*/ 0 h 115"/>
                  <a:gd name="txR" fmla="*/ 336 w 336"/>
                  <a:gd name="txB" fmla="*/ 115 h 115"/>
                </a:gdLst>
                <a:ahLst/>
                <a:cxnLst>
                  <a:cxn ang="0">
                    <a:pos x="336" y="50"/>
                  </a:cxn>
                  <a:cxn ang="0">
                    <a:pos x="4" y="0"/>
                  </a:cxn>
                  <a:cxn ang="0">
                    <a:pos x="0" y="48"/>
                  </a:cxn>
                  <a:cxn ang="0">
                    <a:pos x="327" y="115"/>
                  </a:cxn>
                  <a:cxn ang="0">
                    <a:pos x="336" y="50"/>
                  </a:cxn>
                </a:cxnLst>
                <a:rect l="txL" t="txT" r="txR" b="txB"/>
                <a:pathLst>
                  <a:path w="336" h="115">
                    <a:moveTo>
                      <a:pt x="336" y="50"/>
                    </a:moveTo>
                    <a:lnTo>
                      <a:pt x="4" y="0"/>
                    </a:lnTo>
                    <a:lnTo>
                      <a:pt x="0" y="48"/>
                    </a:lnTo>
                    <a:lnTo>
                      <a:pt x="327" y="115"/>
                    </a:lnTo>
                    <a:lnTo>
                      <a:pt x="336" y="5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1" name="Freeform 23"/>
              <p:cNvSpPr/>
              <p:nvPr/>
            </p:nvSpPr>
            <p:spPr>
              <a:xfrm>
                <a:off x="6536" y="14540"/>
                <a:ext cx="225" cy="85"/>
              </a:xfrm>
              <a:custGeom>
                <a:avLst/>
                <a:gdLst>
                  <a:gd name="txL" fmla="*/ 0 w 225"/>
                  <a:gd name="txT" fmla="*/ 0 h 85"/>
                  <a:gd name="txR" fmla="*/ 225 w 225"/>
                  <a:gd name="txB" fmla="*/ 85 h 85"/>
                </a:gdLst>
                <a:ahLst/>
                <a:cxnLst>
                  <a:cxn ang="0">
                    <a:pos x="225" y="39"/>
                  </a:cxn>
                  <a:cxn ang="0">
                    <a:pos x="0" y="0"/>
                  </a:cxn>
                  <a:cxn ang="0">
                    <a:pos x="3" y="41"/>
                  </a:cxn>
                  <a:cxn ang="0">
                    <a:pos x="218" y="85"/>
                  </a:cxn>
                  <a:cxn ang="0">
                    <a:pos x="225" y="39"/>
                  </a:cxn>
                </a:cxnLst>
                <a:rect l="txL" t="txT" r="txR" b="txB"/>
                <a:pathLst>
                  <a:path w="225" h="85">
                    <a:moveTo>
                      <a:pt x="225" y="39"/>
                    </a:moveTo>
                    <a:lnTo>
                      <a:pt x="0" y="0"/>
                    </a:lnTo>
                    <a:lnTo>
                      <a:pt x="3" y="41"/>
                    </a:lnTo>
                    <a:lnTo>
                      <a:pt x="218" y="85"/>
                    </a:lnTo>
                    <a:lnTo>
                      <a:pt x="225" y="3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2" name="Freeform 24"/>
              <p:cNvSpPr/>
              <p:nvPr/>
            </p:nvSpPr>
            <p:spPr>
              <a:xfrm>
                <a:off x="5972" y="14624"/>
                <a:ext cx="1325" cy="439"/>
              </a:xfrm>
              <a:custGeom>
                <a:avLst/>
                <a:gdLst>
                  <a:gd name="txL" fmla="*/ 0 w 1325"/>
                  <a:gd name="txT" fmla="*/ 0 h 439"/>
                  <a:gd name="txR" fmla="*/ 1325 w 1325"/>
                  <a:gd name="txB" fmla="*/ 439 h 439"/>
                </a:gdLst>
                <a:ahLst/>
                <a:cxnLst>
                  <a:cxn ang="0">
                    <a:pos x="0" y="132"/>
                  </a:cxn>
                  <a:cxn ang="0">
                    <a:pos x="3" y="132"/>
                  </a:cxn>
                  <a:cxn ang="0">
                    <a:pos x="10" y="130"/>
                  </a:cxn>
                  <a:cxn ang="0">
                    <a:pos x="24" y="128"/>
                  </a:cxn>
                  <a:cxn ang="0">
                    <a:pos x="42" y="125"/>
                  </a:cxn>
                  <a:cxn ang="0">
                    <a:pos x="62" y="121"/>
                  </a:cxn>
                  <a:cxn ang="0">
                    <a:pos x="86" y="116"/>
                  </a:cxn>
                  <a:cxn ang="0">
                    <a:pos x="113" y="109"/>
                  </a:cxn>
                  <a:cxn ang="0">
                    <a:pos x="141" y="102"/>
                  </a:cxn>
                  <a:cxn ang="0">
                    <a:pos x="170" y="94"/>
                  </a:cxn>
                  <a:cxn ang="0">
                    <a:pos x="199" y="85"/>
                  </a:cxn>
                  <a:cxn ang="0">
                    <a:pos x="228" y="74"/>
                  </a:cxn>
                  <a:cxn ang="0">
                    <a:pos x="257" y="62"/>
                  </a:cxn>
                  <a:cxn ang="0">
                    <a:pos x="285" y="48"/>
                  </a:cxn>
                  <a:cxn ang="0">
                    <a:pos x="309" y="34"/>
                  </a:cxn>
                  <a:cxn ang="0">
                    <a:pos x="333" y="18"/>
                  </a:cxn>
                  <a:cxn ang="0">
                    <a:pos x="352" y="0"/>
                  </a:cxn>
                  <a:cxn ang="0">
                    <a:pos x="1325" y="223"/>
                  </a:cxn>
                  <a:cxn ang="0">
                    <a:pos x="1323" y="225"/>
                  </a:cxn>
                  <a:cxn ang="0">
                    <a:pos x="1318" y="230"/>
                  </a:cxn>
                  <a:cxn ang="0">
                    <a:pos x="1309" y="239"/>
                  </a:cxn>
                  <a:cxn ang="0">
                    <a:pos x="1297" y="250"/>
                  </a:cxn>
                  <a:cxn ang="0">
                    <a:pos x="1282" y="263"/>
                  </a:cxn>
                  <a:cxn ang="0">
                    <a:pos x="1265" y="278"/>
                  </a:cxn>
                  <a:cxn ang="0">
                    <a:pos x="1247" y="295"/>
                  </a:cxn>
                  <a:cxn ang="0">
                    <a:pos x="1225" y="312"/>
                  </a:cxn>
                  <a:cxn ang="0">
                    <a:pos x="1202" y="331"/>
                  </a:cxn>
                  <a:cxn ang="0">
                    <a:pos x="1179" y="349"/>
                  </a:cxn>
                  <a:cxn ang="0">
                    <a:pos x="1154" y="367"/>
                  </a:cxn>
                  <a:cxn ang="0">
                    <a:pos x="1128" y="385"/>
                  </a:cxn>
                  <a:cxn ang="0">
                    <a:pos x="1102" y="401"/>
                  </a:cxn>
                  <a:cxn ang="0">
                    <a:pos x="1077" y="415"/>
                  </a:cxn>
                  <a:cxn ang="0">
                    <a:pos x="1051" y="428"/>
                  </a:cxn>
                  <a:cxn ang="0">
                    <a:pos x="1026" y="439"/>
                  </a:cxn>
                  <a:cxn ang="0">
                    <a:pos x="0" y="132"/>
                  </a:cxn>
                </a:cxnLst>
                <a:rect l="txL" t="txT" r="txR" b="txB"/>
                <a:pathLst>
                  <a:path w="1325" h="439">
                    <a:moveTo>
                      <a:pt x="0" y="132"/>
                    </a:moveTo>
                    <a:lnTo>
                      <a:pt x="3" y="132"/>
                    </a:lnTo>
                    <a:lnTo>
                      <a:pt x="10" y="130"/>
                    </a:lnTo>
                    <a:lnTo>
                      <a:pt x="24" y="128"/>
                    </a:lnTo>
                    <a:lnTo>
                      <a:pt x="42" y="125"/>
                    </a:lnTo>
                    <a:lnTo>
                      <a:pt x="62" y="121"/>
                    </a:lnTo>
                    <a:lnTo>
                      <a:pt x="86" y="116"/>
                    </a:lnTo>
                    <a:lnTo>
                      <a:pt x="113" y="109"/>
                    </a:lnTo>
                    <a:lnTo>
                      <a:pt x="141" y="102"/>
                    </a:lnTo>
                    <a:lnTo>
                      <a:pt x="170" y="94"/>
                    </a:lnTo>
                    <a:lnTo>
                      <a:pt x="199" y="85"/>
                    </a:lnTo>
                    <a:lnTo>
                      <a:pt x="228" y="74"/>
                    </a:lnTo>
                    <a:lnTo>
                      <a:pt x="257" y="62"/>
                    </a:lnTo>
                    <a:lnTo>
                      <a:pt x="285" y="48"/>
                    </a:lnTo>
                    <a:lnTo>
                      <a:pt x="309" y="34"/>
                    </a:lnTo>
                    <a:lnTo>
                      <a:pt x="333" y="18"/>
                    </a:lnTo>
                    <a:lnTo>
                      <a:pt x="352" y="0"/>
                    </a:lnTo>
                    <a:lnTo>
                      <a:pt x="1325" y="223"/>
                    </a:lnTo>
                    <a:lnTo>
                      <a:pt x="1323" y="225"/>
                    </a:lnTo>
                    <a:lnTo>
                      <a:pt x="1318" y="230"/>
                    </a:lnTo>
                    <a:lnTo>
                      <a:pt x="1309" y="239"/>
                    </a:lnTo>
                    <a:lnTo>
                      <a:pt x="1297" y="250"/>
                    </a:lnTo>
                    <a:lnTo>
                      <a:pt x="1282" y="263"/>
                    </a:lnTo>
                    <a:lnTo>
                      <a:pt x="1265" y="278"/>
                    </a:lnTo>
                    <a:lnTo>
                      <a:pt x="1247" y="295"/>
                    </a:lnTo>
                    <a:lnTo>
                      <a:pt x="1225" y="312"/>
                    </a:lnTo>
                    <a:lnTo>
                      <a:pt x="1202" y="331"/>
                    </a:lnTo>
                    <a:lnTo>
                      <a:pt x="1179" y="349"/>
                    </a:lnTo>
                    <a:lnTo>
                      <a:pt x="1154" y="367"/>
                    </a:lnTo>
                    <a:lnTo>
                      <a:pt x="1128" y="385"/>
                    </a:lnTo>
                    <a:lnTo>
                      <a:pt x="1102" y="401"/>
                    </a:lnTo>
                    <a:lnTo>
                      <a:pt x="1077" y="415"/>
                    </a:lnTo>
                    <a:lnTo>
                      <a:pt x="1051" y="428"/>
                    </a:lnTo>
                    <a:lnTo>
                      <a:pt x="1026" y="439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3" name="Freeform 25"/>
              <p:cNvSpPr/>
              <p:nvPr/>
            </p:nvSpPr>
            <p:spPr>
              <a:xfrm>
                <a:off x="7292" y="14577"/>
                <a:ext cx="472" cy="209"/>
              </a:xfrm>
              <a:custGeom>
                <a:avLst/>
                <a:gdLst>
                  <a:gd name="txL" fmla="*/ 0 w 472"/>
                  <a:gd name="txT" fmla="*/ 0 h 209"/>
                  <a:gd name="txR" fmla="*/ 472 w 472"/>
                  <a:gd name="txB" fmla="*/ 209 h 209"/>
                </a:gdLst>
                <a:ahLst/>
                <a:cxnLst>
                  <a:cxn ang="0">
                    <a:pos x="47" y="209"/>
                  </a:cxn>
                  <a:cxn ang="0">
                    <a:pos x="472" y="84"/>
                  </a:cxn>
                  <a:cxn ang="0">
                    <a:pos x="215" y="0"/>
                  </a:cxn>
                  <a:cxn ang="0">
                    <a:pos x="5" y="24"/>
                  </a:cxn>
                  <a:cxn ang="0">
                    <a:pos x="0" y="197"/>
                  </a:cxn>
                  <a:cxn ang="0">
                    <a:pos x="47" y="209"/>
                  </a:cxn>
                </a:cxnLst>
                <a:rect l="txL" t="txT" r="txR" b="txB"/>
                <a:pathLst>
                  <a:path w="472" h="209">
                    <a:moveTo>
                      <a:pt x="47" y="209"/>
                    </a:moveTo>
                    <a:lnTo>
                      <a:pt x="472" y="84"/>
                    </a:lnTo>
                    <a:lnTo>
                      <a:pt x="215" y="0"/>
                    </a:lnTo>
                    <a:lnTo>
                      <a:pt x="5" y="24"/>
                    </a:lnTo>
                    <a:lnTo>
                      <a:pt x="0" y="197"/>
                    </a:lnTo>
                    <a:lnTo>
                      <a:pt x="47" y="20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4" name="Freeform 26"/>
              <p:cNvSpPr/>
              <p:nvPr/>
            </p:nvSpPr>
            <p:spPr>
              <a:xfrm>
                <a:off x="6073" y="13679"/>
                <a:ext cx="251" cy="999"/>
              </a:xfrm>
              <a:custGeom>
                <a:avLst/>
                <a:gdLst>
                  <a:gd name="txL" fmla="*/ 0 w 251"/>
                  <a:gd name="txT" fmla="*/ 0 h 999"/>
                  <a:gd name="txR" fmla="*/ 251 w 251"/>
                  <a:gd name="txB" fmla="*/ 999 h 999"/>
                </a:gdLst>
                <a:ahLst/>
                <a:cxnLst>
                  <a:cxn ang="0">
                    <a:pos x="251" y="23"/>
                  </a:cxn>
                  <a:cxn ang="0">
                    <a:pos x="250" y="22"/>
                  </a:cxn>
                  <a:cxn ang="0">
                    <a:pos x="246" y="20"/>
                  </a:cxn>
                  <a:cxn ang="0">
                    <a:pos x="239" y="18"/>
                  </a:cxn>
                  <a:cxn ang="0">
                    <a:pos x="230" y="15"/>
                  </a:cxn>
                  <a:cxn ang="0">
                    <a:pos x="218" y="11"/>
                  </a:cxn>
                  <a:cxn ang="0">
                    <a:pos x="205" y="7"/>
                  </a:cxn>
                  <a:cxn ang="0">
                    <a:pos x="190" y="4"/>
                  </a:cxn>
                  <a:cxn ang="0">
                    <a:pos x="173" y="1"/>
                  </a:cxn>
                  <a:cxn ang="0">
                    <a:pos x="155" y="0"/>
                  </a:cxn>
                  <a:cxn ang="0">
                    <a:pos x="134" y="0"/>
                  </a:cxn>
                  <a:cxn ang="0">
                    <a:pos x="114" y="2"/>
                  </a:cxn>
                  <a:cxn ang="0">
                    <a:pos x="92" y="5"/>
                  </a:cxn>
                  <a:cxn ang="0">
                    <a:pos x="70" y="12"/>
                  </a:cxn>
                  <a:cxn ang="0">
                    <a:pos x="47" y="20"/>
                  </a:cxn>
                  <a:cxn ang="0">
                    <a:pos x="23" y="32"/>
                  </a:cxn>
                  <a:cxn ang="0">
                    <a:pos x="0" y="47"/>
                  </a:cxn>
                  <a:cxn ang="0">
                    <a:pos x="0" y="999"/>
                  </a:cxn>
                  <a:cxn ang="0">
                    <a:pos x="1" y="999"/>
                  </a:cxn>
                  <a:cxn ang="0">
                    <a:pos x="6" y="999"/>
                  </a:cxn>
                  <a:cxn ang="0">
                    <a:pos x="14" y="998"/>
                  </a:cxn>
                  <a:cxn ang="0">
                    <a:pos x="23" y="997"/>
                  </a:cxn>
                  <a:cxn ang="0">
                    <a:pos x="35" y="995"/>
                  </a:cxn>
                  <a:cxn ang="0">
                    <a:pos x="49" y="993"/>
                  </a:cxn>
                  <a:cxn ang="0">
                    <a:pos x="65" y="990"/>
                  </a:cxn>
                  <a:cxn ang="0">
                    <a:pos x="83" y="985"/>
                  </a:cxn>
                  <a:cxn ang="0">
                    <a:pos x="102" y="980"/>
                  </a:cxn>
                  <a:cxn ang="0">
                    <a:pos x="121" y="973"/>
                  </a:cxn>
                  <a:cxn ang="0">
                    <a:pos x="143" y="966"/>
                  </a:cxn>
                  <a:cxn ang="0">
                    <a:pos x="164" y="956"/>
                  </a:cxn>
                  <a:cxn ang="0">
                    <a:pos x="186" y="945"/>
                  </a:cxn>
                  <a:cxn ang="0">
                    <a:pos x="208" y="934"/>
                  </a:cxn>
                  <a:cxn ang="0">
                    <a:pos x="230" y="919"/>
                  </a:cxn>
                  <a:cxn ang="0">
                    <a:pos x="251" y="903"/>
                  </a:cxn>
                  <a:cxn ang="0">
                    <a:pos x="251" y="23"/>
                  </a:cxn>
                </a:cxnLst>
                <a:rect l="txL" t="txT" r="txR" b="txB"/>
                <a:pathLst>
                  <a:path w="251" h="999">
                    <a:moveTo>
                      <a:pt x="251" y="23"/>
                    </a:moveTo>
                    <a:lnTo>
                      <a:pt x="250" y="22"/>
                    </a:lnTo>
                    <a:lnTo>
                      <a:pt x="246" y="20"/>
                    </a:lnTo>
                    <a:lnTo>
                      <a:pt x="239" y="18"/>
                    </a:lnTo>
                    <a:lnTo>
                      <a:pt x="230" y="15"/>
                    </a:lnTo>
                    <a:lnTo>
                      <a:pt x="218" y="11"/>
                    </a:lnTo>
                    <a:lnTo>
                      <a:pt x="205" y="7"/>
                    </a:lnTo>
                    <a:lnTo>
                      <a:pt x="190" y="4"/>
                    </a:lnTo>
                    <a:lnTo>
                      <a:pt x="173" y="1"/>
                    </a:lnTo>
                    <a:lnTo>
                      <a:pt x="155" y="0"/>
                    </a:lnTo>
                    <a:lnTo>
                      <a:pt x="134" y="0"/>
                    </a:lnTo>
                    <a:lnTo>
                      <a:pt x="114" y="2"/>
                    </a:lnTo>
                    <a:lnTo>
                      <a:pt x="92" y="5"/>
                    </a:lnTo>
                    <a:lnTo>
                      <a:pt x="70" y="12"/>
                    </a:lnTo>
                    <a:lnTo>
                      <a:pt x="47" y="20"/>
                    </a:lnTo>
                    <a:lnTo>
                      <a:pt x="23" y="32"/>
                    </a:lnTo>
                    <a:lnTo>
                      <a:pt x="0" y="47"/>
                    </a:lnTo>
                    <a:lnTo>
                      <a:pt x="0" y="999"/>
                    </a:lnTo>
                    <a:lnTo>
                      <a:pt x="1" y="999"/>
                    </a:lnTo>
                    <a:lnTo>
                      <a:pt x="6" y="999"/>
                    </a:lnTo>
                    <a:lnTo>
                      <a:pt x="14" y="998"/>
                    </a:lnTo>
                    <a:lnTo>
                      <a:pt x="23" y="997"/>
                    </a:lnTo>
                    <a:lnTo>
                      <a:pt x="35" y="995"/>
                    </a:lnTo>
                    <a:lnTo>
                      <a:pt x="49" y="993"/>
                    </a:lnTo>
                    <a:lnTo>
                      <a:pt x="65" y="990"/>
                    </a:lnTo>
                    <a:lnTo>
                      <a:pt x="83" y="985"/>
                    </a:lnTo>
                    <a:lnTo>
                      <a:pt x="102" y="980"/>
                    </a:lnTo>
                    <a:lnTo>
                      <a:pt x="121" y="973"/>
                    </a:lnTo>
                    <a:lnTo>
                      <a:pt x="143" y="966"/>
                    </a:lnTo>
                    <a:lnTo>
                      <a:pt x="164" y="956"/>
                    </a:lnTo>
                    <a:lnTo>
                      <a:pt x="186" y="945"/>
                    </a:lnTo>
                    <a:lnTo>
                      <a:pt x="208" y="934"/>
                    </a:lnTo>
                    <a:lnTo>
                      <a:pt x="230" y="919"/>
                    </a:lnTo>
                    <a:lnTo>
                      <a:pt x="251" y="903"/>
                    </a:lnTo>
                    <a:lnTo>
                      <a:pt x="251" y="2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5" name="Freeform 27"/>
              <p:cNvSpPr/>
              <p:nvPr/>
            </p:nvSpPr>
            <p:spPr>
              <a:xfrm>
                <a:off x="6080" y="13687"/>
                <a:ext cx="215" cy="843"/>
              </a:xfrm>
              <a:custGeom>
                <a:avLst/>
                <a:gdLst>
                  <a:gd name="txL" fmla="*/ 0 w 215"/>
                  <a:gd name="txT" fmla="*/ 0 h 843"/>
                  <a:gd name="txR" fmla="*/ 215 w 215"/>
                  <a:gd name="txB" fmla="*/ 843 h 843"/>
                </a:gdLst>
                <a:ahLst/>
                <a:cxnLst>
                  <a:cxn ang="0">
                    <a:pos x="215" y="20"/>
                  </a:cxn>
                  <a:cxn ang="0">
                    <a:pos x="214" y="19"/>
                  </a:cxn>
                  <a:cxn ang="0">
                    <a:pos x="211" y="18"/>
                  </a:cxn>
                  <a:cxn ang="0">
                    <a:pos x="205" y="15"/>
                  </a:cxn>
                  <a:cxn ang="0">
                    <a:pos x="197" y="12"/>
                  </a:cxn>
                  <a:cxn ang="0">
                    <a:pos x="187" y="9"/>
                  </a:cxn>
                  <a:cxn ang="0">
                    <a:pos x="176" y="6"/>
                  </a:cxn>
                  <a:cxn ang="0">
                    <a:pos x="163" y="4"/>
                  </a:cxn>
                  <a:cxn ang="0">
                    <a:pos x="149" y="1"/>
                  </a:cxn>
                  <a:cxn ang="0">
                    <a:pos x="133" y="0"/>
                  </a:cxn>
                  <a:cxn ang="0">
                    <a:pos x="115" y="0"/>
                  </a:cxn>
                  <a:cxn ang="0">
                    <a:pos x="98" y="1"/>
                  </a:cxn>
                  <a:cxn ang="0">
                    <a:pos x="79" y="5"/>
                  </a:cxn>
                  <a:cxn ang="0">
                    <a:pos x="60" y="10"/>
                  </a:cxn>
                  <a:cxn ang="0">
                    <a:pos x="40" y="18"/>
                  </a:cxn>
                  <a:cxn ang="0">
                    <a:pos x="21" y="27"/>
                  </a:cxn>
                  <a:cxn ang="0">
                    <a:pos x="0" y="40"/>
                  </a:cxn>
                  <a:cxn ang="0">
                    <a:pos x="0" y="843"/>
                  </a:cxn>
                  <a:cxn ang="0">
                    <a:pos x="1" y="843"/>
                  </a:cxn>
                  <a:cxn ang="0">
                    <a:pos x="6" y="843"/>
                  </a:cxn>
                  <a:cxn ang="0">
                    <a:pos x="12" y="842"/>
                  </a:cxn>
                  <a:cxn ang="0">
                    <a:pos x="21" y="841"/>
                  </a:cxn>
                  <a:cxn ang="0">
                    <a:pos x="30" y="840"/>
                  </a:cxn>
                  <a:cxn ang="0">
                    <a:pos x="43" y="838"/>
                  </a:cxn>
                  <a:cxn ang="0">
                    <a:pos x="56" y="835"/>
                  </a:cxn>
                  <a:cxn ang="0">
                    <a:pos x="71" y="831"/>
                  </a:cxn>
                  <a:cxn ang="0">
                    <a:pos x="87" y="826"/>
                  </a:cxn>
                  <a:cxn ang="0">
                    <a:pos x="105" y="821"/>
                  </a:cxn>
                  <a:cxn ang="0">
                    <a:pos x="123" y="814"/>
                  </a:cxn>
                  <a:cxn ang="0">
                    <a:pos x="141" y="806"/>
                  </a:cxn>
                  <a:cxn ang="0">
                    <a:pos x="159" y="797"/>
                  </a:cxn>
                  <a:cxn ang="0">
                    <a:pos x="179" y="786"/>
                  </a:cxn>
                  <a:cxn ang="0">
                    <a:pos x="197" y="774"/>
                  </a:cxn>
                  <a:cxn ang="0">
                    <a:pos x="215" y="760"/>
                  </a:cxn>
                  <a:cxn ang="0">
                    <a:pos x="215" y="20"/>
                  </a:cxn>
                </a:cxnLst>
                <a:rect l="txL" t="txT" r="txR" b="txB"/>
                <a:pathLst>
                  <a:path w="215" h="843">
                    <a:moveTo>
                      <a:pt x="215" y="20"/>
                    </a:moveTo>
                    <a:lnTo>
                      <a:pt x="214" y="19"/>
                    </a:lnTo>
                    <a:lnTo>
                      <a:pt x="211" y="18"/>
                    </a:lnTo>
                    <a:lnTo>
                      <a:pt x="205" y="15"/>
                    </a:lnTo>
                    <a:lnTo>
                      <a:pt x="197" y="12"/>
                    </a:lnTo>
                    <a:lnTo>
                      <a:pt x="187" y="9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8" y="1"/>
                    </a:lnTo>
                    <a:lnTo>
                      <a:pt x="79" y="5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1" y="27"/>
                    </a:lnTo>
                    <a:lnTo>
                      <a:pt x="0" y="40"/>
                    </a:lnTo>
                    <a:lnTo>
                      <a:pt x="0" y="843"/>
                    </a:lnTo>
                    <a:lnTo>
                      <a:pt x="1" y="843"/>
                    </a:lnTo>
                    <a:lnTo>
                      <a:pt x="6" y="843"/>
                    </a:lnTo>
                    <a:lnTo>
                      <a:pt x="12" y="842"/>
                    </a:lnTo>
                    <a:lnTo>
                      <a:pt x="21" y="841"/>
                    </a:lnTo>
                    <a:lnTo>
                      <a:pt x="30" y="840"/>
                    </a:lnTo>
                    <a:lnTo>
                      <a:pt x="43" y="838"/>
                    </a:lnTo>
                    <a:lnTo>
                      <a:pt x="56" y="835"/>
                    </a:lnTo>
                    <a:lnTo>
                      <a:pt x="71" y="831"/>
                    </a:lnTo>
                    <a:lnTo>
                      <a:pt x="87" y="826"/>
                    </a:lnTo>
                    <a:lnTo>
                      <a:pt x="105" y="821"/>
                    </a:lnTo>
                    <a:lnTo>
                      <a:pt x="123" y="814"/>
                    </a:lnTo>
                    <a:lnTo>
                      <a:pt x="141" y="806"/>
                    </a:lnTo>
                    <a:lnTo>
                      <a:pt x="159" y="797"/>
                    </a:lnTo>
                    <a:lnTo>
                      <a:pt x="179" y="786"/>
                    </a:lnTo>
                    <a:lnTo>
                      <a:pt x="197" y="774"/>
                    </a:lnTo>
                    <a:lnTo>
                      <a:pt x="215" y="760"/>
                    </a:lnTo>
                    <a:lnTo>
                      <a:pt x="215" y="2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6" name="Freeform 28"/>
              <p:cNvSpPr/>
              <p:nvPr/>
            </p:nvSpPr>
            <p:spPr>
              <a:xfrm>
                <a:off x="6087" y="13696"/>
                <a:ext cx="180" cy="685"/>
              </a:xfrm>
              <a:custGeom>
                <a:avLst/>
                <a:gdLst>
                  <a:gd name="txL" fmla="*/ 0 w 180"/>
                  <a:gd name="txT" fmla="*/ 0 h 685"/>
                  <a:gd name="txR" fmla="*/ 180 w 180"/>
                  <a:gd name="txB" fmla="*/ 685 h 685"/>
                </a:gdLst>
                <a:ahLst/>
                <a:cxnLst>
                  <a:cxn ang="0">
                    <a:pos x="180" y="16"/>
                  </a:cxn>
                  <a:cxn ang="0">
                    <a:pos x="179" y="16"/>
                  </a:cxn>
                  <a:cxn ang="0">
                    <a:pos x="176" y="14"/>
                  </a:cxn>
                  <a:cxn ang="0">
                    <a:pos x="172" y="12"/>
                  </a:cxn>
                  <a:cxn ang="0">
                    <a:pos x="165" y="10"/>
                  </a:cxn>
                  <a:cxn ang="0">
                    <a:pos x="157" y="8"/>
                  </a:cxn>
                  <a:cxn ang="0">
                    <a:pos x="147" y="4"/>
                  </a:cxn>
                  <a:cxn ang="0">
                    <a:pos x="136" y="2"/>
                  </a:cxn>
                  <a:cxn ang="0">
                    <a:pos x="125" y="0"/>
                  </a:cxn>
                  <a:cxn ang="0">
                    <a:pos x="111" y="0"/>
                  </a:cxn>
                  <a:cxn ang="0">
                    <a:pos x="97" y="0"/>
                  </a:cxn>
                  <a:cxn ang="0">
                    <a:pos x="81" y="1"/>
                  </a:cxn>
                  <a:cxn ang="0">
                    <a:pos x="66" y="3"/>
                  </a:cxn>
                  <a:cxn ang="0">
                    <a:pos x="50" y="8"/>
                  </a:cxn>
                  <a:cxn ang="0">
                    <a:pos x="33" y="14"/>
                  </a:cxn>
                  <a:cxn ang="0">
                    <a:pos x="17" y="23"/>
                  </a:cxn>
                  <a:cxn ang="0">
                    <a:pos x="0" y="33"/>
                  </a:cxn>
                  <a:cxn ang="0">
                    <a:pos x="0" y="685"/>
                  </a:cxn>
                  <a:cxn ang="0">
                    <a:pos x="1" y="685"/>
                  </a:cxn>
                  <a:cxn ang="0">
                    <a:pos x="4" y="685"/>
                  </a:cxn>
                  <a:cxn ang="0">
                    <a:pos x="9" y="684"/>
                  </a:cxn>
                  <a:cxn ang="0">
                    <a:pos x="17" y="683"/>
                  </a:cxn>
                  <a:cxn ang="0">
                    <a:pos x="26" y="682"/>
                  </a:cxn>
                  <a:cxn ang="0">
                    <a:pos x="35" y="681"/>
                  </a:cxn>
                  <a:cxn ang="0">
                    <a:pos x="47" y="678"/>
                  </a:cxn>
                  <a:cxn ang="0">
                    <a:pos x="60" y="676"/>
                  </a:cxn>
                  <a:cxn ang="0">
                    <a:pos x="73" y="671"/>
                  </a:cxn>
                  <a:cxn ang="0">
                    <a:pos x="87" y="667"/>
                  </a:cxn>
                  <a:cxn ang="0">
                    <a:pos x="102" y="662"/>
                  </a:cxn>
                  <a:cxn ang="0">
                    <a:pos x="118" y="655"/>
                  </a:cxn>
                  <a:cxn ang="0">
                    <a:pos x="133" y="648"/>
                  </a:cxn>
                  <a:cxn ang="0">
                    <a:pos x="149" y="639"/>
                  </a:cxn>
                  <a:cxn ang="0">
                    <a:pos x="165" y="628"/>
                  </a:cxn>
                  <a:cxn ang="0">
                    <a:pos x="180" y="617"/>
                  </a:cxn>
                  <a:cxn ang="0">
                    <a:pos x="180" y="16"/>
                  </a:cxn>
                </a:cxnLst>
                <a:rect l="txL" t="txT" r="txR" b="txB"/>
                <a:pathLst>
                  <a:path w="180" h="685">
                    <a:moveTo>
                      <a:pt x="180" y="16"/>
                    </a:moveTo>
                    <a:lnTo>
                      <a:pt x="179" y="16"/>
                    </a:lnTo>
                    <a:lnTo>
                      <a:pt x="176" y="14"/>
                    </a:lnTo>
                    <a:lnTo>
                      <a:pt x="172" y="12"/>
                    </a:lnTo>
                    <a:lnTo>
                      <a:pt x="165" y="10"/>
                    </a:lnTo>
                    <a:lnTo>
                      <a:pt x="157" y="8"/>
                    </a:lnTo>
                    <a:lnTo>
                      <a:pt x="147" y="4"/>
                    </a:lnTo>
                    <a:lnTo>
                      <a:pt x="136" y="2"/>
                    </a:lnTo>
                    <a:lnTo>
                      <a:pt x="125" y="0"/>
                    </a:lnTo>
                    <a:lnTo>
                      <a:pt x="111" y="0"/>
                    </a:lnTo>
                    <a:lnTo>
                      <a:pt x="97" y="0"/>
                    </a:lnTo>
                    <a:lnTo>
                      <a:pt x="81" y="1"/>
                    </a:lnTo>
                    <a:lnTo>
                      <a:pt x="66" y="3"/>
                    </a:lnTo>
                    <a:lnTo>
                      <a:pt x="50" y="8"/>
                    </a:lnTo>
                    <a:lnTo>
                      <a:pt x="33" y="14"/>
                    </a:lnTo>
                    <a:lnTo>
                      <a:pt x="17" y="23"/>
                    </a:lnTo>
                    <a:lnTo>
                      <a:pt x="0" y="33"/>
                    </a:lnTo>
                    <a:lnTo>
                      <a:pt x="0" y="685"/>
                    </a:lnTo>
                    <a:lnTo>
                      <a:pt x="1" y="685"/>
                    </a:lnTo>
                    <a:lnTo>
                      <a:pt x="4" y="685"/>
                    </a:lnTo>
                    <a:lnTo>
                      <a:pt x="9" y="684"/>
                    </a:lnTo>
                    <a:lnTo>
                      <a:pt x="17" y="683"/>
                    </a:lnTo>
                    <a:lnTo>
                      <a:pt x="26" y="682"/>
                    </a:lnTo>
                    <a:lnTo>
                      <a:pt x="35" y="681"/>
                    </a:lnTo>
                    <a:lnTo>
                      <a:pt x="47" y="678"/>
                    </a:lnTo>
                    <a:lnTo>
                      <a:pt x="60" y="676"/>
                    </a:lnTo>
                    <a:lnTo>
                      <a:pt x="73" y="671"/>
                    </a:lnTo>
                    <a:lnTo>
                      <a:pt x="87" y="667"/>
                    </a:lnTo>
                    <a:lnTo>
                      <a:pt x="102" y="662"/>
                    </a:lnTo>
                    <a:lnTo>
                      <a:pt x="118" y="655"/>
                    </a:lnTo>
                    <a:lnTo>
                      <a:pt x="133" y="648"/>
                    </a:lnTo>
                    <a:lnTo>
                      <a:pt x="149" y="639"/>
                    </a:lnTo>
                    <a:lnTo>
                      <a:pt x="165" y="628"/>
                    </a:lnTo>
                    <a:lnTo>
                      <a:pt x="180" y="617"/>
                    </a:lnTo>
                    <a:lnTo>
                      <a:pt x="180" y="1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7" name="Freeform 29"/>
              <p:cNvSpPr/>
              <p:nvPr/>
            </p:nvSpPr>
            <p:spPr>
              <a:xfrm>
                <a:off x="6093" y="13704"/>
                <a:ext cx="146" cy="530"/>
              </a:xfrm>
              <a:custGeom>
                <a:avLst/>
                <a:gdLst>
                  <a:gd name="txL" fmla="*/ 0 w 146"/>
                  <a:gd name="txT" fmla="*/ 0 h 530"/>
                  <a:gd name="txR" fmla="*/ 146 w 146"/>
                  <a:gd name="txB" fmla="*/ 530 h 530"/>
                </a:gdLst>
                <a:ahLst/>
                <a:cxnLst>
                  <a:cxn ang="0">
                    <a:pos x="146" y="14"/>
                  </a:cxn>
                  <a:cxn ang="0">
                    <a:pos x="143" y="12"/>
                  </a:cxn>
                  <a:cxn ang="0">
                    <a:pos x="134" y="8"/>
                  </a:cxn>
                  <a:cxn ang="0">
                    <a:pos x="120" y="4"/>
                  </a:cxn>
                  <a:cxn ang="0">
                    <a:pos x="101" y="1"/>
                  </a:cxn>
                  <a:cxn ang="0">
                    <a:pos x="79" y="0"/>
                  </a:cxn>
                  <a:cxn ang="0">
                    <a:pos x="54" y="3"/>
                  </a:cxn>
                  <a:cxn ang="0">
                    <a:pos x="27" y="11"/>
                  </a:cxn>
                  <a:cxn ang="0">
                    <a:pos x="0" y="27"/>
                  </a:cxn>
                  <a:cxn ang="0">
                    <a:pos x="0" y="530"/>
                  </a:cxn>
                  <a:cxn ang="0">
                    <a:pos x="3" y="530"/>
                  </a:cxn>
                  <a:cxn ang="0">
                    <a:pos x="14" y="529"/>
                  </a:cxn>
                  <a:cxn ang="0">
                    <a:pos x="29" y="526"/>
                  </a:cxn>
                  <a:cxn ang="0">
                    <a:pos x="49" y="521"/>
                  </a:cxn>
                  <a:cxn ang="0">
                    <a:pos x="71" y="514"/>
                  </a:cxn>
                  <a:cxn ang="0">
                    <a:pos x="96" y="505"/>
                  </a:cxn>
                  <a:cxn ang="0">
                    <a:pos x="121" y="492"/>
                  </a:cxn>
                  <a:cxn ang="0">
                    <a:pos x="146" y="475"/>
                  </a:cxn>
                  <a:cxn ang="0">
                    <a:pos x="146" y="14"/>
                  </a:cxn>
                </a:cxnLst>
                <a:rect l="txL" t="txT" r="txR" b="txB"/>
                <a:pathLst>
                  <a:path w="146" h="530">
                    <a:moveTo>
                      <a:pt x="146" y="14"/>
                    </a:moveTo>
                    <a:lnTo>
                      <a:pt x="143" y="12"/>
                    </a:lnTo>
                    <a:lnTo>
                      <a:pt x="134" y="8"/>
                    </a:lnTo>
                    <a:lnTo>
                      <a:pt x="120" y="4"/>
                    </a:lnTo>
                    <a:lnTo>
                      <a:pt x="101" y="1"/>
                    </a:lnTo>
                    <a:lnTo>
                      <a:pt x="79" y="0"/>
                    </a:lnTo>
                    <a:lnTo>
                      <a:pt x="54" y="3"/>
                    </a:lnTo>
                    <a:lnTo>
                      <a:pt x="27" y="11"/>
                    </a:lnTo>
                    <a:lnTo>
                      <a:pt x="0" y="27"/>
                    </a:lnTo>
                    <a:lnTo>
                      <a:pt x="0" y="530"/>
                    </a:lnTo>
                    <a:lnTo>
                      <a:pt x="3" y="530"/>
                    </a:lnTo>
                    <a:lnTo>
                      <a:pt x="14" y="529"/>
                    </a:lnTo>
                    <a:lnTo>
                      <a:pt x="29" y="526"/>
                    </a:lnTo>
                    <a:lnTo>
                      <a:pt x="49" y="521"/>
                    </a:lnTo>
                    <a:lnTo>
                      <a:pt x="71" y="514"/>
                    </a:lnTo>
                    <a:lnTo>
                      <a:pt x="96" y="505"/>
                    </a:lnTo>
                    <a:lnTo>
                      <a:pt x="121" y="492"/>
                    </a:lnTo>
                    <a:lnTo>
                      <a:pt x="146" y="475"/>
                    </a:lnTo>
                    <a:lnTo>
                      <a:pt x="146" y="1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8" name="Freeform 30"/>
              <p:cNvSpPr/>
              <p:nvPr/>
            </p:nvSpPr>
            <p:spPr>
              <a:xfrm>
                <a:off x="6101" y="13712"/>
                <a:ext cx="109" cy="373"/>
              </a:xfrm>
              <a:custGeom>
                <a:avLst/>
                <a:gdLst>
                  <a:gd name="txL" fmla="*/ 0 w 109"/>
                  <a:gd name="txT" fmla="*/ 0 h 373"/>
                  <a:gd name="txR" fmla="*/ 109 w 109"/>
                  <a:gd name="txB" fmla="*/ 373 h 373"/>
                </a:gdLst>
                <a:ahLst/>
                <a:cxnLst>
                  <a:cxn ang="0">
                    <a:pos x="109" y="10"/>
                  </a:cxn>
                  <a:cxn ang="0">
                    <a:pos x="107" y="9"/>
                  </a:cxn>
                  <a:cxn ang="0">
                    <a:pos x="100" y="6"/>
                  </a:cxn>
                  <a:cxn ang="0">
                    <a:pos x="89" y="2"/>
                  </a:cxn>
                  <a:cxn ang="0">
                    <a:pos x="75" y="0"/>
                  </a:cxn>
                  <a:cxn ang="0">
                    <a:pos x="59" y="0"/>
                  </a:cxn>
                  <a:cxn ang="0">
                    <a:pos x="39" y="2"/>
                  </a:cxn>
                  <a:cxn ang="0">
                    <a:pos x="20" y="9"/>
                  </a:cxn>
                  <a:cxn ang="0">
                    <a:pos x="0" y="21"/>
                  </a:cxn>
                  <a:cxn ang="0">
                    <a:pos x="0" y="373"/>
                  </a:cxn>
                  <a:cxn ang="0">
                    <a:pos x="2" y="373"/>
                  </a:cxn>
                  <a:cxn ang="0">
                    <a:pos x="9" y="372"/>
                  </a:cxn>
                  <a:cxn ang="0">
                    <a:pos x="21" y="369"/>
                  </a:cxn>
                  <a:cxn ang="0">
                    <a:pos x="36" y="366"/>
                  </a:cxn>
                  <a:cxn ang="0">
                    <a:pos x="53" y="362"/>
                  </a:cxn>
                  <a:cxn ang="0">
                    <a:pos x="72" y="354"/>
                  </a:cxn>
                  <a:cxn ang="0">
                    <a:pos x="90" y="343"/>
                  </a:cxn>
                  <a:cxn ang="0">
                    <a:pos x="109" y="331"/>
                  </a:cxn>
                  <a:cxn ang="0">
                    <a:pos x="109" y="10"/>
                  </a:cxn>
                </a:cxnLst>
                <a:rect l="txL" t="txT" r="txR" b="txB"/>
                <a:pathLst>
                  <a:path w="109" h="373">
                    <a:moveTo>
                      <a:pt x="109" y="10"/>
                    </a:moveTo>
                    <a:lnTo>
                      <a:pt x="107" y="9"/>
                    </a:lnTo>
                    <a:lnTo>
                      <a:pt x="100" y="6"/>
                    </a:lnTo>
                    <a:lnTo>
                      <a:pt x="89" y="2"/>
                    </a:lnTo>
                    <a:lnTo>
                      <a:pt x="75" y="0"/>
                    </a:lnTo>
                    <a:lnTo>
                      <a:pt x="59" y="0"/>
                    </a:lnTo>
                    <a:lnTo>
                      <a:pt x="39" y="2"/>
                    </a:lnTo>
                    <a:lnTo>
                      <a:pt x="20" y="9"/>
                    </a:lnTo>
                    <a:lnTo>
                      <a:pt x="0" y="21"/>
                    </a:lnTo>
                    <a:lnTo>
                      <a:pt x="0" y="373"/>
                    </a:lnTo>
                    <a:lnTo>
                      <a:pt x="2" y="373"/>
                    </a:lnTo>
                    <a:lnTo>
                      <a:pt x="9" y="372"/>
                    </a:lnTo>
                    <a:lnTo>
                      <a:pt x="21" y="369"/>
                    </a:lnTo>
                    <a:lnTo>
                      <a:pt x="36" y="366"/>
                    </a:lnTo>
                    <a:lnTo>
                      <a:pt x="53" y="362"/>
                    </a:lnTo>
                    <a:lnTo>
                      <a:pt x="72" y="354"/>
                    </a:lnTo>
                    <a:lnTo>
                      <a:pt x="90" y="343"/>
                    </a:lnTo>
                    <a:lnTo>
                      <a:pt x="109" y="331"/>
                    </a:lnTo>
                    <a:lnTo>
                      <a:pt x="109" y="1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59" name="Freeform 31"/>
              <p:cNvSpPr/>
              <p:nvPr/>
            </p:nvSpPr>
            <p:spPr>
              <a:xfrm>
                <a:off x="6107" y="13721"/>
                <a:ext cx="75" cy="216"/>
              </a:xfrm>
              <a:custGeom>
                <a:avLst/>
                <a:gdLst>
                  <a:gd name="txL" fmla="*/ 0 w 75"/>
                  <a:gd name="txT" fmla="*/ 0 h 216"/>
                  <a:gd name="txR" fmla="*/ 75 w 75"/>
                  <a:gd name="txB" fmla="*/ 216 h 216"/>
                </a:gdLst>
                <a:ahLst/>
                <a:cxnLst>
                  <a:cxn ang="0">
                    <a:pos x="75" y="6"/>
                  </a:cxn>
                  <a:cxn ang="0">
                    <a:pos x="73" y="5"/>
                  </a:cxn>
                  <a:cxn ang="0">
                    <a:pos x="69" y="4"/>
                  </a:cxn>
                  <a:cxn ang="0">
                    <a:pos x="61" y="2"/>
                  </a:cxn>
                  <a:cxn ang="0">
                    <a:pos x="52" y="0"/>
                  </a:cxn>
                  <a:cxn ang="0">
                    <a:pos x="41" y="0"/>
                  </a:cxn>
                  <a:cxn ang="0">
                    <a:pos x="28" y="1"/>
                  </a:cxn>
                  <a:cxn ang="0">
                    <a:pos x="14" y="6"/>
                  </a:cxn>
                  <a:cxn ang="0">
                    <a:pos x="0" y="14"/>
                  </a:cxn>
                  <a:cxn ang="0">
                    <a:pos x="0" y="216"/>
                  </a:cxn>
                  <a:cxn ang="0">
                    <a:pos x="2" y="216"/>
                  </a:cxn>
                  <a:cxn ang="0">
                    <a:pos x="7" y="215"/>
                  </a:cxn>
                  <a:cxn ang="0">
                    <a:pos x="15" y="214"/>
                  </a:cxn>
                  <a:cxn ang="0">
                    <a:pos x="25" y="211"/>
                  </a:cxn>
                  <a:cxn ang="0">
                    <a:pos x="37" y="208"/>
                  </a:cxn>
                  <a:cxn ang="0">
                    <a:pos x="50" y="203"/>
                  </a:cxn>
                  <a:cxn ang="0">
                    <a:pos x="63" y="195"/>
                  </a:cxn>
                  <a:cxn ang="0">
                    <a:pos x="75" y="187"/>
                  </a:cxn>
                  <a:cxn ang="0">
                    <a:pos x="75" y="6"/>
                  </a:cxn>
                </a:cxnLst>
                <a:rect l="txL" t="txT" r="txR" b="txB"/>
                <a:pathLst>
                  <a:path w="75" h="216">
                    <a:moveTo>
                      <a:pt x="75" y="6"/>
                    </a:moveTo>
                    <a:lnTo>
                      <a:pt x="73" y="5"/>
                    </a:lnTo>
                    <a:lnTo>
                      <a:pt x="69" y="4"/>
                    </a:lnTo>
                    <a:lnTo>
                      <a:pt x="61" y="2"/>
                    </a:lnTo>
                    <a:lnTo>
                      <a:pt x="52" y="0"/>
                    </a:lnTo>
                    <a:lnTo>
                      <a:pt x="41" y="0"/>
                    </a:lnTo>
                    <a:lnTo>
                      <a:pt x="28" y="1"/>
                    </a:lnTo>
                    <a:lnTo>
                      <a:pt x="14" y="6"/>
                    </a:lnTo>
                    <a:lnTo>
                      <a:pt x="0" y="14"/>
                    </a:lnTo>
                    <a:lnTo>
                      <a:pt x="0" y="216"/>
                    </a:lnTo>
                    <a:lnTo>
                      <a:pt x="2" y="216"/>
                    </a:lnTo>
                    <a:lnTo>
                      <a:pt x="7" y="215"/>
                    </a:lnTo>
                    <a:lnTo>
                      <a:pt x="15" y="214"/>
                    </a:lnTo>
                    <a:lnTo>
                      <a:pt x="25" y="211"/>
                    </a:lnTo>
                    <a:lnTo>
                      <a:pt x="37" y="208"/>
                    </a:lnTo>
                    <a:lnTo>
                      <a:pt x="50" y="203"/>
                    </a:lnTo>
                    <a:lnTo>
                      <a:pt x="63" y="195"/>
                    </a:lnTo>
                    <a:lnTo>
                      <a:pt x="75" y="187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0" name="Freeform 32"/>
              <p:cNvSpPr/>
              <p:nvPr/>
            </p:nvSpPr>
            <p:spPr>
              <a:xfrm>
                <a:off x="7013" y="14340"/>
                <a:ext cx="110" cy="111"/>
              </a:xfrm>
              <a:custGeom>
                <a:avLst/>
                <a:gdLst>
                  <a:gd name="txL" fmla="*/ 0 w 110"/>
                  <a:gd name="txT" fmla="*/ 0 h 111"/>
                  <a:gd name="txR" fmla="*/ 110 w 110"/>
                  <a:gd name="txB" fmla="*/ 111 h 111"/>
                </a:gdLst>
                <a:ahLst/>
                <a:cxnLst>
                  <a:cxn ang="0">
                    <a:pos x="55" y="111"/>
                  </a:cxn>
                  <a:cxn ang="0">
                    <a:pos x="66" y="110"/>
                  </a:cxn>
                  <a:cxn ang="0">
                    <a:pos x="76" y="106"/>
                  </a:cxn>
                  <a:cxn ang="0">
                    <a:pos x="85" y="101"/>
                  </a:cxn>
                  <a:cxn ang="0">
                    <a:pos x="94" y="94"/>
                  </a:cxn>
                  <a:cxn ang="0">
                    <a:pos x="100" y="86"/>
                  </a:cxn>
                  <a:cxn ang="0">
                    <a:pos x="106" y="77"/>
                  </a:cxn>
                  <a:cxn ang="0">
                    <a:pos x="109" y="66"/>
                  </a:cxn>
                  <a:cxn ang="0">
                    <a:pos x="110" y="56"/>
                  </a:cxn>
                  <a:cxn ang="0">
                    <a:pos x="109" y="44"/>
                  </a:cxn>
                  <a:cxn ang="0">
                    <a:pos x="106" y="34"/>
                  </a:cxn>
                  <a:cxn ang="0">
                    <a:pos x="100" y="24"/>
                  </a:cxn>
                  <a:cxn ang="0">
                    <a:pos x="94" y="17"/>
                  </a:cxn>
                  <a:cxn ang="0">
                    <a:pos x="85" y="9"/>
                  </a:cxn>
                  <a:cxn ang="0">
                    <a:pos x="76" y="5"/>
                  </a:cxn>
                  <a:cxn ang="0">
                    <a:pos x="66" y="2"/>
                  </a:cxn>
                  <a:cxn ang="0">
                    <a:pos x="55" y="0"/>
                  </a:cxn>
                  <a:cxn ang="0">
                    <a:pos x="44" y="2"/>
                  </a:cxn>
                  <a:cxn ang="0">
                    <a:pos x="33" y="5"/>
                  </a:cxn>
                  <a:cxn ang="0">
                    <a:pos x="25" y="9"/>
                  </a:cxn>
                  <a:cxn ang="0">
                    <a:pos x="16" y="17"/>
                  </a:cxn>
                  <a:cxn ang="0">
                    <a:pos x="10" y="24"/>
                  </a:cxn>
                  <a:cxn ang="0">
                    <a:pos x="4" y="34"/>
                  </a:cxn>
                  <a:cxn ang="0">
                    <a:pos x="1" y="44"/>
                  </a:cxn>
                  <a:cxn ang="0">
                    <a:pos x="0" y="56"/>
                  </a:cxn>
                  <a:cxn ang="0">
                    <a:pos x="1" y="66"/>
                  </a:cxn>
                  <a:cxn ang="0">
                    <a:pos x="4" y="77"/>
                  </a:cxn>
                  <a:cxn ang="0">
                    <a:pos x="10" y="86"/>
                  </a:cxn>
                  <a:cxn ang="0">
                    <a:pos x="16" y="94"/>
                  </a:cxn>
                  <a:cxn ang="0">
                    <a:pos x="25" y="101"/>
                  </a:cxn>
                  <a:cxn ang="0">
                    <a:pos x="33" y="106"/>
                  </a:cxn>
                  <a:cxn ang="0">
                    <a:pos x="44" y="110"/>
                  </a:cxn>
                  <a:cxn ang="0">
                    <a:pos x="55" y="111"/>
                  </a:cxn>
                </a:cxnLst>
                <a:rect l="txL" t="txT" r="txR" b="txB"/>
                <a:pathLst>
                  <a:path w="110" h="111">
                    <a:moveTo>
                      <a:pt x="55" y="111"/>
                    </a:moveTo>
                    <a:lnTo>
                      <a:pt x="66" y="110"/>
                    </a:lnTo>
                    <a:lnTo>
                      <a:pt x="76" y="106"/>
                    </a:lnTo>
                    <a:lnTo>
                      <a:pt x="85" y="101"/>
                    </a:lnTo>
                    <a:lnTo>
                      <a:pt x="94" y="94"/>
                    </a:lnTo>
                    <a:lnTo>
                      <a:pt x="100" y="86"/>
                    </a:lnTo>
                    <a:lnTo>
                      <a:pt x="106" y="77"/>
                    </a:lnTo>
                    <a:lnTo>
                      <a:pt x="109" y="66"/>
                    </a:lnTo>
                    <a:lnTo>
                      <a:pt x="110" y="56"/>
                    </a:lnTo>
                    <a:lnTo>
                      <a:pt x="109" y="44"/>
                    </a:lnTo>
                    <a:lnTo>
                      <a:pt x="106" y="34"/>
                    </a:lnTo>
                    <a:lnTo>
                      <a:pt x="100" y="24"/>
                    </a:lnTo>
                    <a:lnTo>
                      <a:pt x="94" y="17"/>
                    </a:lnTo>
                    <a:lnTo>
                      <a:pt x="85" y="9"/>
                    </a:lnTo>
                    <a:lnTo>
                      <a:pt x="76" y="5"/>
                    </a:lnTo>
                    <a:lnTo>
                      <a:pt x="66" y="2"/>
                    </a:lnTo>
                    <a:lnTo>
                      <a:pt x="55" y="0"/>
                    </a:lnTo>
                    <a:lnTo>
                      <a:pt x="44" y="2"/>
                    </a:lnTo>
                    <a:lnTo>
                      <a:pt x="33" y="5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1" y="44"/>
                    </a:lnTo>
                    <a:lnTo>
                      <a:pt x="0" y="56"/>
                    </a:lnTo>
                    <a:lnTo>
                      <a:pt x="1" y="66"/>
                    </a:lnTo>
                    <a:lnTo>
                      <a:pt x="4" y="77"/>
                    </a:lnTo>
                    <a:lnTo>
                      <a:pt x="10" y="86"/>
                    </a:lnTo>
                    <a:lnTo>
                      <a:pt x="16" y="94"/>
                    </a:lnTo>
                    <a:lnTo>
                      <a:pt x="25" y="101"/>
                    </a:lnTo>
                    <a:lnTo>
                      <a:pt x="33" y="106"/>
                    </a:lnTo>
                    <a:lnTo>
                      <a:pt x="44" y="110"/>
                    </a:lnTo>
                    <a:lnTo>
                      <a:pt x="55" y="1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1" name="Freeform 33"/>
              <p:cNvSpPr/>
              <p:nvPr/>
            </p:nvSpPr>
            <p:spPr>
              <a:xfrm>
                <a:off x="6676" y="14343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7" y="55"/>
                  </a:cxn>
                  <a:cxn ang="0">
                    <a:pos x="38" y="53"/>
                  </a:cxn>
                  <a:cxn ang="0">
                    <a:pos x="48" y="46"/>
                  </a:cxn>
                  <a:cxn ang="0">
                    <a:pos x="53" y="37"/>
                  </a:cxn>
                  <a:cxn ang="0">
                    <a:pos x="55" y="27"/>
                  </a:cxn>
                  <a:cxn ang="0">
                    <a:pos x="53" y="16"/>
                  </a:cxn>
                  <a:cxn ang="0">
                    <a:pos x="48" y="7"/>
                  </a:cxn>
                  <a:cxn ang="0">
                    <a:pos x="38" y="2"/>
                  </a:cxn>
                  <a:cxn ang="0">
                    <a:pos x="27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2" y="16"/>
                  </a:cxn>
                  <a:cxn ang="0">
                    <a:pos x="0" y="27"/>
                  </a:cxn>
                  <a:cxn ang="0">
                    <a:pos x="2" y="37"/>
                  </a:cxn>
                  <a:cxn ang="0">
                    <a:pos x="8" y="46"/>
                  </a:cxn>
                  <a:cxn ang="0">
                    <a:pos x="16" y="53"/>
                  </a:cxn>
                  <a:cxn ang="0">
                    <a:pos x="27" y="55"/>
                  </a:cxn>
                </a:cxnLst>
                <a:rect l="txL" t="txT" r="txR" b="txB"/>
                <a:pathLst>
                  <a:path w="55" h="55">
                    <a:moveTo>
                      <a:pt x="27" y="55"/>
                    </a:moveTo>
                    <a:lnTo>
                      <a:pt x="38" y="53"/>
                    </a:lnTo>
                    <a:lnTo>
                      <a:pt x="48" y="46"/>
                    </a:lnTo>
                    <a:lnTo>
                      <a:pt x="53" y="37"/>
                    </a:lnTo>
                    <a:lnTo>
                      <a:pt x="55" y="27"/>
                    </a:lnTo>
                    <a:lnTo>
                      <a:pt x="53" y="16"/>
                    </a:lnTo>
                    <a:lnTo>
                      <a:pt x="48" y="7"/>
                    </a:lnTo>
                    <a:lnTo>
                      <a:pt x="38" y="2"/>
                    </a:lnTo>
                    <a:lnTo>
                      <a:pt x="27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2" y="16"/>
                    </a:lnTo>
                    <a:lnTo>
                      <a:pt x="0" y="27"/>
                    </a:lnTo>
                    <a:lnTo>
                      <a:pt x="2" y="37"/>
                    </a:lnTo>
                    <a:lnTo>
                      <a:pt x="8" y="46"/>
                    </a:lnTo>
                    <a:lnTo>
                      <a:pt x="16" y="53"/>
                    </a:ln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2" name="Freeform 34"/>
              <p:cNvSpPr/>
              <p:nvPr/>
            </p:nvSpPr>
            <p:spPr>
              <a:xfrm>
                <a:off x="6770" y="14345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8" y="55"/>
                  </a:cxn>
                  <a:cxn ang="0">
                    <a:pos x="39" y="53"/>
                  </a:cxn>
                  <a:cxn ang="0">
                    <a:pos x="47" y="47"/>
                  </a:cxn>
                  <a:cxn ang="0">
                    <a:pos x="53" y="39"/>
                  </a:cxn>
                  <a:cxn ang="0">
                    <a:pos x="55" y="28"/>
                  </a:cxn>
                  <a:cxn ang="0">
                    <a:pos x="53" y="17"/>
                  </a:cxn>
                  <a:cxn ang="0">
                    <a:pos x="47" y="8"/>
                  </a:cxn>
                  <a:cxn ang="0">
                    <a:pos x="39" y="2"/>
                  </a:cxn>
                  <a:cxn ang="0">
                    <a:pos x="28" y="0"/>
                  </a:cxn>
                  <a:cxn ang="0">
                    <a:pos x="17" y="2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0" y="28"/>
                  </a:cxn>
                  <a:cxn ang="0">
                    <a:pos x="2" y="39"/>
                  </a:cxn>
                  <a:cxn ang="0">
                    <a:pos x="9" y="47"/>
                  </a:cxn>
                  <a:cxn ang="0">
                    <a:pos x="17" y="53"/>
                  </a:cxn>
                  <a:cxn ang="0">
                    <a:pos x="28" y="55"/>
                  </a:cxn>
                </a:cxnLst>
                <a:rect l="txL" t="txT" r="txR" b="txB"/>
                <a:pathLst>
                  <a:path w="55" h="55">
                    <a:moveTo>
                      <a:pt x="28" y="55"/>
                    </a:moveTo>
                    <a:lnTo>
                      <a:pt x="39" y="53"/>
                    </a:lnTo>
                    <a:lnTo>
                      <a:pt x="47" y="47"/>
                    </a:lnTo>
                    <a:lnTo>
                      <a:pt x="53" y="39"/>
                    </a:lnTo>
                    <a:lnTo>
                      <a:pt x="55" y="28"/>
                    </a:lnTo>
                    <a:lnTo>
                      <a:pt x="53" y="17"/>
                    </a:lnTo>
                    <a:lnTo>
                      <a:pt x="47" y="8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8"/>
                    </a:lnTo>
                    <a:lnTo>
                      <a:pt x="2" y="39"/>
                    </a:lnTo>
                    <a:lnTo>
                      <a:pt x="9" y="47"/>
                    </a:lnTo>
                    <a:lnTo>
                      <a:pt x="17" y="53"/>
                    </a:lnTo>
                    <a:lnTo>
                      <a:pt x="28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3" name="Freeform 35"/>
              <p:cNvSpPr/>
              <p:nvPr/>
            </p:nvSpPr>
            <p:spPr>
              <a:xfrm>
                <a:off x="6401" y="13591"/>
                <a:ext cx="156" cy="752"/>
              </a:xfrm>
              <a:custGeom>
                <a:avLst/>
                <a:gdLst>
                  <a:gd name="txL" fmla="*/ 0 w 156"/>
                  <a:gd name="txT" fmla="*/ 0 h 752"/>
                  <a:gd name="txR" fmla="*/ 156 w 156"/>
                  <a:gd name="txB" fmla="*/ 752 h 752"/>
                </a:gdLst>
                <a:ahLst/>
                <a:cxnLst>
                  <a:cxn ang="0">
                    <a:pos x="48" y="15"/>
                  </a:cxn>
                  <a:cxn ang="0">
                    <a:pos x="44" y="30"/>
                  </a:cxn>
                  <a:cxn ang="0">
                    <a:pos x="33" y="73"/>
                  </a:cxn>
                  <a:cxn ang="0">
                    <a:pos x="19" y="140"/>
                  </a:cxn>
                  <a:cxn ang="0">
                    <a:pos x="7" y="229"/>
                  </a:cxn>
                  <a:cxn ang="0">
                    <a:pos x="0" y="337"/>
                  </a:cxn>
                  <a:cxn ang="0">
                    <a:pos x="1" y="462"/>
                  </a:cxn>
                  <a:cxn ang="0">
                    <a:pos x="14" y="602"/>
                  </a:cxn>
                  <a:cxn ang="0">
                    <a:pos x="43" y="752"/>
                  </a:cxn>
                  <a:cxn ang="0">
                    <a:pos x="150" y="746"/>
                  </a:cxn>
                  <a:cxn ang="0">
                    <a:pos x="146" y="724"/>
                  </a:cxn>
                  <a:cxn ang="0">
                    <a:pos x="135" y="663"/>
                  </a:cxn>
                  <a:cxn ang="0">
                    <a:pos x="123" y="574"/>
                  </a:cxn>
                  <a:cxn ang="0">
                    <a:pos x="111" y="463"/>
                  </a:cxn>
                  <a:cxn ang="0">
                    <a:pos x="104" y="342"/>
                  </a:cxn>
                  <a:cxn ang="0">
                    <a:pos x="107" y="220"/>
                  </a:cxn>
                  <a:cxn ang="0">
                    <a:pos x="124" y="106"/>
                  </a:cxn>
                  <a:cxn ang="0">
                    <a:pos x="156" y="9"/>
                  </a:cxn>
                  <a:cxn ang="0">
                    <a:pos x="156" y="8"/>
                  </a:cxn>
                  <a:cxn ang="0">
                    <a:pos x="156" y="6"/>
                  </a:cxn>
                  <a:cxn ang="0">
                    <a:pos x="154" y="4"/>
                  </a:cxn>
                  <a:cxn ang="0">
                    <a:pos x="147" y="0"/>
                  </a:cxn>
                  <a:cxn ang="0">
                    <a:pos x="134" y="0"/>
                  </a:cxn>
                  <a:cxn ang="0">
                    <a:pos x="115" y="1"/>
                  </a:cxn>
                  <a:cxn ang="0">
                    <a:pos x="87" y="7"/>
                  </a:cxn>
                  <a:cxn ang="0">
                    <a:pos x="48" y="15"/>
                  </a:cxn>
                </a:cxnLst>
                <a:rect l="txL" t="txT" r="txR" b="txB"/>
                <a:pathLst>
                  <a:path w="156" h="752">
                    <a:moveTo>
                      <a:pt x="48" y="15"/>
                    </a:moveTo>
                    <a:lnTo>
                      <a:pt x="44" y="30"/>
                    </a:lnTo>
                    <a:lnTo>
                      <a:pt x="33" y="73"/>
                    </a:lnTo>
                    <a:lnTo>
                      <a:pt x="19" y="140"/>
                    </a:lnTo>
                    <a:lnTo>
                      <a:pt x="7" y="229"/>
                    </a:lnTo>
                    <a:lnTo>
                      <a:pt x="0" y="337"/>
                    </a:lnTo>
                    <a:lnTo>
                      <a:pt x="1" y="462"/>
                    </a:lnTo>
                    <a:lnTo>
                      <a:pt x="14" y="602"/>
                    </a:lnTo>
                    <a:lnTo>
                      <a:pt x="43" y="752"/>
                    </a:lnTo>
                    <a:lnTo>
                      <a:pt x="150" y="746"/>
                    </a:lnTo>
                    <a:lnTo>
                      <a:pt x="146" y="724"/>
                    </a:lnTo>
                    <a:lnTo>
                      <a:pt x="135" y="663"/>
                    </a:lnTo>
                    <a:lnTo>
                      <a:pt x="123" y="574"/>
                    </a:lnTo>
                    <a:lnTo>
                      <a:pt x="111" y="463"/>
                    </a:lnTo>
                    <a:lnTo>
                      <a:pt x="104" y="342"/>
                    </a:lnTo>
                    <a:lnTo>
                      <a:pt x="107" y="220"/>
                    </a:lnTo>
                    <a:lnTo>
                      <a:pt x="124" y="106"/>
                    </a:lnTo>
                    <a:lnTo>
                      <a:pt x="156" y="9"/>
                    </a:lnTo>
                    <a:lnTo>
                      <a:pt x="156" y="8"/>
                    </a:lnTo>
                    <a:lnTo>
                      <a:pt x="156" y="6"/>
                    </a:lnTo>
                    <a:lnTo>
                      <a:pt x="154" y="4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15" y="1"/>
                    </a:lnTo>
                    <a:lnTo>
                      <a:pt x="87" y="7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4" name="Freeform 36"/>
              <p:cNvSpPr/>
              <p:nvPr/>
            </p:nvSpPr>
            <p:spPr>
              <a:xfrm>
                <a:off x="7205" y="13498"/>
                <a:ext cx="212" cy="839"/>
              </a:xfrm>
              <a:custGeom>
                <a:avLst/>
                <a:gdLst>
                  <a:gd name="txL" fmla="*/ 0 w 212"/>
                  <a:gd name="txT" fmla="*/ 0 h 839"/>
                  <a:gd name="txR" fmla="*/ 212 w 212"/>
                  <a:gd name="txB" fmla="*/ 839 h 839"/>
                </a:gdLst>
                <a:ahLst/>
                <a:cxnLst>
                  <a:cxn ang="0">
                    <a:pos x="212" y="6"/>
                  </a:cxn>
                  <a:cxn ang="0">
                    <a:pos x="206" y="11"/>
                  </a:cxn>
                  <a:cxn ang="0">
                    <a:pos x="192" y="33"/>
                  </a:cxn>
                  <a:cxn ang="0">
                    <a:pos x="174" y="77"/>
                  </a:cxn>
                  <a:cxn ang="0">
                    <a:pos x="156" y="148"/>
                  </a:cxn>
                  <a:cxn ang="0">
                    <a:pos x="141" y="254"/>
                  </a:cxn>
                  <a:cxn ang="0">
                    <a:pos x="133" y="401"/>
                  </a:cxn>
                  <a:cxn ang="0">
                    <a:pos x="137" y="593"/>
                  </a:cxn>
                  <a:cxn ang="0">
                    <a:pos x="158" y="839"/>
                  </a:cxn>
                  <a:cxn ang="0">
                    <a:pos x="38" y="839"/>
                  </a:cxn>
                  <a:cxn ang="0">
                    <a:pos x="34" y="814"/>
                  </a:cxn>
                  <a:cxn ang="0">
                    <a:pos x="24" y="746"/>
                  </a:cxn>
                  <a:cxn ang="0">
                    <a:pos x="12" y="645"/>
                  </a:cxn>
                  <a:cxn ang="0">
                    <a:pos x="3" y="521"/>
                  </a:cxn>
                  <a:cxn ang="0">
                    <a:pos x="0" y="384"/>
                  </a:cxn>
                  <a:cxn ang="0">
                    <a:pos x="6" y="244"/>
                  </a:cxn>
                  <a:cxn ang="0">
                    <a:pos x="29" y="114"/>
                  </a:cxn>
                  <a:cxn ang="0">
                    <a:pos x="68" y="0"/>
                  </a:cxn>
                  <a:cxn ang="0">
                    <a:pos x="212" y="6"/>
                  </a:cxn>
                </a:cxnLst>
                <a:rect l="txL" t="txT" r="txR" b="txB"/>
                <a:pathLst>
                  <a:path w="212" h="839">
                    <a:moveTo>
                      <a:pt x="212" y="6"/>
                    </a:moveTo>
                    <a:lnTo>
                      <a:pt x="206" y="11"/>
                    </a:lnTo>
                    <a:lnTo>
                      <a:pt x="192" y="33"/>
                    </a:lnTo>
                    <a:lnTo>
                      <a:pt x="174" y="77"/>
                    </a:lnTo>
                    <a:lnTo>
                      <a:pt x="156" y="148"/>
                    </a:lnTo>
                    <a:lnTo>
                      <a:pt x="141" y="254"/>
                    </a:lnTo>
                    <a:lnTo>
                      <a:pt x="133" y="401"/>
                    </a:lnTo>
                    <a:lnTo>
                      <a:pt x="137" y="593"/>
                    </a:lnTo>
                    <a:lnTo>
                      <a:pt x="158" y="839"/>
                    </a:lnTo>
                    <a:lnTo>
                      <a:pt x="38" y="839"/>
                    </a:lnTo>
                    <a:lnTo>
                      <a:pt x="34" y="814"/>
                    </a:lnTo>
                    <a:lnTo>
                      <a:pt x="24" y="746"/>
                    </a:lnTo>
                    <a:lnTo>
                      <a:pt x="12" y="645"/>
                    </a:lnTo>
                    <a:lnTo>
                      <a:pt x="3" y="521"/>
                    </a:lnTo>
                    <a:lnTo>
                      <a:pt x="0" y="384"/>
                    </a:lnTo>
                    <a:lnTo>
                      <a:pt x="6" y="244"/>
                    </a:lnTo>
                    <a:lnTo>
                      <a:pt x="29" y="114"/>
                    </a:lnTo>
                    <a:lnTo>
                      <a:pt x="68" y="0"/>
                    </a:lnTo>
                    <a:lnTo>
                      <a:pt x="212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5" name="Freeform 37"/>
              <p:cNvSpPr/>
              <p:nvPr/>
            </p:nvSpPr>
            <p:spPr>
              <a:xfrm>
                <a:off x="6406" y="13636"/>
                <a:ext cx="137" cy="656"/>
              </a:xfrm>
              <a:custGeom>
                <a:avLst/>
                <a:gdLst>
                  <a:gd name="txL" fmla="*/ 0 w 137"/>
                  <a:gd name="txT" fmla="*/ 0 h 656"/>
                  <a:gd name="txR" fmla="*/ 137 w 137"/>
                  <a:gd name="txB" fmla="*/ 656 h 656"/>
                </a:gdLst>
                <a:ahLst/>
                <a:cxnLst>
                  <a:cxn ang="0">
                    <a:pos x="43" y="12"/>
                  </a:cxn>
                  <a:cxn ang="0">
                    <a:pos x="39" y="25"/>
                  </a:cxn>
                  <a:cxn ang="0">
                    <a:pos x="30" y="62"/>
                  </a:cxn>
                  <a:cxn ang="0">
                    <a:pos x="19" y="122"/>
                  </a:cxn>
                  <a:cxn ang="0">
                    <a:pos x="7" y="199"/>
                  </a:cxn>
                  <a:cxn ang="0">
                    <a:pos x="0" y="294"/>
                  </a:cxn>
                  <a:cxn ang="0">
                    <a:pos x="1" y="403"/>
                  </a:cxn>
                  <a:cxn ang="0">
                    <a:pos x="12" y="524"/>
                  </a:cxn>
                  <a:cxn ang="0">
                    <a:pos x="38" y="656"/>
                  </a:cxn>
                  <a:cxn ang="0">
                    <a:pos x="132" y="650"/>
                  </a:cxn>
                  <a:cxn ang="0">
                    <a:pos x="127" y="631"/>
                  </a:cxn>
                  <a:cxn ang="0">
                    <a:pos x="119" y="578"/>
                  </a:cxn>
                  <a:cxn ang="0">
                    <a:pos x="107" y="499"/>
                  </a:cxn>
                  <a:cxn ang="0">
                    <a:pos x="97" y="403"/>
                  </a:cxn>
                  <a:cxn ang="0">
                    <a:pos x="92" y="297"/>
                  </a:cxn>
                  <a:cxn ang="0">
                    <a:pos x="94" y="192"/>
                  </a:cxn>
                  <a:cxn ang="0">
                    <a:pos x="108" y="91"/>
                  </a:cxn>
                  <a:cxn ang="0">
                    <a:pos x="137" y="7"/>
                  </a:cxn>
                  <a:cxn ang="0">
                    <a:pos x="137" y="6"/>
                  </a:cxn>
                  <a:cxn ang="0">
                    <a:pos x="137" y="4"/>
                  </a:cxn>
                  <a:cxn ang="0">
                    <a:pos x="135" y="2"/>
                  </a:cxn>
                  <a:cxn ang="0">
                    <a:pos x="129" y="0"/>
                  </a:cxn>
                  <a:cxn ang="0">
                    <a:pos x="119" y="0"/>
                  </a:cxn>
                  <a:cxn ang="0">
                    <a:pos x="101" y="1"/>
                  </a:cxn>
                  <a:cxn ang="0">
                    <a:pos x="77" y="5"/>
                  </a:cxn>
                  <a:cxn ang="0">
                    <a:pos x="43" y="12"/>
                  </a:cxn>
                </a:cxnLst>
                <a:rect l="txL" t="txT" r="txR" b="txB"/>
                <a:pathLst>
                  <a:path w="137" h="656">
                    <a:moveTo>
                      <a:pt x="43" y="12"/>
                    </a:moveTo>
                    <a:lnTo>
                      <a:pt x="39" y="25"/>
                    </a:lnTo>
                    <a:lnTo>
                      <a:pt x="30" y="62"/>
                    </a:lnTo>
                    <a:lnTo>
                      <a:pt x="19" y="122"/>
                    </a:lnTo>
                    <a:lnTo>
                      <a:pt x="7" y="199"/>
                    </a:lnTo>
                    <a:lnTo>
                      <a:pt x="0" y="294"/>
                    </a:lnTo>
                    <a:lnTo>
                      <a:pt x="1" y="403"/>
                    </a:lnTo>
                    <a:lnTo>
                      <a:pt x="12" y="524"/>
                    </a:lnTo>
                    <a:lnTo>
                      <a:pt x="38" y="656"/>
                    </a:lnTo>
                    <a:lnTo>
                      <a:pt x="132" y="650"/>
                    </a:lnTo>
                    <a:lnTo>
                      <a:pt x="127" y="631"/>
                    </a:lnTo>
                    <a:lnTo>
                      <a:pt x="119" y="578"/>
                    </a:lnTo>
                    <a:lnTo>
                      <a:pt x="107" y="499"/>
                    </a:lnTo>
                    <a:lnTo>
                      <a:pt x="97" y="403"/>
                    </a:lnTo>
                    <a:lnTo>
                      <a:pt x="92" y="297"/>
                    </a:lnTo>
                    <a:lnTo>
                      <a:pt x="94" y="192"/>
                    </a:lnTo>
                    <a:lnTo>
                      <a:pt x="108" y="91"/>
                    </a:lnTo>
                    <a:lnTo>
                      <a:pt x="137" y="7"/>
                    </a:lnTo>
                    <a:lnTo>
                      <a:pt x="137" y="6"/>
                    </a:lnTo>
                    <a:lnTo>
                      <a:pt x="137" y="4"/>
                    </a:lnTo>
                    <a:lnTo>
                      <a:pt x="135" y="2"/>
                    </a:lnTo>
                    <a:lnTo>
                      <a:pt x="129" y="0"/>
                    </a:lnTo>
                    <a:lnTo>
                      <a:pt x="119" y="0"/>
                    </a:lnTo>
                    <a:lnTo>
                      <a:pt x="101" y="1"/>
                    </a:lnTo>
                    <a:lnTo>
                      <a:pt x="77" y="5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6" name="Freeform 38"/>
              <p:cNvSpPr/>
              <p:nvPr/>
            </p:nvSpPr>
            <p:spPr>
              <a:xfrm>
                <a:off x="6412" y="13680"/>
                <a:ext cx="116" cy="560"/>
              </a:xfrm>
              <a:custGeom>
                <a:avLst/>
                <a:gdLst>
                  <a:gd name="txL" fmla="*/ 0 w 116"/>
                  <a:gd name="txT" fmla="*/ 0 h 560"/>
                  <a:gd name="txR" fmla="*/ 116 w 116"/>
                  <a:gd name="txB" fmla="*/ 560 h 560"/>
                </a:gdLst>
                <a:ahLst/>
                <a:cxnLst>
                  <a:cxn ang="0">
                    <a:pos x="36" y="11"/>
                  </a:cxn>
                  <a:cxn ang="0">
                    <a:pos x="33" y="21"/>
                  </a:cxn>
                  <a:cxn ang="0">
                    <a:pos x="24" y="53"/>
                  </a:cxn>
                  <a:cxn ang="0">
                    <a:pos x="15" y="103"/>
                  </a:cxn>
                  <a:cxn ang="0">
                    <a:pos x="5" y="169"/>
                  </a:cxn>
                  <a:cxn ang="0">
                    <a:pos x="0" y="250"/>
                  </a:cxn>
                  <a:cxn ang="0">
                    <a:pos x="1" y="344"/>
                  </a:cxn>
                  <a:cxn ang="0">
                    <a:pos x="10" y="448"/>
                  </a:cxn>
                  <a:cxn ang="0">
                    <a:pos x="32" y="560"/>
                  </a:cxn>
                  <a:cxn ang="0">
                    <a:pos x="112" y="555"/>
                  </a:cxn>
                  <a:cxn ang="0">
                    <a:pos x="108" y="538"/>
                  </a:cxn>
                  <a:cxn ang="0">
                    <a:pos x="101" y="493"/>
                  </a:cxn>
                  <a:cxn ang="0">
                    <a:pos x="91" y="426"/>
                  </a:cxn>
                  <a:cxn ang="0">
                    <a:pos x="82" y="344"/>
                  </a:cxn>
                  <a:cxn ang="0">
                    <a:pos x="77" y="255"/>
                  </a:cxn>
                  <a:cxn ang="0">
                    <a:pos x="79" y="164"/>
                  </a:cxn>
                  <a:cxn ang="0">
                    <a:pos x="91" y="79"/>
                  </a:cxn>
                  <a:cxn ang="0">
                    <a:pos x="116" y="6"/>
                  </a:cxn>
                  <a:cxn ang="0">
                    <a:pos x="116" y="5"/>
                  </a:cxn>
                  <a:cxn ang="0">
                    <a:pos x="116" y="4"/>
                  </a:cxn>
                  <a:cxn ang="0">
                    <a:pos x="114" y="2"/>
                  </a:cxn>
                  <a:cxn ang="0">
                    <a:pos x="109" y="0"/>
                  </a:cxn>
                  <a:cxn ang="0">
                    <a:pos x="100" y="0"/>
                  </a:cxn>
                  <a:cxn ang="0">
                    <a:pos x="86" y="1"/>
                  </a:cxn>
                  <a:cxn ang="0">
                    <a:pos x="65" y="4"/>
                  </a:cxn>
                  <a:cxn ang="0">
                    <a:pos x="36" y="11"/>
                  </a:cxn>
                </a:cxnLst>
                <a:rect l="txL" t="txT" r="txR" b="txB"/>
                <a:pathLst>
                  <a:path w="116" h="560">
                    <a:moveTo>
                      <a:pt x="36" y="11"/>
                    </a:moveTo>
                    <a:lnTo>
                      <a:pt x="33" y="21"/>
                    </a:lnTo>
                    <a:lnTo>
                      <a:pt x="24" y="53"/>
                    </a:lnTo>
                    <a:lnTo>
                      <a:pt x="15" y="103"/>
                    </a:lnTo>
                    <a:lnTo>
                      <a:pt x="5" y="169"/>
                    </a:lnTo>
                    <a:lnTo>
                      <a:pt x="0" y="250"/>
                    </a:lnTo>
                    <a:lnTo>
                      <a:pt x="1" y="344"/>
                    </a:lnTo>
                    <a:lnTo>
                      <a:pt x="10" y="448"/>
                    </a:lnTo>
                    <a:lnTo>
                      <a:pt x="32" y="560"/>
                    </a:lnTo>
                    <a:lnTo>
                      <a:pt x="112" y="555"/>
                    </a:lnTo>
                    <a:lnTo>
                      <a:pt x="108" y="538"/>
                    </a:lnTo>
                    <a:lnTo>
                      <a:pt x="101" y="493"/>
                    </a:lnTo>
                    <a:lnTo>
                      <a:pt x="91" y="426"/>
                    </a:lnTo>
                    <a:lnTo>
                      <a:pt x="82" y="344"/>
                    </a:lnTo>
                    <a:lnTo>
                      <a:pt x="77" y="255"/>
                    </a:lnTo>
                    <a:lnTo>
                      <a:pt x="79" y="164"/>
                    </a:lnTo>
                    <a:lnTo>
                      <a:pt x="91" y="79"/>
                    </a:lnTo>
                    <a:lnTo>
                      <a:pt x="116" y="6"/>
                    </a:lnTo>
                    <a:lnTo>
                      <a:pt x="116" y="5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09" y="0"/>
                    </a:lnTo>
                    <a:lnTo>
                      <a:pt x="100" y="0"/>
                    </a:lnTo>
                    <a:lnTo>
                      <a:pt x="86" y="1"/>
                    </a:lnTo>
                    <a:lnTo>
                      <a:pt x="65" y="4"/>
                    </a:lnTo>
                    <a:lnTo>
                      <a:pt x="36" y="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7" name="Freeform 39"/>
              <p:cNvSpPr/>
              <p:nvPr/>
            </p:nvSpPr>
            <p:spPr>
              <a:xfrm>
                <a:off x="6417" y="13724"/>
                <a:ext cx="97" cy="463"/>
              </a:xfrm>
              <a:custGeom>
                <a:avLst/>
                <a:gdLst>
                  <a:gd name="txL" fmla="*/ 0 w 97"/>
                  <a:gd name="txT" fmla="*/ 0 h 463"/>
                  <a:gd name="txR" fmla="*/ 97 w 97"/>
                  <a:gd name="txB" fmla="*/ 463 h 463"/>
                </a:gdLst>
                <a:ahLst/>
                <a:cxnLst>
                  <a:cxn ang="0">
                    <a:pos x="30" y="9"/>
                  </a:cxn>
                  <a:cxn ang="0">
                    <a:pos x="27" y="17"/>
                  </a:cxn>
                  <a:cxn ang="0">
                    <a:pos x="20" y="44"/>
                  </a:cxn>
                  <a:cxn ang="0">
                    <a:pos x="12" y="85"/>
                  </a:cxn>
                  <a:cxn ang="0">
                    <a:pos x="4" y="140"/>
                  </a:cxn>
                  <a:cxn ang="0">
                    <a:pos x="0" y="207"/>
                  </a:cxn>
                  <a:cxn ang="0">
                    <a:pos x="0" y="285"/>
                  </a:cxn>
                  <a:cxn ang="0">
                    <a:pos x="9" y="370"/>
                  </a:cxn>
                  <a:cxn ang="0">
                    <a:pos x="26" y="463"/>
                  </a:cxn>
                  <a:cxn ang="0">
                    <a:pos x="93" y="460"/>
                  </a:cxn>
                  <a:cxn ang="0">
                    <a:pos x="89" y="446"/>
                  </a:cxn>
                  <a:cxn ang="0">
                    <a:pos x="83" y="408"/>
                  </a:cxn>
                  <a:cxn ang="0">
                    <a:pos x="75" y="353"/>
                  </a:cxn>
                  <a:cxn ang="0">
                    <a:pos x="68" y="285"/>
                  </a:cxn>
                  <a:cxn ang="0">
                    <a:pos x="65" y="211"/>
                  </a:cxn>
                  <a:cxn ang="0">
                    <a:pos x="67" y="136"/>
                  </a:cxn>
                  <a:cxn ang="0">
                    <a:pos x="76" y="65"/>
                  </a:cxn>
                  <a:cxn ang="0">
                    <a:pos x="97" y="5"/>
                  </a:cxn>
                  <a:cxn ang="0">
                    <a:pos x="97" y="4"/>
                  </a:cxn>
                  <a:cxn ang="0">
                    <a:pos x="97" y="3"/>
                  </a:cxn>
                  <a:cxn ang="0">
                    <a:pos x="95" y="1"/>
                  </a:cxn>
                  <a:cxn ang="0">
                    <a:pos x="91" y="0"/>
                  </a:cxn>
                  <a:cxn ang="0">
                    <a:pos x="84" y="0"/>
                  </a:cxn>
                  <a:cxn ang="0">
                    <a:pos x="71" y="0"/>
                  </a:cxn>
                  <a:cxn ang="0">
                    <a:pos x="54" y="3"/>
                  </a:cxn>
                  <a:cxn ang="0">
                    <a:pos x="30" y="9"/>
                  </a:cxn>
                </a:cxnLst>
                <a:rect l="txL" t="txT" r="txR" b="txB"/>
                <a:pathLst>
                  <a:path w="97" h="463">
                    <a:moveTo>
                      <a:pt x="30" y="9"/>
                    </a:moveTo>
                    <a:lnTo>
                      <a:pt x="27" y="17"/>
                    </a:lnTo>
                    <a:lnTo>
                      <a:pt x="20" y="44"/>
                    </a:lnTo>
                    <a:lnTo>
                      <a:pt x="12" y="85"/>
                    </a:lnTo>
                    <a:lnTo>
                      <a:pt x="4" y="140"/>
                    </a:lnTo>
                    <a:lnTo>
                      <a:pt x="0" y="207"/>
                    </a:lnTo>
                    <a:lnTo>
                      <a:pt x="0" y="285"/>
                    </a:lnTo>
                    <a:lnTo>
                      <a:pt x="9" y="370"/>
                    </a:lnTo>
                    <a:lnTo>
                      <a:pt x="26" y="463"/>
                    </a:lnTo>
                    <a:lnTo>
                      <a:pt x="93" y="460"/>
                    </a:lnTo>
                    <a:lnTo>
                      <a:pt x="89" y="446"/>
                    </a:lnTo>
                    <a:lnTo>
                      <a:pt x="83" y="408"/>
                    </a:lnTo>
                    <a:lnTo>
                      <a:pt x="75" y="353"/>
                    </a:lnTo>
                    <a:lnTo>
                      <a:pt x="68" y="285"/>
                    </a:lnTo>
                    <a:lnTo>
                      <a:pt x="65" y="211"/>
                    </a:lnTo>
                    <a:lnTo>
                      <a:pt x="67" y="136"/>
                    </a:lnTo>
                    <a:lnTo>
                      <a:pt x="76" y="65"/>
                    </a:lnTo>
                    <a:lnTo>
                      <a:pt x="97" y="5"/>
                    </a:lnTo>
                    <a:lnTo>
                      <a:pt x="97" y="4"/>
                    </a:lnTo>
                    <a:lnTo>
                      <a:pt x="97" y="3"/>
                    </a:lnTo>
                    <a:lnTo>
                      <a:pt x="95" y="1"/>
                    </a:lnTo>
                    <a:lnTo>
                      <a:pt x="91" y="0"/>
                    </a:lnTo>
                    <a:lnTo>
                      <a:pt x="84" y="0"/>
                    </a:lnTo>
                    <a:lnTo>
                      <a:pt x="71" y="0"/>
                    </a:lnTo>
                    <a:lnTo>
                      <a:pt x="54" y="3"/>
                    </a:ln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8" name="Freeform 40"/>
              <p:cNvSpPr/>
              <p:nvPr/>
            </p:nvSpPr>
            <p:spPr>
              <a:xfrm>
                <a:off x="6422" y="13768"/>
                <a:ext cx="77" cy="367"/>
              </a:xfrm>
              <a:custGeom>
                <a:avLst/>
                <a:gdLst>
                  <a:gd name="txL" fmla="*/ 0 w 77"/>
                  <a:gd name="txT" fmla="*/ 0 h 367"/>
                  <a:gd name="txR" fmla="*/ 77 w 77"/>
                  <a:gd name="txB" fmla="*/ 367 h 367"/>
                </a:gdLst>
                <a:ahLst/>
                <a:cxnLst>
                  <a:cxn ang="0">
                    <a:pos x="24" y="8"/>
                  </a:cxn>
                  <a:cxn ang="0">
                    <a:pos x="22" y="15"/>
                  </a:cxn>
                  <a:cxn ang="0">
                    <a:pos x="17" y="36"/>
                  </a:cxn>
                  <a:cxn ang="0">
                    <a:pos x="10" y="68"/>
                  </a:cxn>
                  <a:cxn ang="0">
                    <a:pos x="4" y="112"/>
                  </a:cxn>
                  <a:cxn ang="0">
                    <a:pos x="0" y="164"/>
                  </a:cxn>
                  <a:cxn ang="0">
                    <a:pos x="0" y="226"/>
                  </a:cxn>
                  <a:cxn ang="0">
                    <a:pos x="7" y="294"/>
                  </a:cxn>
                  <a:cxn ang="0">
                    <a:pos x="21" y="367"/>
                  </a:cxn>
                  <a:cxn ang="0">
                    <a:pos x="74" y="364"/>
                  </a:cxn>
                  <a:cxn ang="0">
                    <a:pos x="71" y="353"/>
                  </a:cxn>
                  <a:cxn ang="0">
                    <a:pos x="66" y="323"/>
                  </a:cxn>
                  <a:cxn ang="0">
                    <a:pos x="60" y="280"/>
                  </a:cxn>
                  <a:cxn ang="0">
                    <a:pos x="54" y="226"/>
                  </a:cxn>
                  <a:cxn ang="0">
                    <a:pos x="51" y="168"/>
                  </a:cxn>
                  <a:cxn ang="0">
                    <a:pos x="53" y="107"/>
                  </a:cxn>
                  <a:cxn ang="0">
                    <a:pos x="61" y="52"/>
                  </a:cxn>
                  <a:cxn ang="0">
                    <a:pos x="77" y="5"/>
                  </a:cxn>
                  <a:cxn ang="0">
                    <a:pos x="77" y="5"/>
                  </a:cxn>
                  <a:cxn ang="0">
                    <a:pos x="77" y="2"/>
                  </a:cxn>
                  <a:cxn ang="0">
                    <a:pos x="76" y="1"/>
                  </a:cxn>
                  <a:cxn ang="0">
                    <a:pos x="72" y="0"/>
                  </a:cxn>
                  <a:cxn ang="0">
                    <a:pos x="66" y="0"/>
                  </a:cxn>
                  <a:cxn ang="0">
                    <a:pos x="56" y="1"/>
                  </a:cxn>
                  <a:cxn ang="0">
                    <a:pos x="43" y="4"/>
                  </a:cxn>
                  <a:cxn ang="0">
                    <a:pos x="24" y="8"/>
                  </a:cxn>
                </a:cxnLst>
                <a:rect l="txL" t="txT" r="txR" b="txB"/>
                <a:pathLst>
                  <a:path w="77" h="367">
                    <a:moveTo>
                      <a:pt x="24" y="8"/>
                    </a:moveTo>
                    <a:lnTo>
                      <a:pt x="22" y="15"/>
                    </a:lnTo>
                    <a:lnTo>
                      <a:pt x="17" y="36"/>
                    </a:lnTo>
                    <a:lnTo>
                      <a:pt x="10" y="68"/>
                    </a:lnTo>
                    <a:lnTo>
                      <a:pt x="4" y="112"/>
                    </a:lnTo>
                    <a:lnTo>
                      <a:pt x="0" y="164"/>
                    </a:lnTo>
                    <a:lnTo>
                      <a:pt x="0" y="226"/>
                    </a:lnTo>
                    <a:lnTo>
                      <a:pt x="7" y="294"/>
                    </a:lnTo>
                    <a:lnTo>
                      <a:pt x="21" y="367"/>
                    </a:lnTo>
                    <a:lnTo>
                      <a:pt x="74" y="364"/>
                    </a:lnTo>
                    <a:lnTo>
                      <a:pt x="71" y="353"/>
                    </a:lnTo>
                    <a:lnTo>
                      <a:pt x="66" y="323"/>
                    </a:lnTo>
                    <a:lnTo>
                      <a:pt x="60" y="280"/>
                    </a:lnTo>
                    <a:lnTo>
                      <a:pt x="54" y="226"/>
                    </a:lnTo>
                    <a:lnTo>
                      <a:pt x="51" y="168"/>
                    </a:lnTo>
                    <a:lnTo>
                      <a:pt x="53" y="107"/>
                    </a:lnTo>
                    <a:lnTo>
                      <a:pt x="61" y="52"/>
                    </a:lnTo>
                    <a:lnTo>
                      <a:pt x="77" y="5"/>
                    </a:lnTo>
                    <a:lnTo>
                      <a:pt x="77" y="2"/>
                    </a:lnTo>
                    <a:lnTo>
                      <a:pt x="76" y="1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56" y="1"/>
                    </a:lnTo>
                    <a:lnTo>
                      <a:pt x="43" y="4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69" name="Freeform 41"/>
              <p:cNvSpPr/>
              <p:nvPr/>
            </p:nvSpPr>
            <p:spPr>
              <a:xfrm>
                <a:off x="6428" y="13813"/>
                <a:ext cx="56" cy="271"/>
              </a:xfrm>
              <a:custGeom>
                <a:avLst/>
                <a:gdLst>
                  <a:gd name="txL" fmla="*/ 0 w 56"/>
                  <a:gd name="txT" fmla="*/ 0 h 271"/>
                  <a:gd name="txR" fmla="*/ 56 w 56"/>
                  <a:gd name="txB" fmla="*/ 271 h 271"/>
                </a:gdLst>
                <a:ahLst/>
                <a:cxnLst>
                  <a:cxn ang="0">
                    <a:pos x="17" y="5"/>
                  </a:cxn>
                  <a:cxn ang="0">
                    <a:pos x="16" y="10"/>
                  </a:cxn>
                  <a:cxn ang="0">
                    <a:pos x="12" y="25"/>
                  </a:cxn>
                  <a:cxn ang="0">
                    <a:pos x="6" y="49"/>
                  </a:cxn>
                  <a:cxn ang="0">
                    <a:pos x="2" y="82"/>
                  </a:cxn>
                  <a:cxn ang="0">
                    <a:pos x="0" y="122"/>
                  </a:cxn>
                  <a:cxn ang="0">
                    <a:pos x="0" y="166"/>
                  </a:cxn>
                  <a:cxn ang="0">
                    <a:pos x="4" y="217"/>
                  </a:cxn>
                  <a:cxn ang="0">
                    <a:pos x="15" y="271"/>
                  </a:cxn>
                  <a:cxn ang="0">
                    <a:pos x="54" y="268"/>
                  </a:cxn>
                  <a:cxn ang="0">
                    <a:pos x="52" y="261"/>
                  </a:cxn>
                  <a:cxn ang="0">
                    <a:pos x="48" y="238"/>
                  </a:cxn>
                  <a:cxn ang="0">
                    <a:pos x="44" y="206"/>
                  </a:cxn>
                  <a:cxn ang="0">
                    <a:pos x="40" y="166"/>
                  </a:cxn>
                  <a:cxn ang="0">
                    <a:pos x="37" y="123"/>
                  </a:cxn>
                  <a:cxn ang="0">
                    <a:pos x="39" y="78"/>
                  </a:cxn>
                  <a:cxn ang="0">
                    <a:pos x="44" y="37"/>
                  </a:cxn>
                  <a:cxn ang="0">
                    <a:pos x="56" y="3"/>
                  </a:cxn>
                  <a:cxn ang="0">
                    <a:pos x="56" y="3"/>
                  </a:cxn>
                  <a:cxn ang="0">
                    <a:pos x="56" y="2"/>
                  </a:cxn>
                  <a:cxn ang="0">
                    <a:pos x="55" y="1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2" y="0"/>
                  </a:cxn>
                  <a:cxn ang="0">
                    <a:pos x="31" y="2"/>
                  </a:cxn>
                  <a:cxn ang="0">
                    <a:pos x="17" y="5"/>
                  </a:cxn>
                </a:cxnLst>
                <a:rect l="txL" t="txT" r="txR" b="txB"/>
                <a:pathLst>
                  <a:path w="56" h="271">
                    <a:moveTo>
                      <a:pt x="17" y="5"/>
                    </a:moveTo>
                    <a:lnTo>
                      <a:pt x="16" y="10"/>
                    </a:lnTo>
                    <a:lnTo>
                      <a:pt x="12" y="25"/>
                    </a:lnTo>
                    <a:lnTo>
                      <a:pt x="6" y="49"/>
                    </a:lnTo>
                    <a:lnTo>
                      <a:pt x="2" y="82"/>
                    </a:lnTo>
                    <a:lnTo>
                      <a:pt x="0" y="122"/>
                    </a:lnTo>
                    <a:lnTo>
                      <a:pt x="0" y="166"/>
                    </a:lnTo>
                    <a:lnTo>
                      <a:pt x="4" y="217"/>
                    </a:lnTo>
                    <a:lnTo>
                      <a:pt x="15" y="271"/>
                    </a:lnTo>
                    <a:lnTo>
                      <a:pt x="54" y="268"/>
                    </a:lnTo>
                    <a:lnTo>
                      <a:pt x="52" y="261"/>
                    </a:lnTo>
                    <a:lnTo>
                      <a:pt x="48" y="238"/>
                    </a:lnTo>
                    <a:lnTo>
                      <a:pt x="44" y="206"/>
                    </a:lnTo>
                    <a:lnTo>
                      <a:pt x="40" y="166"/>
                    </a:lnTo>
                    <a:lnTo>
                      <a:pt x="37" y="123"/>
                    </a:lnTo>
                    <a:lnTo>
                      <a:pt x="39" y="78"/>
                    </a:lnTo>
                    <a:lnTo>
                      <a:pt x="44" y="37"/>
                    </a:lnTo>
                    <a:lnTo>
                      <a:pt x="56" y="3"/>
                    </a:lnTo>
                    <a:lnTo>
                      <a:pt x="56" y="2"/>
                    </a:lnTo>
                    <a:lnTo>
                      <a:pt x="55" y="1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1" y="2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0" name="Freeform 42"/>
              <p:cNvSpPr/>
              <p:nvPr/>
            </p:nvSpPr>
            <p:spPr>
              <a:xfrm>
                <a:off x="7211" y="13549"/>
                <a:ext cx="186" cy="732"/>
              </a:xfrm>
              <a:custGeom>
                <a:avLst/>
                <a:gdLst>
                  <a:gd name="txL" fmla="*/ 0 w 186"/>
                  <a:gd name="txT" fmla="*/ 0 h 732"/>
                  <a:gd name="txR" fmla="*/ 186 w 186"/>
                  <a:gd name="txB" fmla="*/ 732 h 732"/>
                </a:gdLst>
                <a:ahLst/>
                <a:cxnLst>
                  <a:cxn ang="0">
                    <a:pos x="186" y="6"/>
                  </a:cxn>
                  <a:cxn ang="0">
                    <a:pos x="182" y="11"/>
                  </a:cxn>
                  <a:cxn ang="0">
                    <a:pos x="169" y="29"/>
                  </a:cxn>
                  <a:cxn ang="0">
                    <a:pos x="153" y="67"/>
                  </a:cxn>
                  <a:cxn ang="0">
                    <a:pos x="137" y="130"/>
                  </a:cxn>
                  <a:cxn ang="0">
                    <a:pos x="124" y="221"/>
                  </a:cxn>
                  <a:cxn ang="0">
                    <a:pos x="117" y="350"/>
                  </a:cxn>
                  <a:cxn ang="0">
                    <a:pos x="122" y="517"/>
                  </a:cxn>
                  <a:cxn ang="0">
                    <a:pos x="139" y="732"/>
                  </a:cxn>
                  <a:cxn ang="0">
                    <a:pos x="34" y="732"/>
                  </a:cxn>
                  <a:cxn ang="0">
                    <a:pos x="31" y="711"/>
                  </a:cxn>
                  <a:cxn ang="0">
                    <a:pos x="22" y="651"/>
                  </a:cxn>
                  <a:cxn ang="0">
                    <a:pos x="12" y="563"/>
                  </a:cxn>
                  <a:cxn ang="0">
                    <a:pos x="3" y="454"/>
                  </a:cxn>
                  <a:cxn ang="0">
                    <a:pos x="0" y="335"/>
                  </a:cxn>
                  <a:cxn ang="0">
                    <a:pos x="6" y="213"/>
                  </a:cxn>
                  <a:cxn ang="0">
                    <a:pos x="25" y="98"/>
                  </a:cxn>
                  <a:cxn ang="0">
                    <a:pos x="60" y="0"/>
                  </a:cxn>
                  <a:cxn ang="0">
                    <a:pos x="186" y="6"/>
                  </a:cxn>
                </a:cxnLst>
                <a:rect l="txL" t="txT" r="txR" b="txB"/>
                <a:pathLst>
                  <a:path w="186" h="732">
                    <a:moveTo>
                      <a:pt x="186" y="6"/>
                    </a:moveTo>
                    <a:lnTo>
                      <a:pt x="182" y="11"/>
                    </a:lnTo>
                    <a:lnTo>
                      <a:pt x="169" y="29"/>
                    </a:lnTo>
                    <a:lnTo>
                      <a:pt x="153" y="67"/>
                    </a:lnTo>
                    <a:lnTo>
                      <a:pt x="137" y="130"/>
                    </a:lnTo>
                    <a:lnTo>
                      <a:pt x="124" y="221"/>
                    </a:lnTo>
                    <a:lnTo>
                      <a:pt x="117" y="350"/>
                    </a:lnTo>
                    <a:lnTo>
                      <a:pt x="122" y="517"/>
                    </a:lnTo>
                    <a:lnTo>
                      <a:pt x="139" y="732"/>
                    </a:lnTo>
                    <a:lnTo>
                      <a:pt x="34" y="732"/>
                    </a:lnTo>
                    <a:lnTo>
                      <a:pt x="31" y="711"/>
                    </a:lnTo>
                    <a:lnTo>
                      <a:pt x="22" y="651"/>
                    </a:lnTo>
                    <a:lnTo>
                      <a:pt x="12" y="563"/>
                    </a:lnTo>
                    <a:lnTo>
                      <a:pt x="3" y="454"/>
                    </a:lnTo>
                    <a:lnTo>
                      <a:pt x="0" y="335"/>
                    </a:lnTo>
                    <a:lnTo>
                      <a:pt x="6" y="213"/>
                    </a:lnTo>
                    <a:lnTo>
                      <a:pt x="25" y="98"/>
                    </a:lnTo>
                    <a:lnTo>
                      <a:pt x="60" y="0"/>
                    </a:lnTo>
                    <a:lnTo>
                      <a:pt x="186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1" name="Freeform 43"/>
              <p:cNvSpPr/>
              <p:nvPr/>
            </p:nvSpPr>
            <p:spPr>
              <a:xfrm>
                <a:off x="7219" y="13600"/>
                <a:ext cx="158" cy="625"/>
              </a:xfrm>
              <a:custGeom>
                <a:avLst/>
                <a:gdLst>
                  <a:gd name="txL" fmla="*/ 0 w 158"/>
                  <a:gd name="txT" fmla="*/ 0 h 625"/>
                  <a:gd name="txR" fmla="*/ 158 w 158"/>
                  <a:gd name="txB" fmla="*/ 625 h 625"/>
                </a:gdLst>
                <a:ahLst/>
                <a:cxnLst>
                  <a:cxn ang="0">
                    <a:pos x="158" y="4"/>
                  </a:cxn>
                  <a:cxn ang="0">
                    <a:pos x="153" y="9"/>
                  </a:cxn>
                  <a:cxn ang="0">
                    <a:pos x="144" y="25"/>
                  </a:cxn>
                  <a:cxn ang="0">
                    <a:pos x="130" y="57"/>
                  </a:cxn>
                  <a:cxn ang="0">
                    <a:pos x="116" y="110"/>
                  </a:cxn>
                  <a:cxn ang="0">
                    <a:pos x="105" y="189"/>
                  </a:cxn>
                  <a:cxn ang="0">
                    <a:pos x="100" y="298"/>
                  </a:cxn>
                  <a:cxn ang="0">
                    <a:pos x="103" y="441"/>
                  </a:cxn>
                  <a:cxn ang="0">
                    <a:pos x="118" y="625"/>
                  </a:cxn>
                  <a:cxn ang="0">
                    <a:pos x="29" y="625"/>
                  </a:cxn>
                  <a:cxn ang="0">
                    <a:pos x="25" y="607"/>
                  </a:cxn>
                  <a:cxn ang="0">
                    <a:pos x="18" y="556"/>
                  </a:cxn>
                  <a:cxn ang="0">
                    <a:pos x="9" y="480"/>
                  </a:cxn>
                  <a:cxn ang="0">
                    <a:pos x="2" y="387"/>
                  </a:cxn>
                  <a:cxn ang="0">
                    <a:pos x="0" y="286"/>
                  </a:cxn>
                  <a:cxn ang="0">
                    <a:pos x="5" y="182"/>
                  </a:cxn>
                  <a:cxn ang="0">
                    <a:pos x="21" y="84"/>
                  </a:cxn>
                  <a:cxn ang="0">
                    <a:pos x="51" y="0"/>
                  </a:cxn>
                  <a:cxn ang="0">
                    <a:pos x="158" y="4"/>
                  </a:cxn>
                </a:cxnLst>
                <a:rect l="txL" t="txT" r="txR" b="txB"/>
                <a:pathLst>
                  <a:path w="158" h="625">
                    <a:moveTo>
                      <a:pt x="158" y="4"/>
                    </a:moveTo>
                    <a:lnTo>
                      <a:pt x="153" y="9"/>
                    </a:lnTo>
                    <a:lnTo>
                      <a:pt x="144" y="25"/>
                    </a:lnTo>
                    <a:lnTo>
                      <a:pt x="130" y="57"/>
                    </a:lnTo>
                    <a:lnTo>
                      <a:pt x="116" y="110"/>
                    </a:lnTo>
                    <a:lnTo>
                      <a:pt x="105" y="189"/>
                    </a:lnTo>
                    <a:lnTo>
                      <a:pt x="100" y="298"/>
                    </a:lnTo>
                    <a:lnTo>
                      <a:pt x="103" y="441"/>
                    </a:lnTo>
                    <a:lnTo>
                      <a:pt x="118" y="625"/>
                    </a:lnTo>
                    <a:lnTo>
                      <a:pt x="29" y="625"/>
                    </a:lnTo>
                    <a:lnTo>
                      <a:pt x="25" y="607"/>
                    </a:lnTo>
                    <a:lnTo>
                      <a:pt x="18" y="556"/>
                    </a:lnTo>
                    <a:lnTo>
                      <a:pt x="9" y="480"/>
                    </a:lnTo>
                    <a:lnTo>
                      <a:pt x="2" y="387"/>
                    </a:lnTo>
                    <a:lnTo>
                      <a:pt x="0" y="286"/>
                    </a:lnTo>
                    <a:lnTo>
                      <a:pt x="5" y="182"/>
                    </a:lnTo>
                    <a:lnTo>
                      <a:pt x="21" y="84"/>
                    </a:lnTo>
                    <a:lnTo>
                      <a:pt x="51" y="0"/>
                    </a:lnTo>
                    <a:lnTo>
                      <a:pt x="158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2" name="Freeform 44"/>
              <p:cNvSpPr/>
              <p:nvPr/>
            </p:nvSpPr>
            <p:spPr>
              <a:xfrm>
                <a:off x="7225" y="13651"/>
                <a:ext cx="131" cy="517"/>
              </a:xfrm>
              <a:custGeom>
                <a:avLst/>
                <a:gdLst>
                  <a:gd name="txL" fmla="*/ 0 w 131"/>
                  <a:gd name="txT" fmla="*/ 0 h 517"/>
                  <a:gd name="txR" fmla="*/ 131 w 131"/>
                  <a:gd name="txB" fmla="*/ 517 h 517"/>
                </a:gdLst>
                <a:ahLst/>
                <a:cxnLst>
                  <a:cxn ang="0">
                    <a:pos x="131" y="4"/>
                  </a:cxn>
                  <a:cxn ang="0">
                    <a:pos x="128" y="7"/>
                  </a:cxn>
                  <a:cxn ang="0">
                    <a:pos x="119" y="21"/>
                  </a:cxn>
                  <a:cxn ang="0">
                    <a:pos x="109" y="47"/>
                  </a:cxn>
                  <a:cxn ang="0">
                    <a:pos x="97" y="91"/>
                  </a:cxn>
                  <a:cxn ang="0">
                    <a:pos x="88" y="156"/>
                  </a:cxn>
                  <a:cxn ang="0">
                    <a:pos x="84" y="247"/>
                  </a:cxn>
                  <a:cxn ang="0">
                    <a:pos x="86" y="366"/>
                  </a:cxn>
                  <a:cxn ang="0">
                    <a:pos x="99" y="517"/>
                  </a:cxn>
                  <a:cxn ang="0">
                    <a:pos x="25" y="517"/>
                  </a:cxn>
                  <a:cxn ang="0">
                    <a:pos x="23" y="502"/>
                  </a:cxn>
                  <a:cxn ang="0">
                    <a:pos x="16" y="460"/>
                  </a:cxn>
                  <a:cxn ang="0">
                    <a:pos x="9" y="397"/>
                  </a:cxn>
                  <a:cxn ang="0">
                    <a:pos x="2" y="320"/>
                  </a:cxn>
                  <a:cxn ang="0">
                    <a:pos x="0" y="236"/>
                  </a:cxn>
                  <a:cxn ang="0">
                    <a:pos x="4" y="151"/>
                  </a:cxn>
                  <a:cxn ang="0">
                    <a:pos x="18" y="70"/>
                  </a:cxn>
                  <a:cxn ang="0">
                    <a:pos x="43" y="0"/>
                  </a:cxn>
                  <a:cxn ang="0">
                    <a:pos x="131" y="4"/>
                  </a:cxn>
                </a:cxnLst>
                <a:rect l="txL" t="txT" r="txR" b="txB"/>
                <a:pathLst>
                  <a:path w="131" h="517">
                    <a:moveTo>
                      <a:pt x="131" y="4"/>
                    </a:moveTo>
                    <a:lnTo>
                      <a:pt x="128" y="7"/>
                    </a:lnTo>
                    <a:lnTo>
                      <a:pt x="119" y="21"/>
                    </a:lnTo>
                    <a:lnTo>
                      <a:pt x="109" y="47"/>
                    </a:lnTo>
                    <a:lnTo>
                      <a:pt x="97" y="91"/>
                    </a:lnTo>
                    <a:lnTo>
                      <a:pt x="88" y="156"/>
                    </a:lnTo>
                    <a:lnTo>
                      <a:pt x="84" y="247"/>
                    </a:lnTo>
                    <a:lnTo>
                      <a:pt x="86" y="366"/>
                    </a:lnTo>
                    <a:lnTo>
                      <a:pt x="99" y="517"/>
                    </a:lnTo>
                    <a:lnTo>
                      <a:pt x="25" y="517"/>
                    </a:lnTo>
                    <a:lnTo>
                      <a:pt x="23" y="502"/>
                    </a:lnTo>
                    <a:lnTo>
                      <a:pt x="16" y="460"/>
                    </a:lnTo>
                    <a:lnTo>
                      <a:pt x="9" y="397"/>
                    </a:lnTo>
                    <a:lnTo>
                      <a:pt x="2" y="320"/>
                    </a:lnTo>
                    <a:lnTo>
                      <a:pt x="0" y="236"/>
                    </a:lnTo>
                    <a:lnTo>
                      <a:pt x="4" y="151"/>
                    </a:lnTo>
                    <a:lnTo>
                      <a:pt x="18" y="70"/>
                    </a:lnTo>
                    <a:lnTo>
                      <a:pt x="43" y="0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3" name="Freeform 45"/>
              <p:cNvSpPr/>
              <p:nvPr/>
            </p:nvSpPr>
            <p:spPr>
              <a:xfrm>
                <a:off x="7233" y="13701"/>
                <a:ext cx="104" cy="411"/>
              </a:xfrm>
              <a:custGeom>
                <a:avLst/>
                <a:gdLst>
                  <a:gd name="txL" fmla="*/ 0 w 104"/>
                  <a:gd name="txT" fmla="*/ 0 h 411"/>
                  <a:gd name="txR" fmla="*/ 104 w 104"/>
                  <a:gd name="txB" fmla="*/ 411 h 411"/>
                </a:gdLst>
                <a:ahLst/>
                <a:cxnLst>
                  <a:cxn ang="0">
                    <a:pos x="104" y="4"/>
                  </a:cxn>
                  <a:cxn ang="0">
                    <a:pos x="101" y="7"/>
                  </a:cxn>
                  <a:cxn ang="0">
                    <a:pos x="94" y="17"/>
                  </a:cxn>
                  <a:cxn ang="0">
                    <a:pos x="86" y="38"/>
                  </a:cxn>
                  <a:cxn ang="0">
                    <a:pos x="76" y="73"/>
                  </a:cxn>
                  <a:cxn ang="0">
                    <a:pos x="69" y="125"/>
                  </a:cxn>
                  <a:cxn ang="0">
                    <a:pos x="65" y="196"/>
                  </a:cxn>
                  <a:cxn ang="0">
                    <a:pos x="67" y="291"/>
                  </a:cxn>
                  <a:cxn ang="0">
                    <a:pos x="77" y="411"/>
                  </a:cxn>
                  <a:cxn ang="0">
                    <a:pos x="19" y="411"/>
                  </a:cxn>
                  <a:cxn ang="0">
                    <a:pos x="17" y="399"/>
                  </a:cxn>
                  <a:cxn ang="0">
                    <a:pos x="11" y="365"/>
                  </a:cxn>
                  <a:cxn ang="0">
                    <a:pos x="6" y="316"/>
                  </a:cxn>
                  <a:cxn ang="0">
                    <a:pos x="2" y="255"/>
                  </a:cxn>
                  <a:cxn ang="0">
                    <a:pos x="0" y="188"/>
                  </a:cxn>
                  <a:cxn ang="0">
                    <a:pos x="4" y="120"/>
                  </a:cxn>
                  <a:cxn ang="0">
                    <a:pos x="15" y="55"/>
                  </a:cxn>
                  <a:cxn ang="0">
                    <a:pos x="34" y="0"/>
                  </a:cxn>
                  <a:cxn ang="0">
                    <a:pos x="104" y="4"/>
                  </a:cxn>
                </a:cxnLst>
                <a:rect l="txL" t="txT" r="txR" b="txB"/>
                <a:pathLst>
                  <a:path w="104" h="411">
                    <a:moveTo>
                      <a:pt x="104" y="4"/>
                    </a:moveTo>
                    <a:lnTo>
                      <a:pt x="101" y="7"/>
                    </a:lnTo>
                    <a:lnTo>
                      <a:pt x="94" y="17"/>
                    </a:lnTo>
                    <a:lnTo>
                      <a:pt x="86" y="38"/>
                    </a:lnTo>
                    <a:lnTo>
                      <a:pt x="76" y="73"/>
                    </a:lnTo>
                    <a:lnTo>
                      <a:pt x="69" y="125"/>
                    </a:lnTo>
                    <a:lnTo>
                      <a:pt x="65" y="196"/>
                    </a:lnTo>
                    <a:lnTo>
                      <a:pt x="67" y="291"/>
                    </a:lnTo>
                    <a:lnTo>
                      <a:pt x="77" y="411"/>
                    </a:lnTo>
                    <a:lnTo>
                      <a:pt x="19" y="411"/>
                    </a:lnTo>
                    <a:lnTo>
                      <a:pt x="17" y="399"/>
                    </a:lnTo>
                    <a:lnTo>
                      <a:pt x="11" y="365"/>
                    </a:lnTo>
                    <a:lnTo>
                      <a:pt x="6" y="316"/>
                    </a:lnTo>
                    <a:lnTo>
                      <a:pt x="2" y="255"/>
                    </a:lnTo>
                    <a:lnTo>
                      <a:pt x="0" y="188"/>
                    </a:lnTo>
                    <a:lnTo>
                      <a:pt x="4" y="120"/>
                    </a:lnTo>
                    <a:lnTo>
                      <a:pt x="15" y="55"/>
                    </a:lnTo>
                    <a:lnTo>
                      <a:pt x="34" y="0"/>
                    </a:lnTo>
                    <a:lnTo>
                      <a:pt x="104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4" name="Freeform 46"/>
              <p:cNvSpPr/>
              <p:nvPr/>
            </p:nvSpPr>
            <p:spPr>
              <a:xfrm>
                <a:off x="7240" y="13752"/>
                <a:ext cx="76" cy="302"/>
              </a:xfrm>
              <a:custGeom>
                <a:avLst/>
                <a:gdLst>
                  <a:gd name="txL" fmla="*/ 0 w 76"/>
                  <a:gd name="txT" fmla="*/ 0 h 302"/>
                  <a:gd name="txR" fmla="*/ 76 w 76"/>
                  <a:gd name="txB" fmla="*/ 302 h 302"/>
                </a:gdLst>
                <a:ahLst/>
                <a:cxnLst>
                  <a:cxn ang="0">
                    <a:pos x="76" y="2"/>
                  </a:cxn>
                  <a:cxn ang="0">
                    <a:pos x="74" y="4"/>
                  </a:cxn>
                  <a:cxn ang="0">
                    <a:pos x="70" y="12"/>
                  </a:cxn>
                  <a:cxn ang="0">
                    <a:pos x="62" y="28"/>
                  </a:cxn>
                  <a:cxn ang="0">
                    <a:pos x="56" y="53"/>
                  </a:cxn>
                  <a:cxn ang="0">
                    <a:pos x="51" y="92"/>
                  </a:cxn>
                  <a:cxn ang="0">
                    <a:pos x="49" y="145"/>
                  </a:cxn>
                  <a:cxn ang="0">
                    <a:pos x="50" y="214"/>
                  </a:cxn>
                  <a:cxn ang="0">
                    <a:pos x="57" y="302"/>
                  </a:cxn>
                  <a:cxn ang="0">
                    <a:pos x="14" y="302"/>
                  </a:cxn>
                  <a:cxn ang="0">
                    <a:pos x="13" y="294"/>
                  </a:cxn>
                  <a:cxn ang="0">
                    <a:pos x="9" y="269"/>
                  </a:cxn>
                  <a:cxn ang="0">
                    <a:pos x="4" y="232"/>
                  </a:cxn>
                  <a:cxn ang="0">
                    <a:pos x="1" y="188"/>
                  </a:cxn>
                  <a:cxn ang="0">
                    <a:pos x="0" y="138"/>
                  </a:cxn>
                  <a:cxn ang="0">
                    <a:pos x="2" y="89"/>
                  </a:cxn>
                  <a:cxn ang="0">
                    <a:pos x="10" y="41"/>
                  </a:cxn>
                  <a:cxn ang="0">
                    <a:pos x="25" y="0"/>
                  </a:cxn>
                  <a:cxn ang="0">
                    <a:pos x="76" y="2"/>
                  </a:cxn>
                </a:cxnLst>
                <a:rect l="txL" t="txT" r="txR" b="txB"/>
                <a:pathLst>
                  <a:path w="76" h="302">
                    <a:moveTo>
                      <a:pt x="76" y="2"/>
                    </a:moveTo>
                    <a:lnTo>
                      <a:pt x="74" y="4"/>
                    </a:lnTo>
                    <a:lnTo>
                      <a:pt x="70" y="12"/>
                    </a:lnTo>
                    <a:lnTo>
                      <a:pt x="62" y="28"/>
                    </a:lnTo>
                    <a:lnTo>
                      <a:pt x="56" y="53"/>
                    </a:lnTo>
                    <a:lnTo>
                      <a:pt x="51" y="92"/>
                    </a:lnTo>
                    <a:lnTo>
                      <a:pt x="49" y="145"/>
                    </a:lnTo>
                    <a:lnTo>
                      <a:pt x="50" y="214"/>
                    </a:lnTo>
                    <a:lnTo>
                      <a:pt x="57" y="302"/>
                    </a:lnTo>
                    <a:lnTo>
                      <a:pt x="14" y="302"/>
                    </a:lnTo>
                    <a:lnTo>
                      <a:pt x="13" y="294"/>
                    </a:lnTo>
                    <a:lnTo>
                      <a:pt x="9" y="269"/>
                    </a:lnTo>
                    <a:lnTo>
                      <a:pt x="4" y="232"/>
                    </a:lnTo>
                    <a:lnTo>
                      <a:pt x="1" y="188"/>
                    </a:lnTo>
                    <a:lnTo>
                      <a:pt x="0" y="138"/>
                    </a:lnTo>
                    <a:lnTo>
                      <a:pt x="2" y="89"/>
                    </a:lnTo>
                    <a:lnTo>
                      <a:pt x="10" y="41"/>
                    </a:lnTo>
                    <a:lnTo>
                      <a:pt x="25" y="0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5" name="Rectangle 47"/>
              <p:cNvSpPr/>
              <p:nvPr/>
            </p:nvSpPr>
            <p:spPr>
              <a:xfrm>
                <a:off x="6241" y="13678"/>
                <a:ext cx="23" cy="95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776" name="Freeform 48"/>
              <p:cNvSpPr/>
              <p:nvPr/>
            </p:nvSpPr>
            <p:spPr>
              <a:xfrm>
                <a:off x="6579" y="13664"/>
                <a:ext cx="375" cy="440"/>
              </a:xfrm>
              <a:custGeom>
                <a:avLst/>
                <a:gdLst>
                  <a:gd name="txL" fmla="*/ 0 w 375"/>
                  <a:gd name="txT" fmla="*/ 0 h 440"/>
                  <a:gd name="txR" fmla="*/ 375 w 375"/>
                  <a:gd name="txB" fmla="*/ 440 h 440"/>
                </a:gdLst>
                <a:ahLst/>
                <a:cxnLst>
                  <a:cxn ang="0">
                    <a:pos x="35" y="41"/>
                  </a:cxn>
                  <a:cxn ang="0">
                    <a:pos x="32" y="49"/>
                  </a:cxn>
                  <a:cxn ang="0">
                    <a:pos x="25" y="74"/>
                  </a:cxn>
                  <a:cxn ang="0">
                    <a:pos x="17" y="112"/>
                  </a:cxn>
                  <a:cxn ang="0">
                    <a:pos x="8" y="163"/>
                  </a:cxn>
                  <a:cxn ang="0">
                    <a:pos x="2" y="223"/>
                  </a:cxn>
                  <a:cxn ang="0">
                    <a:pos x="0" y="290"/>
                  </a:cxn>
                  <a:cxn ang="0">
                    <a:pos x="7" y="363"/>
                  </a:cxn>
                  <a:cxn ang="0">
                    <a:pos x="23" y="440"/>
                  </a:cxn>
                  <a:cxn ang="0">
                    <a:pos x="23" y="437"/>
                  </a:cxn>
                  <a:cxn ang="0">
                    <a:pos x="23" y="427"/>
                  </a:cxn>
                  <a:cxn ang="0">
                    <a:pos x="23" y="411"/>
                  </a:cxn>
                  <a:cxn ang="0">
                    <a:pos x="23" y="391"/>
                  </a:cxn>
                  <a:cxn ang="0">
                    <a:pos x="25" y="367"/>
                  </a:cxn>
                  <a:cxn ang="0">
                    <a:pos x="28" y="341"/>
                  </a:cxn>
                  <a:cxn ang="0">
                    <a:pos x="33" y="312"/>
                  </a:cxn>
                  <a:cxn ang="0">
                    <a:pos x="39" y="281"/>
                  </a:cxn>
                  <a:cxn ang="0">
                    <a:pos x="49" y="251"/>
                  </a:cxn>
                  <a:cxn ang="0">
                    <a:pos x="61" y="222"/>
                  </a:cxn>
                  <a:cxn ang="0">
                    <a:pos x="75" y="194"/>
                  </a:cxn>
                  <a:cxn ang="0">
                    <a:pos x="93" y="168"/>
                  </a:cxn>
                  <a:cxn ang="0">
                    <a:pos x="116" y="145"/>
                  </a:cxn>
                  <a:cxn ang="0">
                    <a:pos x="141" y="127"/>
                  </a:cxn>
                  <a:cxn ang="0">
                    <a:pos x="173" y="114"/>
                  </a:cxn>
                  <a:cxn ang="0">
                    <a:pos x="208" y="106"/>
                  </a:cxn>
                  <a:cxn ang="0">
                    <a:pos x="210" y="104"/>
                  </a:cxn>
                  <a:cxn ang="0">
                    <a:pos x="217" y="100"/>
                  </a:cxn>
                  <a:cxn ang="0">
                    <a:pos x="227" y="92"/>
                  </a:cxn>
                  <a:cxn ang="0">
                    <a:pos x="245" y="82"/>
                  </a:cxn>
                  <a:cxn ang="0">
                    <a:pos x="267" y="69"/>
                  </a:cxn>
                  <a:cxn ang="0">
                    <a:pos x="296" y="54"/>
                  </a:cxn>
                  <a:cxn ang="0">
                    <a:pos x="332" y="36"/>
                  </a:cxn>
                  <a:cxn ang="0">
                    <a:pos x="375" y="17"/>
                  </a:cxn>
                  <a:cxn ang="0">
                    <a:pos x="373" y="16"/>
                  </a:cxn>
                  <a:cxn ang="0">
                    <a:pos x="366" y="15"/>
                  </a:cxn>
                  <a:cxn ang="0">
                    <a:pos x="357" y="13"/>
                  </a:cxn>
                  <a:cxn ang="0">
                    <a:pos x="343" y="10"/>
                  </a:cxn>
                  <a:cxn ang="0">
                    <a:pos x="326" y="7"/>
                  </a:cxn>
                  <a:cxn ang="0">
                    <a:pos x="307" y="5"/>
                  </a:cxn>
                  <a:cxn ang="0">
                    <a:pos x="285" y="3"/>
                  </a:cxn>
                  <a:cxn ang="0">
                    <a:pos x="261" y="1"/>
                  </a:cxn>
                  <a:cxn ang="0">
                    <a:pos x="235" y="0"/>
                  </a:cxn>
                  <a:cxn ang="0">
                    <a:pos x="208" y="1"/>
                  </a:cxn>
                  <a:cxn ang="0">
                    <a:pos x="180" y="2"/>
                  </a:cxn>
                  <a:cxn ang="0">
                    <a:pos x="151" y="5"/>
                  </a:cxn>
                  <a:cxn ang="0">
                    <a:pos x="122" y="10"/>
                  </a:cxn>
                  <a:cxn ang="0">
                    <a:pos x="92" y="18"/>
                  </a:cxn>
                  <a:cxn ang="0">
                    <a:pos x="63" y="28"/>
                  </a:cxn>
                  <a:cxn ang="0">
                    <a:pos x="35" y="41"/>
                  </a:cxn>
                </a:cxnLst>
                <a:rect l="txL" t="txT" r="txR" b="txB"/>
                <a:pathLst>
                  <a:path w="375" h="440">
                    <a:moveTo>
                      <a:pt x="35" y="41"/>
                    </a:moveTo>
                    <a:lnTo>
                      <a:pt x="32" y="49"/>
                    </a:lnTo>
                    <a:lnTo>
                      <a:pt x="25" y="74"/>
                    </a:lnTo>
                    <a:lnTo>
                      <a:pt x="17" y="112"/>
                    </a:lnTo>
                    <a:lnTo>
                      <a:pt x="8" y="163"/>
                    </a:lnTo>
                    <a:lnTo>
                      <a:pt x="2" y="223"/>
                    </a:lnTo>
                    <a:lnTo>
                      <a:pt x="0" y="290"/>
                    </a:lnTo>
                    <a:lnTo>
                      <a:pt x="7" y="363"/>
                    </a:lnTo>
                    <a:lnTo>
                      <a:pt x="23" y="440"/>
                    </a:lnTo>
                    <a:lnTo>
                      <a:pt x="23" y="437"/>
                    </a:lnTo>
                    <a:lnTo>
                      <a:pt x="23" y="427"/>
                    </a:lnTo>
                    <a:lnTo>
                      <a:pt x="23" y="411"/>
                    </a:lnTo>
                    <a:lnTo>
                      <a:pt x="23" y="391"/>
                    </a:lnTo>
                    <a:lnTo>
                      <a:pt x="25" y="367"/>
                    </a:lnTo>
                    <a:lnTo>
                      <a:pt x="28" y="341"/>
                    </a:lnTo>
                    <a:lnTo>
                      <a:pt x="33" y="312"/>
                    </a:lnTo>
                    <a:lnTo>
                      <a:pt x="39" y="281"/>
                    </a:lnTo>
                    <a:lnTo>
                      <a:pt x="49" y="251"/>
                    </a:lnTo>
                    <a:lnTo>
                      <a:pt x="61" y="222"/>
                    </a:lnTo>
                    <a:lnTo>
                      <a:pt x="75" y="194"/>
                    </a:lnTo>
                    <a:lnTo>
                      <a:pt x="93" y="168"/>
                    </a:lnTo>
                    <a:lnTo>
                      <a:pt x="116" y="145"/>
                    </a:lnTo>
                    <a:lnTo>
                      <a:pt x="141" y="127"/>
                    </a:lnTo>
                    <a:lnTo>
                      <a:pt x="173" y="114"/>
                    </a:lnTo>
                    <a:lnTo>
                      <a:pt x="208" y="106"/>
                    </a:lnTo>
                    <a:lnTo>
                      <a:pt x="210" y="104"/>
                    </a:lnTo>
                    <a:lnTo>
                      <a:pt x="217" y="100"/>
                    </a:lnTo>
                    <a:lnTo>
                      <a:pt x="227" y="92"/>
                    </a:lnTo>
                    <a:lnTo>
                      <a:pt x="245" y="82"/>
                    </a:lnTo>
                    <a:lnTo>
                      <a:pt x="267" y="69"/>
                    </a:lnTo>
                    <a:lnTo>
                      <a:pt x="296" y="54"/>
                    </a:lnTo>
                    <a:lnTo>
                      <a:pt x="332" y="36"/>
                    </a:lnTo>
                    <a:lnTo>
                      <a:pt x="375" y="17"/>
                    </a:lnTo>
                    <a:lnTo>
                      <a:pt x="373" y="16"/>
                    </a:lnTo>
                    <a:lnTo>
                      <a:pt x="366" y="15"/>
                    </a:lnTo>
                    <a:lnTo>
                      <a:pt x="357" y="13"/>
                    </a:lnTo>
                    <a:lnTo>
                      <a:pt x="343" y="10"/>
                    </a:lnTo>
                    <a:lnTo>
                      <a:pt x="326" y="7"/>
                    </a:lnTo>
                    <a:lnTo>
                      <a:pt x="307" y="5"/>
                    </a:lnTo>
                    <a:lnTo>
                      <a:pt x="285" y="3"/>
                    </a:lnTo>
                    <a:lnTo>
                      <a:pt x="261" y="1"/>
                    </a:lnTo>
                    <a:lnTo>
                      <a:pt x="235" y="0"/>
                    </a:lnTo>
                    <a:lnTo>
                      <a:pt x="208" y="1"/>
                    </a:lnTo>
                    <a:lnTo>
                      <a:pt x="180" y="2"/>
                    </a:lnTo>
                    <a:lnTo>
                      <a:pt x="151" y="5"/>
                    </a:lnTo>
                    <a:lnTo>
                      <a:pt x="122" y="10"/>
                    </a:lnTo>
                    <a:lnTo>
                      <a:pt x="92" y="18"/>
                    </a:lnTo>
                    <a:lnTo>
                      <a:pt x="63" y="28"/>
                    </a:ln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7" name="Freeform 49"/>
              <p:cNvSpPr/>
              <p:nvPr/>
            </p:nvSpPr>
            <p:spPr>
              <a:xfrm>
                <a:off x="6061" y="13991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8"/>
                  </a:cxn>
                  <a:cxn ang="0">
                    <a:pos x="5" y="44"/>
                  </a:cxn>
                  <a:cxn ang="0">
                    <a:pos x="11" y="37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8"/>
                  </a:cxn>
                  <a:cxn ang="0">
                    <a:pos x="54" y="12"/>
                  </a:cxn>
                  <a:cxn ang="0">
                    <a:pos x="72" y="6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7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6"/>
                  </a:cxn>
                  <a:cxn ang="0">
                    <a:pos x="289" y="44"/>
                  </a:cxn>
                  <a:cxn ang="0">
                    <a:pos x="277" y="41"/>
                  </a:cxn>
                  <a:cxn ang="0">
                    <a:pos x="262" y="36"/>
                  </a:cxn>
                  <a:cxn ang="0">
                    <a:pos x="244" y="32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1"/>
                  </a:cxn>
                  <a:cxn ang="0">
                    <a:pos x="101" y="23"/>
                  </a:cxn>
                  <a:cxn ang="0">
                    <a:pos x="77" y="29"/>
                  </a:cxn>
                  <a:cxn ang="0">
                    <a:pos x="55" y="37"/>
                  </a:cxn>
                  <a:cxn ang="0">
                    <a:pos x="33" y="48"/>
                  </a:cxn>
                  <a:cxn ang="0">
                    <a:pos x="15" y="63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8"/>
                    </a:lnTo>
                    <a:lnTo>
                      <a:pt x="5" y="44"/>
                    </a:lnTo>
                    <a:lnTo>
                      <a:pt x="11" y="37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8"/>
                    </a:lnTo>
                    <a:lnTo>
                      <a:pt x="54" y="12"/>
                    </a:lnTo>
                    <a:lnTo>
                      <a:pt x="72" y="6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7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6"/>
                    </a:lnTo>
                    <a:lnTo>
                      <a:pt x="289" y="44"/>
                    </a:lnTo>
                    <a:lnTo>
                      <a:pt x="277" y="41"/>
                    </a:lnTo>
                    <a:lnTo>
                      <a:pt x="262" y="36"/>
                    </a:lnTo>
                    <a:lnTo>
                      <a:pt x="244" y="32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1"/>
                    </a:lnTo>
                    <a:lnTo>
                      <a:pt x="101" y="23"/>
                    </a:lnTo>
                    <a:lnTo>
                      <a:pt x="77" y="29"/>
                    </a:lnTo>
                    <a:lnTo>
                      <a:pt x="55" y="37"/>
                    </a:lnTo>
                    <a:lnTo>
                      <a:pt x="33" y="48"/>
                    </a:lnTo>
                    <a:lnTo>
                      <a:pt x="15" y="63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8" name="Freeform 50"/>
              <p:cNvSpPr/>
              <p:nvPr/>
            </p:nvSpPr>
            <p:spPr>
              <a:xfrm>
                <a:off x="6061" y="13793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9"/>
                  </a:cxn>
                  <a:cxn ang="0">
                    <a:pos x="5" y="44"/>
                  </a:cxn>
                  <a:cxn ang="0">
                    <a:pos x="11" y="38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7"/>
                  </a:cxn>
                  <a:cxn ang="0">
                    <a:pos x="54" y="12"/>
                  </a:cxn>
                  <a:cxn ang="0">
                    <a:pos x="72" y="7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8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5"/>
                  </a:cxn>
                  <a:cxn ang="0">
                    <a:pos x="289" y="43"/>
                  </a:cxn>
                  <a:cxn ang="0">
                    <a:pos x="277" y="40"/>
                  </a:cxn>
                  <a:cxn ang="0">
                    <a:pos x="262" y="36"/>
                  </a:cxn>
                  <a:cxn ang="0">
                    <a:pos x="244" y="33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2"/>
                  </a:cxn>
                  <a:cxn ang="0">
                    <a:pos x="101" y="24"/>
                  </a:cxn>
                  <a:cxn ang="0">
                    <a:pos x="77" y="29"/>
                  </a:cxn>
                  <a:cxn ang="0">
                    <a:pos x="55" y="38"/>
                  </a:cxn>
                  <a:cxn ang="0">
                    <a:pos x="33" y="49"/>
                  </a:cxn>
                  <a:cxn ang="0">
                    <a:pos x="15" y="64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9"/>
                    </a:lnTo>
                    <a:lnTo>
                      <a:pt x="5" y="44"/>
                    </a:lnTo>
                    <a:lnTo>
                      <a:pt x="11" y="38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7"/>
                    </a:lnTo>
                    <a:lnTo>
                      <a:pt x="54" y="12"/>
                    </a:lnTo>
                    <a:lnTo>
                      <a:pt x="72" y="7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8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5"/>
                    </a:lnTo>
                    <a:lnTo>
                      <a:pt x="289" y="43"/>
                    </a:lnTo>
                    <a:lnTo>
                      <a:pt x="277" y="40"/>
                    </a:lnTo>
                    <a:lnTo>
                      <a:pt x="262" y="36"/>
                    </a:lnTo>
                    <a:lnTo>
                      <a:pt x="244" y="33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2"/>
                    </a:lnTo>
                    <a:lnTo>
                      <a:pt x="101" y="24"/>
                    </a:lnTo>
                    <a:lnTo>
                      <a:pt x="77" y="29"/>
                    </a:lnTo>
                    <a:lnTo>
                      <a:pt x="55" y="38"/>
                    </a:lnTo>
                    <a:lnTo>
                      <a:pt x="33" y="49"/>
                    </a:lnTo>
                    <a:lnTo>
                      <a:pt x="15" y="64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79" name="Freeform 51"/>
              <p:cNvSpPr/>
              <p:nvPr/>
            </p:nvSpPr>
            <p:spPr>
              <a:xfrm>
                <a:off x="6348" y="13696"/>
                <a:ext cx="496" cy="917"/>
              </a:xfrm>
              <a:custGeom>
                <a:avLst/>
                <a:gdLst>
                  <a:gd name="txL" fmla="*/ 0 w 496"/>
                  <a:gd name="txT" fmla="*/ 0 h 917"/>
                  <a:gd name="txR" fmla="*/ 496 w 496"/>
                  <a:gd name="txB" fmla="*/ 917 h 917"/>
                </a:gdLst>
                <a:ahLst/>
                <a:cxnLst>
                  <a:cxn ang="0">
                    <a:pos x="0" y="0"/>
                  </a:cxn>
                  <a:cxn ang="0">
                    <a:pos x="0" y="886"/>
                  </a:cxn>
                  <a:cxn ang="0">
                    <a:pos x="150" y="917"/>
                  </a:cxn>
                  <a:cxn ang="0">
                    <a:pos x="143" y="797"/>
                  </a:cxn>
                  <a:cxn ang="0">
                    <a:pos x="496" y="851"/>
                  </a:cxn>
                  <a:cxn ang="0">
                    <a:pos x="490" y="803"/>
                  </a:cxn>
                  <a:cxn ang="0">
                    <a:pos x="245" y="773"/>
                  </a:cxn>
                  <a:cxn ang="0">
                    <a:pos x="239" y="670"/>
                  </a:cxn>
                  <a:cxn ang="0">
                    <a:pos x="72" y="670"/>
                  </a:cxn>
                  <a:cxn ang="0">
                    <a:pos x="68" y="657"/>
                  </a:cxn>
                  <a:cxn ang="0">
                    <a:pos x="56" y="620"/>
                  </a:cxn>
                  <a:cxn ang="0">
                    <a:pos x="41" y="559"/>
                  </a:cxn>
                  <a:cxn ang="0">
                    <a:pos x="26" y="480"/>
                  </a:cxn>
                  <a:cxn ang="0">
                    <a:pos x="15" y="385"/>
                  </a:cxn>
                  <a:cxn ang="0">
                    <a:pos x="11" y="276"/>
                  </a:cxn>
                  <a:cxn ang="0">
                    <a:pos x="20" y="158"/>
                  </a:cxn>
                  <a:cxn ang="0">
                    <a:pos x="42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496" h="917">
                    <a:moveTo>
                      <a:pt x="0" y="0"/>
                    </a:moveTo>
                    <a:lnTo>
                      <a:pt x="0" y="886"/>
                    </a:lnTo>
                    <a:lnTo>
                      <a:pt x="150" y="917"/>
                    </a:lnTo>
                    <a:lnTo>
                      <a:pt x="143" y="797"/>
                    </a:lnTo>
                    <a:lnTo>
                      <a:pt x="496" y="851"/>
                    </a:lnTo>
                    <a:lnTo>
                      <a:pt x="490" y="803"/>
                    </a:lnTo>
                    <a:lnTo>
                      <a:pt x="245" y="773"/>
                    </a:lnTo>
                    <a:lnTo>
                      <a:pt x="239" y="670"/>
                    </a:lnTo>
                    <a:lnTo>
                      <a:pt x="72" y="670"/>
                    </a:lnTo>
                    <a:lnTo>
                      <a:pt x="68" y="657"/>
                    </a:lnTo>
                    <a:lnTo>
                      <a:pt x="56" y="620"/>
                    </a:lnTo>
                    <a:lnTo>
                      <a:pt x="41" y="559"/>
                    </a:lnTo>
                    <a:lnTo>
                      <a:pt x="26" y="480"/>
                    </a:lnTo>
                    <a:lnTo>
                      <a:pt x="15" y="385"/>
                    </a:lnTo>
                    <a:lnTo>
                      <a:pt x="11" y="276"/>
                    </a:lnTo>
                    <a:lnTo>
                      <a:pt x="20" y="158"/>
                    </a:lnTo>
                    <a:lnTo>
                      <a:pt x="42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80" name="Freeform 52"/>
              <p:cNvSpPr/>
              <p:nvPr/>
            </p:nvSpPr>
            <p:spPr>
              <a:xfrm>
                <a:off x="6593" y="13487"/>
                <a:ext cx="638" cy="125"/>
              </a:xfrm>
              <a:custGeom>
                <a:avLst/>
                <a:gdLst>
                  <a:gd name="txL" fmla="*/ 0 w 638"/>
                  <a:gd name="txT" fmla="*/ 0 h 125"/>
                  <a:gd name="txR" fmla="*/ 638 w 638"/>
                  <a:gd name="txB" fmla="*/ 125 h 125"/>
                </a:gdLst>
                <a:ahLst/>
                <a:cxnLst>
                  <a:cxn ang="0">
                    <a:pos x="0" y="125"/>
                  </a:cxn>
                  <a:cxn ang="0">
                    <a:pos x="4" y="124"/>
                  </a:cxn>
                  <a:cxn ang="0">
                    <a:pos x="14" y="119"/>
                  </a:cxn>
                  <a:cxn ang="0">
                    <a:pos x="31" y="114"/>
                  </a:cxn>
                  <a:cxn ang="0">
                    <a:pos x="53" y="106"/>
                  </a:cxn>
                  <a:cxn ang="0">
                    <a:pos x="81" y="98"/>
                  </a:cxn>
                  <a:cxn ang="0">
                    <a:pos x="113" y="89"/>
                  </a:cxn>
                  <a:cxn ang="0">
                    <a:pos x="151" y="81"/>
                  </a:cxn>
                  <a:cxn ang="0">
                    <a:pos x="192" y="73"/>
                  </a:cxn>
                  <a:cxn ang="0">
                    <a:pos x="237" y="65"/>
                  </a:cxn>
                  <a:cxn ang="0">
                    <a:pos x="286" y="60"/>
                  </a:cxn>
                  <a:cxn ang="0">
                    <a:pos x="337" y="56"/>
                  </a:cxn>
                  <a:cxn ang="0">
                    <a:pos x="390" y="55"/>
                  </a:cxn>
                  <a:cxn ang="0">
                    <a:pos x="446" y="56"/>
                  </a:cxn>
                  <a:cxn ang="0">
                    <a:pos x="503" y="61"/>
                  </a:cxn>
                  <a:cxn ang="0">
                    <a:pos x="561" y="70"/>
                  </a:cxn>
                  <a:cxn ang="0">
                    <a:pos x="620" y="83"/>
                  </a:cxn>
                  <a:cxn ang="0">
                    <a:pos x="638" y="0"/>
                  </a:cxn>
                  <a:cxn ang="0">
                    <a:pos x="634" y="0"/>
                  </a:cxn>
                  <a:cxn ang="0">
                    <a:pos x="620" y="0"/>
                  </a:cxn>
                  <a:cxn ang="0">
                    <a:pos x="599" y="0"/>
                  </a:cxn>
                  <a:cxn ang="0">
                    <a:pos x="571" y="1"/>
                  </a:cxn>
                  <a:cxn ang="0">
                    <a:pos x="536" y="2"/>
                  </a:cxn>
                  <a:cxn ang="0">
                    <a:pos x="496" y="3"/>
                  </a:cxn>
                  <a:cxn ang="0">
                    <a:pos x="452" y="6"/>
                  </a:cxn>
                  <a:cxn ang="0">
                    <a:pos x="405" y="8"/>
                  </a:cxn>
                  <a:cxn ang="0">
                    <a:pos x="354" y="13"/>
                  </a:cxn>
                  <a:cxn ang="0">
                    <a:pos x="302" y="17"/>
                  </a:cxn>
                  <a:cxn ang="0">
                    <a:pos x="249" y="22"/>
                  </a:cxn>
                  <a:cxn ang="0">
                    <a:pos x="196" y="30"/>
                  </a:cxn>
                  <a:cxn ang="0">
                    <a:pos x="144" y="37"/>
                  </a:cxn>
                  <a:cxn ang="0">
                    <a:pos x="93" y="47"/>
                  </a:cxn>
                  <a:cxn ang="0">
                    <a:pos x="45" y="58"/>
                  </a:cxn>
                  <a:cxn ang="0">
                    <a:pos x="0" y="71"/>
                  </a:cxn>
                  <a:cxn ang="0">
                    <a:pos x="0" y="125"/>
                  </a:cxn>
                </a:cxnLst>
                <a:rect l="txL" t="txT" r="txR" b="txB"/>
                <a:pathLst>
                  <a:path w="638" h="125">
                    <a:moveTo>
                      <a:pt x="0" y="125"/>
                    </a:moveTo>
                    <a:lnTo>
                      <a:pt x="4" y="124"/>
                    </a:lnTo>
                    <a:lnTo>
                      <a:pt x="14" y="119"/>
                    </a:lnTo>
                    <a:lnTo>
                      <a:pt x="31" y="114"/>
                    </a:lnTo>
                    <a:lnTo>
                      <a:pt x="53" y="106"/>
                    </a:lnTo>
                    <a:lnTo>
                      <a:pt x="81" y="98"/>
                    </a:lnTo>
                    <a:lnTo>
                      <a:pt x="113" y="89"/>
                    </a:lnTo>
                    <a:lnTo>
                      <a:pt x="151" y="81"/>
                    </a:lnTo>
                    <a:lnTo>
                      <a:pt x="192" y="73"/>
                    </a:lnTo>
                    <a:lnTo>
                      <a:pt x="237" y="65"/>
                    </a:lnTo>
                    <a:lnTo>
                      <a:pt x="286" y="60"/>
                    </a:lnTo>
                    <a:lnTo>
                      <a:pt x="337" y="56"/>
                    </a:lnTo>
                    <a:lnTo>
                      <a:pt x="390" y="55"/>
                    </a:lnTo>
                    <a:lnTo>
                      <a:pt x="446" y="56"/>
                    </a:lnTo>
                    <a:lnTo>
                      <a:pt x="503" y="61"/>
                    </a:lnTo>
                    <a:lnTo>
                      <a:pt x="561" y="70"/>
                    </a:lnTo>
                    <a:lnTo>
                      <a:pt x="620" y="83"/>
                    </a:lnTo>
                    <a:lnTo>
                      <a:pt x="638" y="0"/>
                    </a:lnTo>
                    <a:lnTo>
                      <a:pt x="634" y="0"/>
                    </a:lnTo>
                    <a:lnTo>
                      <a:pt x="620" y="0"/>
                    </a:lnTo>
                    <a:lnTo>
                      <a:pt x="599" y="0"/>
                    </a:lnTo>
                    <a:lnTo>
                      <a:pt x="571" y="1"/>
                    </a:lnTo>
                    <a:lnTo>
                      <a:pt x="536" y="2"/>
                    </a:lnTo>
                    <a:lnTo>
                      <a:pt x="496" y="3"/>
                    </a:lnTo>
                    <a:lnTo>
                      <a:pt x="452" y="6"/>
                    </a:lnTo>
                    <a:lnTo>
                      <a:pt x="405" y="8"/>
                    </a:lnTo>
                    <a:lnTo>
                      <a:pt x="354" y="13"/>
                    </a:lnTo>
                    <a:lnTo>
                      <a:pt x="302" y="17"/>
                    </a:lnTo>
                    <a:lnTo>
                      <a:pt x="249" y="22"/>
                    </a:lnTo>
                    <a:lnTo>
                      <a:pt x="196" y="30"/>
                    </a:lnTo>
                    <a:lnTo>
                      <a:pt x="144" y="37"/>
                    </a:lnTo>
                    <a:lnTo>
                      <a:pt x="93" y="47"/>
                    </a:lnTo>
                    <a:lnTo>
                      <a:pt x="45" y="58"/>
                    </a:lnTo>
                    <a:lnTo>
                      <a:pt x="0" y="71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81" name="Freeform 53"/>
              <p:cNvSpPr/>
              <p:nvPr/>
            </p:nvSpPr>
            <p:spPr>
              <a:xfrm>
                <a:off x="6217" y="14634"/>
                <a:ext cx="1075" cy="356"/>
              </a:xfrm>
              <a:custGeom>
                <a:avLst/>
                <a:gdLst>
                  <a:gd name="txL" fmla="*/ 0 w 1075"/>
                  <a:gd name="txT" fmla="*/ 0 h 356"/>
                  <a:gd name="txR" fmla="*/ 1075 w 1075"/>
                  <a:gd name="txB" fmla="*/ 356 h 356"/>
                </a:gdLst>
                <a:ahLst/>
                <a:cxnLst>
                  <a:cxn ang="0">
                    <a:pos x="454" y="344"/>
                  </a:cxn>
                  <a:cxn ang="0">
                    <a:pos x="456" y="343"/>
                  </a:cxn>
                  <a:cxn ang="0">
                    <a:pos x="463" y="341"/>
                  </a:cxn>
                  <a:cxn ang="0">
                    <a:pos x="472" y="337"/>
                  </a:cxn>
                  <a:cxn ang="0">
                    <a:pos x="485" y="332"/>
                  </a:cxn>
                  <a:cxn ang="0">
                    <a:pos x="501" y="325"/>
                  </a:cxn>
                  <a:cxn ang="0">
                    <a:pos x="518" y="317"/>
                  </a:cxn>
                  <a:cxn ang="0">
                    <a:pos x="538" y="308"/>
                  </a:cxn>
                  <a:cxn ang="0">
                    <a:pos x="558" y="298"/>
                  </a:cxn>
                  <a:cxn ang="0">
                    <a:pos x="580" y="287"/>
                  </a:cxn>
                  <a:cxn ang="0">
                    <a:pos x="600" y="274"/>
                  </a:cxn>
                  <a:cxn ang="0">
                    <a:pos x="621" y="262"/>
                  </a:cxn>
                  <a:cxn ang="0">
                    <a:pos x="640" y="248"/>
                  </a:cxn>
                  <a:cxn ang="0">
                    <a:pos x="658" y="234"/>
                  </a:cxn>
                  <a:cxn ang="0">
                    <a:pos x="674" y="219"/>
                  </a:cxn>
                  <a:cxn ang="0">
                    <a:pos x="688" y="204"/>
                  </a:cxn>
                  <a:cxn ang="0">
                    <a:pos x="699" y="189"/>
                  </a:cxn>
                  <a:cxn ang="0">
                    <a:pos x="0" y="18"/>
                  </a:cxn>
                  <a:cxn ang="0">
                    <a:pos x="54" y="0"/>
                  </a:cxn>
                  <a:cxn ang="0">
                    <a:pos x="1075" y="251"/>
                  </a:cxn>
                  <a:cxn ang="0">
                    <a:pos x="1033" y="274"/>
                  </a:cxn>
                  <a:cxn ang="0">
                    <a:pos x="738" y="199"/>
                  </a:cxn>
                  <a:cxn ang="0">
                    <a:pos x="737" y="200"/>
                  </a:cxn>
                  <a:cxn ang="0">
                    <a:pos x="735" y="203"/>
                  </a:cxn>
                  <a:cxn ang="0">
                    <a:pos x="730" y="207"/>
                  </a:cxn>
                  <a:cxn ang="0">
                    <a:pos x="724" y="214"/>
                  </a:cxn>
                  <a:cxn ang="0">
                    <a:pos x="716" y="222"/>
                  </a:cxn>
                  <a:cxn ang="0">
                    <a:pos x="706" y="231"/>
                  </a:cxn>
                  <a:cxn ang="0">
                    <a:pos x="694" y="242"/>
                  </a:cxn>
                  <a:cxn ang="0">
                    <a:pos x="679" y="253"/>
                  </a:cxn>
                  <a:cxn ang="0">
                    <a:pos x="662" y="265"/>
                  </a:cxn>
                  <a:cxn ang="0">
                    <a:pos x="643" y="278"/>
                  </a:cxn>
                  <a:cxn ang="0">
                    <a:pos x="621" y="291"/>
                  </a:cxn>
                  <a:cxn ang="0">
                    <a:pos x="597" y="303"/>
                  </a:cxn>
                  <a:cxn ang="0">
                    <a:pos x="570" y="317"/>
                  </a:cxn>
                  <a:cxn ang="0">
                    <a:pos x="540" y="330"/>
                  </a:cxn>
                  <a:cxn ang="0">
                    <a:pos x="508" y="343"/>
                  </a:cxn>
                  <a:cxn ang="0">
                    <a:pos x="472" y="356"/>
                  </a:cxn>
                  <a:cxn ang="0">
                    <a:pos x="454" y="344"/>
                  </a:cxn>
                </a:cxnLst>
                <a:rect l="txL" t="txT" r="txR" b="txB"/>
                <a:pathLst>
                  <a:path w="1075" h="356">
                    <a:moveTo>
                      <a:pt x="454" y="344"/>
                    </a:moveTo>
                    <a:lnTo>
                      <a:pt x="456" y="343"/>
                    </a:lnTo>
                    <a:lnTo>
                      <a:pt x="463" y="341"/>
                    </a:lnTo>
                    <a:lnTo>
                      <a:pt x="472" y="337"/>
                    </a:lnTo>
                    <a:lnTo>
                      <a:pt x="485" y="332"/>
                    </a:lnTo>
                    <a:lnTo>
                      <a:pt x="501" y="325"/>
                    </a:lnTo>
                    <a:lnTo>
                      <a:pt x="518" y="317"/>
                    </a:lnTo>
                    <a:lnTo>
                      <a:pt x="538" y="308"/>
                    </a:lnTo>
                    <a:lnTo>
                      <a:pt x="558" y="298"/>
                    </a:lnTo>
                    <a:lnTo>
                      <a:pt x="580" y="287"/>
                    </a:lnTo>
                    <a:lnTo>
                      <a:pt x="600" y="274"/>
                    </a:lnTo>
                    <a:lnTo>
                      <a:pt x="621" y="262"/>
                    </a:lnTo>
                    <a:lnTo>
                      <a:pt x="640" y="248"/>
                    </a:lnTo>
                    <a:lnTo>
                      <a:pt x="658" y="234"/>
                    </a:lnTo>
                    <a:lnTo>
                      <a:pt x="674" y="219"/>
                    </a:lnTo>
                    <a:lnTo>
                      <a:pt x="688" y="204"/>
                    </a:lnTo>
                    <a:lnTo>
                      <a:pt x="699" y="189"/>
                    </a:lnTo>
                    <a:lnTo>
                      <a:pt x="0" y="18"/>
                    </a:lnTo>
                    <a:lnTo>
                      <a:pt x="54" y="0"/>
                    </a:lnTo>
                    <a:lnTo>
                      <a:pt x="1075" y="251"/>
                    </a:lnTo>
                    <a:lnTo>
                      <a:pt x="1033" y="274"/>
                    </a:lnTo>
                    <a:lnTo>
                      <a:pt x="738" y="199"/>
                    </a:lnTo>
                    <a:lnTo>
                      <a:pt x="737" y="200"/>
                    </a:lnTo>
                    <a:lnTo>
                      <a:pt x="735" y="203"/>
                    </a:lnTo>
                    <a:lnTo>
                      <a:pt x="730" y="207"/>
                    </a:lnTo>
                    <a:lnTo>
                      <a:pt x="724" y="214"/>
                    </a:lnTo>
                    <a:lnTo>
                      <a:pt x="716" y="222"/>
                    </a:lnTo>
                    <a:lnTo>
                      <a:pt x="706" y="231"/>
                    </a:lnTo>
                    <a:lnTo>
                      <a:pt x="694" y="242"/>
                    </a:lnTo>
                    <a:lnTo>
                      <a:pt x="679" y="253"/>
                    </a:lnTo>
                    <a:lnTo>
                      <a:pt x="662" y="265"/>
                    </a:lnTo>
                    <a:lnTo>
                      <a:pt x="643" y="278"/>
                    </a:lnTo>
                    <a:lnTo>
                      <a:pt x="621" y="291"/>
                    </a:lnTo>
                    <a:lnTo>
                      <a:pt x="597" y="303"/>
                    </a:lnTo>
                    <a:lnTo>
                      <a:pt x="570" y="317"/>
                    </a:lnTo>
                    <a:lnTo>
                      <a:pt x="540" y="330"/>
                    </a:lnTo>
                    <a:lnTo>
                      <a:pt x="508" y="343"/>
                    </a:lnTo>
                    <a:lnTo>
                      <a:pt x="472" y="356"/>
                    </a:lnTo>
                    <a:lnTo>
                      <a:pt x="454" y="3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82" name="Freeform 54"/>
              <p:cNvSpPr/>
              <p:nvPr/>
            </p:nvSpPr>
            <p:spPr>
              <a:xfrm>
                <a:off x="5997" y="14727"/>
                <a:ext cx="1095" cy="319"/>
              </a:xfrm>
              <a:custGeom>
                <a:avLst/>
                <a:gdLst>
                  <a:gd name="txL" fmla="*/ 0 w 1095"/>
                  <a:gd name="txT" fmla="*/ 0 h 319"/>
                  <a:gd name="txR" fmla="*/ 1095 w 1095"/>
                  <a:gd name="txB" fmla="*/ 319 h 319"/>
                </a:gdLst>
                <a:ahLst/>
                <a:cxnLst>
                  <a:cxn ang="0">
                    <a:pos x="0" y="0"/>
                  </a:cxn>
                  <a:cxn ang="0">
                    <a:pos x="1071" y="319"/>
                  </a:cxn>
                  <a:cxn ang="0">
                    <a:pos x="1095" y="319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95" h="319">
                    <a:moveTo>
                      <a:pt x="0" y="0"/>
                    </a:moveTo>
                    <a:lnTo>
                      <a:pt x="1071" y="319"/>
                    </a:lnTo>
                    <a:lnTo>
                      <a:pt x="1095" y="319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83" name="Freeform 55"/>
              <p:cNvSpPr/>
              <p:nvPr/>
            </p:nvSpPr>
            <p:spPr>
              <a:xfrm>
                <a:off x="6181" y="14684"/>
                <a:ext cx="1082" cy="285"/>
              </a:xfrm>
              <a:custGeom>
                <a:avLst/>
                <a:gdLst>
                  <a:gd name="txL" fmla="*/ 0 w 1082"/>
                  <a:gd name="txT" fmla="*/ 0 h 285"/>
                  <a:gd name="txR" fmla="*/ 1082 w 1082"/>
                  <a:gd name="txB" fmla="*/ 285 h 285"/>
                </a:gdLst>
                <a:ahLst/>
                <a:cxnLst>
                  <a:cxn ang="0">
                    <a:pos x="0" y="1"/>
                  </a:cxn>
                  <a:cxn ang="0">
                    <a:pos x="1058" y="285"/>
                  </a:cxn>
                  <a:cxn ang="0">
                    <a:pos x="1082" y="284"/>
                  </a:cxn>
                  <a:cxn ang="0">
                    <a:pos x="33" y="0"/>
                  </a:cxn>
                  <a:cxn ang="0">
                    <a:pos x="0" y="1"/>
                  </a:cxn>
                </a:cxnLst>
                <a:rect l="txL" t="txT" r="txR" b="txB"/>
                <a:pathLst>
                  <a:path w="1082" h="285">
                    <a:moveTo>
                      <a:pt x="0" y="1"/>
                    </a:moveTo>
                    <a:lnTo>
                      <a:pt x="1058" y="285"/>
                    </a:lnTo>
                    <a:lnTo>
                      <a:pt x="1082" y="284"/>
                    </a:lnTo>
                    <a:lnTo>
                      <a:pt x="3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84" name="Freeform 56"/>
              <p:cNvSpPr/>
              <p:nvPr/>
            </p:nvSpPr>
            <p:spPr>
              <a:xfrm>
                <a:off x="6093" y="14699"/>
                <a:ext cx="1087" cy="315"/>
              </a:xfrm>
              <a:custGeom>
                <a:avLst/>
                <a:gdLst>
                  <a:gd name="txL" fmla="*/ 0 w 1087"/>
                  <a:gd name="txT" fmla="*/ 0 h 315"/>
                  <a:gd name="txR" fmla="*/ 1087 w 1087"/>
                  <a:gd name="txB" fmla="*/ 315 h 315"/>
                </a:gdLst>
                <a:ahLst/>
                <a:cxnLst>
                  <a:cxn ang="0">
                    <a:pos x="0" y="0"/>
                  </a:cxn>
                  <a:cxn ang="0">
                    <a:pos x="1066" y="315"/>
                  </a:cxn>
                  <a:cxn ang="0">
                    <a:pos x="1087" y="308"/>
                  </a:cxn>
                  <a:cxn ang="0">
                    <a:pos x="31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87" h="315">
                    <a:moveTo>
                      <a:pt x="0" y="0"/>
                    </a:moveTo>
                    <a:lnTo>
                      <a:pt x="1066" y="315"/>
                    </a:lnTo>
                    <a:lnTo>
                      <a:pt x="1087" y="308"/>
                    </a:lnTo>
                    <a:lnTo>
                      <a:pt x="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7738" name="Group 57"/>
            <p:cNvGrpSpPr/>
            <p:nvPr/>
          </p:nvGrpSpPr>
          <p:grpSpPr>
            <a:xfrm>
              <a:off x="12806" y="10667"/>
              <a:ext cx="983" cy="1369"/>
              <a:chOff x="12762" y="10336"/>
              <a:chExt cx="1027" cy="1700"/>
            </a:xfrm>
          </p:grpSpPr>
          <p:sp>
            <p:nvSpPr>
              <p:cNvPr id="147740" name="Rectangle 58"/>
              <p:cNvSpPr/>
              <p:nvPr/>
            </p:nvSpPr>
            <p:spPr>
              <a:xfrm>
                <a:off x="12824" y="10394"/>
                <a:ext cx="965" cy="1642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741" name="Rectangle 59"/>
              <p:cNvSpPr/>
              <p:nvPr/>
            </p:nvSpPr>
            <p:spPr>
              <a:xfrm>
                <a:off x="12766" y="10336"/>
                <a:ext cx="965" cy="164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742" name="Line 60"/>
              <p:cNvSpPr/>
              <p:nvPr/>
            </p:nvSpPr>
            <p:spPr>
              <a:xfrm>
                <a:off x="12766" y="10682"/>
                <a:ext cx="965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743" name="Line 61"/>
              <p:cNvSpPr/>
              <p:nvPr/>
            </p:nvSpPr>
            <p:spPr>
              <a:xfrm>
                <a:off x="12780" y="11042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744" name="Line 62"/>
              <p:cNvSpPr/>
              <p:nvPr/>
            </p:nvSpPr>
            <p:spPr>
              <a:xfrm>
                <a:off x="12764" y="11374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745" name="Line 63"/>
              <p:cNvSpPr/>
              <p:nvPr/>
            </p:nvSpPr>
            <p:spPr>
              <a:xfrm>
                <a:off x="12762" y="11675"/>
                <a:ext cx="967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7739" name="Text Box 64"/>
            <p:cNvSpPr txBox="1"/>
            <p:nvPr/>
          </p:nvSpPr>
          <p:spPr>
            <a:xfrm>
              <a:off x="12310" y="10193"/>
              <a:ext cx="1457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</a:rPr>
                <a:t>主机 </a:t>
              </a:r>
              <a:r>
                <a:rPr lang="en-US" altLang="zh-CN" dirty="0">
                  <a:solidFill>
                    <a:schemeClr val="tx2"/>
                  </a:solidFill>
                  <a:latin typeface="Arial" panose="020B0604020202020204" pitchFamily="34" charset="0"/>
                </a:rPr>
                <a:t>A</a:t>
              </a:r>
              <a:endParaRPr lang="en-US" altLang="zh-CN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7469" name="Text Box 65"/>
          <p:cNvSpPr txBox="1"/>
          <p:nvPr/>
        </p:nvSpPr>
        <p:spPr>
          <a:xfrm>
            <a:off x="3978275" y="2635250"/>
            <a:ext cx="1897063" cy="3667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原始数据</a:t>
            </a:r>
            <a:endParaRPr lang="zh-CN" altLang="en-US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470" name="Line 66"/>
          <p:cNvSpPr/>
          <p:nvPr/>
        </p:nvSpPr>
        <p:spPr>
          <a:xfrm flipH="1">
            <a:off x="2005013" y="5873750"/>
            <a:ext cx="1458912" cy="11113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7471" name="Group 67"/>
          <p:cNvGrpSpPr/>
          <p:nvPr/>
        </p:nvGrpSpPr>
        <p:grpSpPr>
          <a:xfrm>
            <a:off x="990600" y="4530725"/>
            <a:ext cx="1052513" cy="1503363"/>
            <a:chOff x="12354" y="10193"/>
            <a:chExt cx="1591" cy="2272"/>
          </a:xfrm>
        </p:grpSpPr>
        <p:grpSp>
          <p:nvGrpSpPr>
            <p:cNvPr id="147689" name="Group 68"/>
            <p:cNvGrpSpPr/>
            <p:nvPr/>
          </p:nvGrpSpPr>
          <p:grpSpPr>
            <a:xfrm>
              <a:off x="12464" y="11102"/>
              <a:ext cx="1481" cy="1363"/>
              <a:chOff x="5850" y="13487"/>
              <a:chExt cx="2023" cy="1840"/>
            </a:xfrm>
          </p:grpSpPr>
          <p:sp>
            <p:nvSpPr>
              <p:cNvPr id="147698" name="Freeform 69"/>
              <p:cNvSpPr/>
              <p:nvPr/>
            </p:nvSpPr>
            <p:spPr>
              <a:xfrm>
                <a:off x="5850" y="13632"/>
                <a:ext cx="2023" cy="1695"/>
              </a:xfrm>
              <a:custGeom>
                <a:avLst/>
                <a:gdLst>
                  <a:gd name="txL" fmla="*/ 0 w 2023"/>
                  <a:gd name="txT" fmla="*/ 0 h 1695"/>
                  <a:gd name="txR" fmla="*/ 2023 w 2023"/>
                  <a:gd name="txB" fmla="*/ 1695 h 1695"/>
                </a:gdLst>
                <a:ahLst/>
                <a:cxnLst>
                  <a:cxn ang="0">
                    <a:pos x="570" y="121"/>
                  </a:cxn>
                  <a:cxn ang="0">
                    <a:pos x="575" y="120"/>
                  </a:cxn>
                  <a:cxn ang="0">
                    <a:pos x="586" y="116"/>
                  </a:cxn>
                  <a:cxn ang="0">
                    <a:pos x="607" y="108"/>
                  </a:cxn>
                  <a:cxn ang="0">
                    <a:pos x="636" y="101"/>
                  </a:cxn>
                  <a:cxn ang="0">
                    <a:pos x="672" y="90"/>
                  </a:cxn>
                  <a:cxn ang="0">
                    <a:pos x="718" y="79"/>
                  </a:cxn>
                  <a:cxn ang="0">
                    <a:pos x="771" y="67"/>
                  </a:cxn>
                  <a:cxn ang="0">
                    <a:pos x="834" y="55"/>
                  </a:cxn>
                  <a:cxn ang="0">
                    <a:pos x="904" y="43"/>
                  </a:cxn>
                  <a:cxn ang="0">
                    <a:pos x="982" y="33"/>
                  </a:cxn>
                  <a:cxn ang="0">
                    <a:pos x="1071" y="22"/>
                  </a:cxn>
                  <a:cxn ang="0">
                    <a:pos x="1166" y="13"/>
                  </a:cxn>
                  <a:cxn ang="0">
                    <a:pos x="1271" y="7"/>
                  </a:cxn>
                  <a:cxn ang="0">
                    <a:pos x="1384" y="1"/>
                  </a:cxn>
                  <a:cxn ang="0">
                    <a:pos x="1506" y="0"/>
                  </a:cxn>
                  <a:cxn ang="0">
                    <a:pos x="1636" y="1"/>
                  </a:cxn>
                  <a:cxn ang="0">
                    <a:pos x="1692" y="233"/>
                  </a:cxn>
                  <a:cxn ang="0">
                    <a:pos x="1713" y="243"/>
                  </a:cxn>
                  <a:cxn ang="0">
                    <a:pos x="1758" y="274"/>
                  </a:cxn>
                  <a:cxn ang="0">
                    <a:pos x="1806" y="329"/>
                  </a:cxn>
                  <a:cxn ang="0">
                    <a:pos x="1836" y="409"/>
                  </a:cxn>
                  <a:cxn ang="0">
                    <a:pos x="1955" y="948"/>
                  </a:cxn>
                  <a:cxn ang="0">
                    <a:pos x="2003" y="1171"/>
                  </a:cxn>
                  <a:cxn ang="0">
                    <a:pos x="2011" y="1188"/>
                  </a:cxn>
                  <a:cxn ang="0">
                    <a:pos x="2022" y="1231"/>
                  </a:cxn>
                  <a:cxn ang="0">
                    <a:pos x="2021" y="1297"/>
                  </a:cxn>
                  <a:cxn ang="0">
                    <a:pos x="1992" y="1380"/>
                  </a:cxn>
                  <a:cxn ang="0">
                    <a:pos x="0" y="1328"/>
                  </a:cxn>
                  <a:cxn ang="0">
                    <a:pos x="199" y="1223"/>
                  </a:cxn>
                  <a:cxn ang="0">
                    <a:pos x="200" y="232"/>
                  </a:cxn>
                  <a:cxn ang="0">
                    <a:pos x="210" y="226"/>
                  </a:cxn>
                  <a:cxn ang="0">
                    <a:pos x="230" y="214"/>
                  </a:cxn>
                  <a:cxn ang="0">
                    <a:pos x="259" y="201"/>
                  </a:cxn>
                  <a:cxn ang="0">
                    <a:pos x="297" y="189"/>
                  </a:cxn>
                  <a:cxn ang="0">
                    <a:pos x="344" y="183"/>
                  </a:cxn>
                  <a:cxn ang="0">
                    <a:pos x="399" y="181"/>
                  </a:cxn>
                  <a:cxn ang="0">
                    <a:pos x="464" y="191"/>
                  </a:cxn>
                  <a:cxn ang="0">
                    <a:pos x="548" y="225"/>
                  </a:cxn>
                </a:cxnLst>
                <a:rect l="txL" t="txT" r="txR" b="txB"/>
                <a:pathLst>
                  <a:path w="2023" h="1695">
                    <a:moveTo>
                      <a:pt x="548" y="225"/>
                    </a:moveTo>
                    <a:lnTo>
                      <a:pt x="570" y="121"/>
                    </a:lnTo>
                    <a:lnTo>
                      <a:pt x="571" y="121"/>
                    </a:lnTo>
                    <a:lnTo>
                      <a:pt x="575" y="120"/>
                    </a:lnTo>
                    <a:lnTo>
                      <a:pt x="580" y="118"/>
                    </a:lnTo>
                    <a:lnTo>
                      <a:pt x="586" y="116"/>
                    </a:lnTo>
                    <a:lnTo>
                      <a:pt x="596" y="112"/>
                    </a:lnTo>
                    <a:lnTo>
                      <a:pt x="607" y="108"/>
                    </a:lnTo>
                    <a:lnTo>
                      <a:pt x="620" y="105"/>
                    </a:lnTo>
                    <a:lnTo>
                      <a:pt x="636" y="101"/>
                    </a:lnTo>
                    <a:lnTo>
                      <a:pt x="653" y="95"/>
                    </a:lnTo>
                    <a:lnTo>
                      <a:pt x="672" y="90"/>
                    </a:lnTo>
                    <a:lnTo>
                      <a:pt x="694" y="84"/>
                    </a:lnTo>
                    <a:lnTo>
                      <a:pt x="718" y="79"/>
                    </a:lnTo>
                    <a:lnTo>
                      <a:pt x="743" y="74"/>
                    </a:lnTo>
                    <a:lnTo>
                      <a:pt x="771" y="67"/>
                    </a:lnTo>
                    <a:lnTo>
                      <a:pt x="802" y="61"/>
                    </a:lnTo>
                    <a:lnTo>
                      <a:pt x="834" y="55"/>
                    </a:lnTo>
                    <a:lnTo>
                      <a:pt x="867" y="49"/>
                    </a:lnTo>
                    <a:lnTo>
                      <a:pt x="904" y="43"/>
                    </a:lnTo>
                    <a:lnTo>
                      <a:pt x="943" y="38"/>
                    </a:lnTo>
                    <a:lnTo>
                      <a:pt x="982" y="33"/>
                    </a:lnTo>
                    <a:lnTo>
                      <a:pt x="1025" y="27"/>
                    </a:lnTo>
                    <a:lnTo>
                      <a:pt x="1071" y="22"/>
                    </a:lnTo>
                    <a:lnTo>
                      <a:pt x="1117" y="17"/>
                    </a:lnTo>
                    <a:lnTo>
                      <a:pt x="1166" y="13"/>
                    </a:lnTo>
                    <a:lnTo>
                      <a:pt x="1218" y="10"/>
                    </a:lnTo>
                    <a:lnTo>
                      <a:pt x="1271" y="7"/>
                    </a:lnTo>
                    <a:lnTo>
                      <a:pt x="1327" y="3"/>
                    </a:lnTo>
                    <a:lnTo>
                      <a:pt x="1384" y="1"/>
                    </a:lnTo>
                    <a:lnTo>
                      <a:pt x="1444" y="0"/>
                    </a:lnTo>
                    <a:lnTo>
                      <a:pt x="1506" y="0"/>
                    </a:lnTo>
                    <a:lnTo>
                      <a:pt x="1570" y="0"/>
                    </a:lnTo>
                    <a:lnTo>
                      <a:pt x="1636" y="1"/>
                    </a:lnTo>
                    <a:lnTo>
                      <a:pt x="1709" y="41"/>
                    </a:lnTo>
                    <a:lnTo>
                      <a:pt x="1692" y="233"/>
                    </a:lnTo>
                    <a:lnTo>
                      <a:pt x="1698" y="235"/>
                    </a:lnTo>
                    <a:lnTo>
                      <a:pt x="1713" y="243"/>
                    </a:lnTo>
                    <a:lnTo>
                      <a:pt x="1733" y="256"/>
                    </a:lnTo>
                    <a:lnTo>
                      <a:pt x="1758" y="274"/>
                    </a:lnTo>
                    <a:lnTo>
                      <a:pt x="1784" y="299"/>
                    </a:lnTo>
                    <a:lnTo>
                      <a:pt x="1806" y="329"/>
                    </a:lnTo>
                    <a:lnTo>
                      <a:pt x="1825" y="366"/>
                    </a:lnTo>
                    <a:lnTo>
                      <a:pt x="1836" y="409"/>
                    </a:lnTo>
                    <a:lnTo>
                      <a:pt x="1999" y="557"/>
                    </a:lnTo>
                    <a:lnTo>
                      <a:pt x="1955" y="948"/>
                    </a:lnTo>
                    <a:lnTo>
                      <a:pt x="1692" y="1080"/>
                    </a:lnTo>
                    <a:lnTo>
                      <a:pt x="2003" y="1171"/>
                    </a:lnTo>
                    <a:lnTo>
                      <a:pt x="2006" y="1176"/>
                    </a:lnTo>
                    <a:lnTo>
                      <a:pt x="2011" y="1188"/>
                    </a:lnTo>
                    <a:lnTo>
                      <a:pt x="2016" y="1206"/>
                    </a:lnTo>
                    <a:lnTo>
                      <a:pt x="2022" y="1231"/>
                    </a:lnTo>
                    <a:lnTo>
                      <a:pt x="2023" y="1261"/>
                    </a:lnTo>
                    <a:lnTo>
                      <a:pt x="2021" y="1297"/>
                    </a:lnTo>
                    <a:lnTo>
                      <a:pt x="2010" y="1337"/>
                    </a:lnTo>
                    <a:lnTo>
                      <a:pt x="1992" y="1380"/>
                    </a:lnTo>
                    <a:lnTo>
                      <a:pt x="1171" y="1695"/>
                    </a:lnTo>
                    <a:lnTo>
                      <a:pt x="0" y="1328"/>
                    </a:lnTo>
                    <a:lnTo>
                      <a:pt x="20" y="1285"/>
                    </a:lnTo>
                    <a:lnTo>
                      <a:pt x="199" y="1223"/>
                    </a:lnTo>
                    <a:lnTo>
                      <a:pt x="199" y="233"/>
                    </a:lnTo>
                    <a:lnTo>
                      <a:pt x="200" y="232"/>
                    </a:lnTo>
                    <a:lnTo>
                      <a:pt x="204" y="229"/>
                    </a:lnTo>
                    <a:lnTo>
                      <a:pt x="210" y="226"/>
                    </a:lnTo>
                    <a:lnTo>
                      <a:pt x="218" y="220"/>
                    </a:lnTo>
                    <a:lnTo>
                      <a:pt x="230" y="214"/>
                    </a:lnTo>
                    <a:lnTo>
                      <a:pt x="243" y="207"/>
                    </a:lnTo>
                    <a:lnTo>
                      <a:pt x="259" y="201"/>
                    </a:lnTo>
                    <a:lnTo>
                      <a:pt x="277" y="194"/>
                    </a:lnTo>
                    <a:lnTo>
                      <a:pt x="297" y="189"/>
                    </a:lnTo>
                    <a:lnTo>
                      <a:pt x="320" y="185"/>
                    </a:lnTo>
                    <a:lnTo>
                      <a:pt x="344" y="183"/>
                    </a:lnTo>
                    <a:lnTo>
                      <a:pt x="370" y="180"/>
                    </a:lnTo>
                    <a:lnTo>
                      <a:pt x="399" y="181"/>
                    </a:lnTo>
                    <a:lnTo>
                      <a:pt x="430" y="185"/>
                    </a:lnTo>
                    <a:lnTo>
                      <a:pt x="464" y="191"/>
                    </a:lnTo>
                    <a:lnTo>
                      <a:pt x="498" y="201"/>
                    </a:lnTo>
                    <a:lnTo>
                      <a:pt x="548" y="225"/>
                    </a:lnTo>
                    <a:close/>
                  </a:path>
                </a:pathLst>
              </a:custGeom>
              <a:solidFill>
                <a:srgbClr val="96969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699" name="Freeform 70"/>
              <p:cNvSpPr/>
              <p:nvPr/>
            </p:nvSpPr>
            <p:spPr>
              <a:xfrm>
                <a:off x="6551" y="13597"/>
                <a:ext cx="650" cy="735"/>
              </a:xfrm>
              <a:custGeom>
                <a:avLst/>
                <a:gdLst>
                  <a:gd name="txL" fmla="*/ 0 w 650"/>
                  <a:gd name="txT" fmla="*/ 0 h 735"/>
                  <a:gd name="txR" fmla="*/ 650 w 650"/>
                  <a:gd name="txB" fmla="*/ 735 h 735"/>
                </a:gdLst>
                <a:ahLst/>
                <a:cxnLst>
                  <a:cxn ang="0">
                    <a:pos x="645" y="27"/>
                  </a:cxn>
                  <a:cxn ang="0">
                    <a:pos x="642" y="26"/>
                  </a:cxn>
                  <a:cxn ang="0">
                    <a:pos x="631" y="23"/>
                  </a:cxn>
                  <a:cxn ang="0">
                    <a:pos x="615" y="19"/>
                  </a:cxn>
                  <a:cxn ang="0">
                    <a:pos x="592" y="15"/>
                  </a:cxn>
                  <a:cxn ang="0">
                    <a:pos x="565" y="10"/>
                  </a:cxn>
                  <a:cxn ang="0">
                    <a:pos x="533" y="6"/>
                  </a:cxn>
                  <a:cxn ang="0">
                    <a:pos x="496" y="3"/>
                  </a:cxn>
                  <a:cxn ang="0">
                    <a:pos x="456" y="1"/>
                  </a:cxn>
                  <a:cxn ang="0">
                    <a:pos x="411" y="0"/>
                  </a:cxn>
                  <a:cxn ang="0">
                    <a:pos x="364" y="2"/>
                  </a:cxn>
                  <a:cxn ang="0">
                    <a:pos x="315" y="6"/>
                  </a:cxn>
                  <a:cxn ang="0">
                    <a:pos x="262" y="15"/>
                  </a:cxn>
                  <a:cxn ang="0">
                    <a:pos x="209" y="26"/>
                  </a:cxn>
                  <a:cxn ang="0">
                    <a:pos x="154" y="42"/>
                  </a:cxn>
                  <a:cxn ang="0">
                    <a:pos x="98" y="61"/>
                  </a:cxn>
                  <a:cxn ang="0">
                    <a:pos x="42" y="87"/>
                  </a:cxn>
                  <a:cxn ang="0">
                    <a:pos x="38" y="101"/>
                  </a:cxn>
                  <a:cxn ang="0">
                    <a:pos x="28" y="141"/>
                  </a:cxn>
                  <a:cxn ang="0">
                    <a:pos x="17" y="203"/>
                  </a:cxn>
                  <a:cxn ang="0">
                    <a:pos x="6" y="283"/>
                  </a:cxn>
                  <a:cxn ang="0">
                    <a:pos x="0" y="378"/>
                  </a:cxn>
                  <a:cxn ang="0">
                    <a:pos x="5" y="484"/>
                  </a:cxn>
                  <a:cxn ang="0">
                    <a:pos x="21" y="599"/>
                  </a:cxn>
                  <a:cxn ang="0">
                    <a:pos x="54" y="716"/>
                  </a:cxn>
                  <a:cxn ang="0">
                    <a:pos x="58" y="716"/>
                  </a:cxn>
                  <a:cxn ang="0">
                    <a:pos x="66" y="715"/>
                  </a:cxn>
                  <a:cxn ang="0">
                    <a:pos x="80" y="713"/>
                  </a:cxn>
                  <a:cxn ang="0">
                    <a:pos x="99" y="712"/>
                  </a:cxn>
                  <a:cxn ang="0">
                    <a:pos x="124" y="710"/>
                  </a:cxn>
                  <a:cxn ang="0">
                    <a:pos x="153" y="708"/>
                  </a:cxn>
                  <a:cxn ang="0">
                    <a:pos x="188" y="707"/>
                  </a:cxn>
                  <a:cxn ang="0">
                    <a:pos x="225" y="706"/>
                  </a:cxn>
                  <a:cxn ang="0">
                    <a:pos x="267" y="705"/>
                  </a:cxn>
                  <a:cxn ang="0">
                    <a:pos x="313" y="706"/>
                  </a:cxn>
                  <a:cxn ang="0">
                    <a:pos x="362" y="707"/>
                  </a:cxn>
                  <a:cxn ang="0">
                    <a:pos x="415" y="709"/>
                  </a:cxn>
                  <a:cxn ang="0">
                    <a:pos x="470" y="713"/>
                  </a:cxn>
                  <a:cxn ang="0">
                    <a:pos x="528" y="719"/>
                  </a:cxn>
                  <a:cxn ang="0">
                    <a:pos x="588" y="726"/>
                  </a:cxn>
                  <a:cxn ang="0">
                    <a:pos x="650" y="735"/>
                  </a:cxn>
                  <a:cxn ang="0">
                    <a:pos x="647" y="713"/>
                  </a:cxn>
                  <a:cxn ang="0">
                    <a:pos x="641" y="655"/>
                  </a:cxn>
                  <a:cxn ang="0">
                    <a:pos x="631" y="568"/>
                  </a:cxn>
                  <a:cxn ang="0">
                    <a:pos x="623" y="462"/>
                  </a:cxn>
                  <a:cxn ang="0">
                    <a:pos x="618" y="345"/>
                  </a:cxn>
                  <a:cxn ang="0">
                    <a:pos x="618" y="229"/>
                  </a:cxn>
                  <a:cxn ang="0">
                    <a:pos x="627" y="119"/>
                  </a:cxn>
                  <a:cxn ang="0">
                    <a:pos x="645" y="27"/>
                  </a:cxn>
                </a:cxnLst>
                <a:rect l="txL" t="txT" r="txR" b="txB"/>
                <a:pathLst>
                  <a:path w="650" h="735">
                    <a:moveTo>
                      <a:pt x="645" y="27"/>
                    </a:moveTo>
                    <a:lnTo>
                      <a:pt x="642" y="26"/>
                    </a:lnTo>
                    <a:lnTo>
                      <a:pt x="631" y="23"/>
                    </a:lnTo>
                    <a:lnTo>
                      <a:pt x="615" y="19"/>
                    </a:lnTo>
                    <a:lnTo>
                      <a:pt x="592" y="15"/>
                    </a:lnTo>
                    <a:lnTo>
                      <a:pt x="565" y="10"/>
                    </a:lnTo>
                    <a:lnTo>
                      <a:pt x="533" y="6"/>
                    </a:lnTo>
                    <a:lnTo>
                      <a:pt x="496" y="3"/>
                    </a:lnTo>
                    <a:lnTo>
                      <a:pt x="456" y="1"/>
                    </a:lnTo>
                    <a:lnTo>
                      <a:pt x="411" y="0"/>
                    </a:lnTo>
                    <a:lnTo>
                      <a:pt x="364" y="2"/>
                    </a:lnTo>
                    <a:lnTo>
                      <a:pt x="315" y="6"/>
                    </a:lnTo>
                    <a:lnTo>
                      <a:pt x="262" y="15"/>
                    </a:lnTo>
                    <a:lnTo>
                      <a:pt x="209" y="26"/>
                    </a:lnTo>
                    <a:lnTo>
                      <a:pt x="154" y="42"/>
                    </a:lnTo>
                    <a:lnTo>
                      <a:pt x="98" y="61"/>
                    </a:lnTo>
                    <a:lnTo>
                      <a:pt x="42" y="87"/>
                    </a:lnTo>
                    <a:lnTo>
                      <a:pt x="38" y="101"/>
                    </a:lnTo>
                    <a:lnTo>
                      <a:pt x="28" y="141"/>
                    </a:lnTo>
                    <a:lnTo>
                      <a:pt x="17" y="203"/>
                    </a:lnTo>
                    <a:lnTo>
                      <a:pt x="6" y="283"/>
                    </a:lnTo>
                    <a:lnTo>
                      <a:pt x="0" y="378"/>
                    </a:lnTo>
                    <a:lnTo>
                      <a:pt x="5" y="484"/>
                    </a:lnTo>
                    <a:lnTo>
                      <a:pt x="21" y="599"/>
                    </a:lnTo>
                    <a:lnTo>
                      <a:pt x="54" y="716"/>
                    </a:lnTo>
                    <a:lnTo>
                      <a:pt x="58" y="716"/>
                    </a:lnTo>
                    <a:lnTo>
                      <a:pt x="66" y="715"/>
                    </a:lnTo>
                    <a:lnTo>
                      <a:pt x="80" y="713"/>
                    </a:lnTo>
                    <a:lnTo>
                      <a:pt x="99" y="712"/>
                    </a:lnTo>
                    <a:lnTo>
                      <a:pt x="124" y="710"/>
                    </a:lnTo>
                    <a:lnTo>
                      <a:pt x="153" y="708"/>
                    </a:lnTo>
                    <a:lnTo>
                      <a:pt x="188" y="707"/>
                    </a:lnTo>
                    <a:lnTo>
                      <a:pt x="225" y="706"/>
                    </a:lnTo>
                    <a:lnTo>
                      <a:pt x="267" y="705"/>
                    </a:lnTo>
                    <a:lnTo>
                      <a:pt x="313" y="706"/>
                    </a:lnTo>
                    <a:lnTo>
                      <a:pt x="362" y="707"/>
                    </a:lnTo>
                    <a:lnTo>
                      <a:pt x="415" y="709"/>
                    </a:lnTo>
                    <a:lnTo>
                      <a:pt x="470" y="713"/>
                    </a:lnTo>
                    <a:lnTo>
                      <a:pt x="528" y="719"/>
                    </a:lnTo>
                    <a:lnTo>
                      <a:pt x="588" y="726"/>
                    </a:lnTo>
                    <a:lnTo>
                      <a:pt x="650" y="735"/>
                    </a:lnTo>
                    <a:lnTo>
                      <a:pt x="647" y="713"/>
                    </a:lnTo>
                    <a:lnTo>
                      <a:pt x="641" y="655"/>
                    </a:lnTo>
                    <a:lnTo>
                      <a:pt x="631" y="568"/>
                    </a:lnTo>
                    <a:lnTo>
                      <a:pt x="623" y="462"/>
                    </a:lnTo>
                    <a:lnTo>
                      <a:pt x="618" y="345"/>
                    </a:lnTo>
                    <a:lnTo>
                      <a:pt x="618" y="229"/>
                    </a:lnTo>
                    <a:lnTo>
                      <a:pt x="627" y="119"/>
                    </a:lnTo>
                    <a:lnTo>
                      <a:pt x="645" y="27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0" name="Freeform 71"/>
              <p:cNvSpPr/>
              <p:nvPr/>
            </p:nvSpPr>
            <p:spPr>
              <a:xfrm>
                <a:off x="6623" y="13797"/>
                <a:ext cx="1071" cy="731"/>
              </a:xfrm>
              <a:custGeom>
                <a:avLst/>
                <a:gdLst>
                  <a:gd name="txL" fmla="*/ 0 w 1071"/>
                  <a:gd name="txT" fmla="*/ 0 h 731"/>
                  <a:gd name="txR" fmla="*/ 1071 w 1071"/>
                  <a:gd name="txB" fmla="*/ 731 h 731"/>
                </a:gdLst>
                <a:ahLst/>
                <a:cxnLst>
                  <a:cxn ang="0">
                    <a:pos x="6" y="552"/>
                  </a:cxn>
                  <a:cxn ang="0">
                    <a:pos x="0" y="642"/>
                  </a:cxn>
                  <a:cxn ang="0">
                    <a:pos x="698" y="731"/>
                  </a:cxn>
                  <a:cxn ang="0">
                    <a:pos x="703" y="729"/>
                  </a:cxn>
                  <a:cxn ang="0">
                    <a:pos x="717" y="722"/>
                  </a:cxn>
                  <a:cxn ang="0">
                    <a:pos x="740" y="710"/>
                  </a:cxn>
                  <a:cxn ang="0">
                    <a:pos x="768" y="694"/>
                  </a:cxn>
                  <a:cxn ang="0">
                    <a:pos x="801" y="672"/>
                  </a:cxn>
                  <a:cxn ang="0">
                    <a:pos x="838" y="645"/>
                  </a:cxn>
                  <a:cxn ang="0">
                    <a:pos x="876" y="614"/>
                  </a:cxn>
                  <a:cxn ang="0">
                    <a:pos x="915" y="577"/>
                  </a:cxn>
                  <a:cxn ang="0">
                    <a:pos x="953" y="536"/>
                  </a:cxn>
                  <a:cxn ang="0">
                    <a:pos x="988" y="491"/>
                  </a:cxn>
                  <a:cxn ang="0">
                    <a:pos x="1018" y="439"/>
                  </a:cxn>
                  <a:cxn ang="0">
                    <a:pos x="1043" y="383"/>
                  </a:cxn>
                  <a:cxn ang="0">
                    <a:pos x="1061" y="322"/>
                  </a:cxn>
                  <a:cxn ang="0">
                    <a:pos x="1071" y="255"/>
                  </a:cxn>
                  <a:cxn ang="0">
                    <a:pos x="1070" y="185"/>
                  </a:cxn>
                  <a:cxn ang="0">
                    <a:pos x="1057" y="108"/>
                  </a:cxn>
                  <a:cxn ang="0">
                    <a:pos x="1055" y="104"/>
                  </a:cxn>
                  <a:cxn ang="0">
                    <a:pos x="1049" y="92"/>
                  </a:cxn>
                  <a:cxn ang="0">
                    <a:pos x="1037" y="76"/>
                  </a:cxn>
                  <a:cxn ang="0">
                    <a:pos x="1022" y="57"/>
                  </a:cxn>
                  <a:cxn ang="0">
                    <a:pos x="1002" y="37"/>
                  </a:cxn>
                  <a:cxn ang="0">
                    <a:pos x="979" y="20"/>
                  </a:cxn>
                  <a:cxn ang="0">
                    <a:pos x="951" y="7"/>
                  </a:cxn>
                  <a:cxn ang="0">
                    <a:pos x="919" y="0"/>
                  </a:cxn>
                  <a:cxn ang="0">
                    <a:pos x="924" y="12"/>
                  </a:cxn>
                  <a:cxn ang="0">
                    <a:pos x="934" y="44"/>
                  </a:cxn>
                  <a:cxn ang="0">
                    <a:pos x="947" y="94"/>
                  </a:cxn>
                  <a:cxn ang="0">
                    <a:pos x="958" y="159"/>
                  </a:cxn>
                  <a:cxn ang="0">
                    <a:pos x="961" y="238"/>
                  </a:cxn>
                  <a:cxn ang="0">
                    <a:pos x="953" y="324"/>
                  </a:cxn>
                  <a:cxn ang="0">
                    <a:pos x="928" y="418"/>
                  </a:cxn>
                  <a:cxn ang="0">
                    <a:pos x="884" y="516"/>
                  </a:cxn>
                  <a:cxn ang="0">
                    <a:pos x="883" y="518"/>
                  </a:cxn>
                  <a:cxn ang="0">
                    <a:pos x="879" y="521"/>
                  </a:cxn>
                  <a:cxn ang="0">
                    <a:pos x="872" y="526"/>
                  </a:cxn>
                  <a:cxn ang="0">
                    <a:pos x="862" y="534"/>
                  </a:cxn>
                  <a:cxn ang="0">
                    <a:pos x="851" y="541"/>
                  </a:cxn>
                  <a:cxn ang="0">
                    <a:pos x="837" y="550"/>
                  </a:cxn>
                  <a:cxn ang="0">
                    <a:pos x="819" y="559"/>
                  </a:cxn>
                  <a:cxn ang="0">
                    <a:pos x="800" y="567"/>
                  </a:cxn>
                  <a:cxn ang="0">
                    <a:pos x="778" y="575"/>
                  </a:cxn>
                  <a:cxn ang="0">
                    <a:pos x="754" y="582"/>
                  </a:cxn>
                  <a:cxn ang="0">
                    <a:pos x="727" y="588"/>
                  </a:cxn>
                  <a:cxn ang="0">
                    <a:pos x="697" y="592"/>
                  </a:cxn>
                  <a:cxn ang="0">
                    <a:pos x="666" y="593"/>
                  </a:cxn>
                  <a:cxn ang="0">
                    <a:pos x="631" y="592"/>
                  </a:cxn>
                  <a:cxn ang="0">
                    <a:pos x="593" y="589"/>
                  </a:cxn>
                  <a:cxn ang="0">
                    <a:pos x="555" y="581"/>
                  </a:cxn>
                  <a:cxn ang="0">
                    <a:pos x="555" y="677"/>
                  </a:cxn>
                  <a:cxn ang="0">
                    <a:pos x="24" y="623"/>
                  </a:cxn>
                  <a:cxn ang="0">
                    <a:pos x="6" y="552"/>
                  </a:cxn>
                </a:cxnLst>
                <a:rect l="txL" t="txT" r="txR" b="txB"/>
                <a:pathLst>
                  <a:path w="1071" h="731">
                    <a:moveTo>
                      <a:pt x="6" y="552"/>
                    </a:moveTo>
                    <a:lnTo>
                      <a:pt x="0" y="642"/>
                    </a:lnTo>
                    <a:lnTo>
                      <a:pt x="698" y="731"/>
                    </a:lnTo>
                    <a:lnTo>
                      <a:pt x="703" y="729"/>
                    </a:lnTo>
                    <a:lnTo>
                      <a:pt x="717" y="722"/>
                    </a:lnTo>
                    <a:lnTo>
                      <a:pt x="740" y="710"/>
                    </a:lnTo>
                    <a:lnTo>
                      <a:pt x="768" y="694"/>
                    </a:lnTo>
                    <a:lnTo>
                      <a:pt x="801" y="672"/>
                    </a:lnTo>
                    <a:lnTo>
                      <a:pt x="838" y="645"/>
                    </a:lnTo>
                    <a:lnTo>
                      <a:pt x="876" y="614"/>
                    </a:lnTo>
                    <a:lnTo>
                      <a:pt x="915" y="577"/>
                    </a:lnTo>
                    <a:lnTo>
                      <a:pt x="953" y="536"/>
                    </a:lnTo>
                    <a:lnTo>
                      <a:pt x="988" y="491"/>
                    </a:lnTo>
                    <a:lnTo>
                      <a:pt x="1018" y="439"/>
                    </a:lnTo>
                    <a:lnTo>
                      <a:pt x="1043" y="383"/>
                    </a:lnTo>
                    <a:lnTo>
                      <a:pt x="1061" y="322"/>
                    </a:lnTo>
                    <a:lnTo>
                      <a:pt x="1071" y="255"/>
                    </a:lnTo>
                    <a:lnTo>
                      <a:pt x="1070" y="185"/>
                    </a:lnTo>
                    <a:lnTo>
                      <a:pt x="1057" y="108"/>
                    </a:lnTo>
                    <a:lnTo>
                      <a:pt x="1055" y="104"/>
                    </a:lnTo>
                    <a:lnTo>
                      <a:pt x="1049" y="92"/>
                    </a:lnTo>
                    <a:lnTo>
                      <a:pt x="1037" y="76"/>
                    </a:lnTo>
                    <a:lnTo>
                      <a:pt x="1022" y="57"/>
                    </a:lnTo>
                    <a:lnTo>
                      <a:pt x="1002" y="37"/>
                    </a:lnTo>
                    <a:lnTo>
                      <a:pt x="979" y="20"/>
                    </a:lnTo>
                    <a:lnTo>
                      <a:pt x="951" y="7"/>
                    </a:lnTo>
                    <a:lnTo>
                      <a:pt x="919" y="0"/>
                    </a:lnTo>
                    <a:lnTo>
                      <a:pt x="924" y="12"/>
                    </a:lnTo>
                    <a:lnTo>
                      <a:pt x="934" y="44"/>
                    </a:lnTo>
                    <a:lnTo>
                      <a:pt x="947" y="94"/>
                    </a:lnTo>
                    <a:lnTo>
                      <a:pt x="958" y="159"/>
                    </a:lnTo>
                    <a:lnTo>
                      <a:pt x="961" y="238"/>
                    </a:lnTo>
                    <a:lnTo>
                      <a:pt x="953" y="324"/>
                    </a:lnTo>
                    <a:lnTo>
                      <a:pt x="928" y="418"/>
                    </a:lnTo>
                    <a:lnTo>
                      <a:pt x="884" y="516"/>
                    </a:lnTo>
                    <a:lnTo>
                      <a:pt x="883" y="518"/>
                    </a:lnTo>
                    <a:lnTo>
                      <a:pt x="879" y="521"/>
                    </a:lnTo>
                    <a:lnTo>
                      <a:pt x="872" y="526"/>
                    </a:lnTo>
                    <a:lnTo>
                      <a:pt x="862" y="534"/>
                    </a:lnTo>
                    <a:lnTo>
                      <a:pt x="851" y="541"/>
                    </a:lnTo>
                    <a:lnTo>
                      <a:pt x="837" y="550"/>
                    </a:lnTo>
                    <a:lnTo>
                      <a:pt x="819" y="559"/>
                    </a:lnTo>
                    <a:lnTo>
                      <a:pt x="800" y="567"/>
                    </a:lnTo>
                    <a:lnTo>
                      <a:pt x="778" y="575"/>
                    </a:lnTo>
                    <a:lnTo>
                      <a:pt x="754" y="582"/>
                    </a:lnTo>
                    <a:lnTo>
                      <a:pt x="727" y="588"/>
                    </a:lnTo>
                    <a:lnTo>
                      <a:pt x="697" y="592"/>
                    </a:lnTo>
                    <a:lnTo>
                      <a:pt x="666" y="593"/>
                    </a:lnTo>
                    <a:lnTo>
                      <a:pt x="631" y="592"/>
                    </a:lnTo>
                    <a:lnTo>
                      <a:pt x="593" y="589"/>
                    </a:lnTo>
                    <a:lnTo>
                      <a:pt x="555" y="581"/>
                    </a:lnTo>
                    <a:lnTo>
                      <a:pt x="555" y="677"/>
                    </a:lnTo>
                    <a:lnTo>
                      <a:pt x="24" y="623"/>
                    </a:lnTo>
                    <a:lnTo>
                      <a:pt x="6" y="5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1" name="Freeform 72"/>
              <p:cNvSpPr/>
              <p:nvPr/>
            </p:nvSpPr>
            <p:spPr>
              <a:xfrm>
                <a:off x="6486" y="14516"/>
                <a:ext cx="787" cy="253"/>
              </a:xfrm>
              <a:custGeom>
                <a:avLst/>
                <a:gdLst>
                  <a:gd name="txL" fmla="*/ 0 w 787"/>
                  <a:gd name="txT" fmla="*/ 0 h 253"/>
                  <a:gd name="txR" fmla="*/ 787 w 787"/>
                  <a:gd name="txB" fmla="*/ 253 h 253"/>
                </a:gdLst>
                <a:ahLst/>
                <a:cxnLst>
                  <a:cxn ang="0">
                    <a:pos x="787" y="91"/>
                  </a:cxn>
                  <a:cxn ang="0">
                    <a:pos x="12" y="0"/>
                  </a:cxn>
                  <a:cxn ang="0">
                    <a:pos x="0" y="91"/>
                  </a:cxn>
                  <a:cxn ang="0">
                    <a:pos x="764" y="253"/>
                  </a:cxn>
                  <a:cxn ang="0">
                    <a:pos x="787" y="91"/>
                  </a:cxn>
                </a:cxnLst>
                <a:rect l="txL" t="txT" r="txR" b="txB"/>
                <a:pathLst>
                  <a:path w="787" h="253">
                    <a:moveTo>
                      <a:pt x="787" y="91"/>
                    </a:moveTo>
                    <a:lnTo>
                      <a:pt x="12" y="0"/>
                    </a:lnTo>
                    <a:lnTo>
                      <a:pt x="0" y="91"/>
                    </a:lnTo>
                    <a:lnTo>
                      <a:pt x="764" y="253"/>
                    </a:lnTo>
                    <a:lnTo>
                      <a:pt x="787" y="9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2" name="Freeform 73"/>
              <p:cNvSpPr/>
              <p:nvPr/>
            </p:nvSpPr>
            <p:spPr>
              <a:xfrm>
                <a:off x="6879" y="14597"/>
                <a:ext cx="336" cy="115"/>
              </a:xfrm>
              <a:custGeom>
                <a:avLst/>
                <a:gdLst>
                  <a:gd name="txL" fmla="*/ 0 w 336"/>
                  <a:gd name="txT" fmla="*/ 0 h 115"/>
                  <a:gd name="txR" fmla="*/ 336 w 336"/>
                  <a:gd name="txB" fmla="*/ 115 h 115"/>
                </a:gdLst>
                <a:ahLst/>
                <a:cxnLst>
                  <a:cxn ang="0">
                    <a:pos x="336" y="50"/>
                  </a:cxn>
                  <a:cxn ang="0">
                    <a:pos x="4" y="0"/>
                  </a:cxn>
                  <a:cxn ang="0">
                    <a:pos x="0" y="48"/>
                  </a:cxn>
                  <a:cxn ang="0">
                    <a:pos x="327" y="115"/>
                  </a:cxn>
                  <a:cxn ang="0">
                    <a:pos x="336" y="50"/>
                  </a:cxn>
                </a:cxnLst>
                <a:rect l="txL" t="txT" r="txR" b="txB"/>
                <a:pathLst>
                  <a:path w="336" h="115">
                    <a:moveTo>
                      <a:pt x="336" y="50"/>
                    </a:moveTo>
                    <a:lnTo>
                      <a:pt x="4" y="0"/>
                    </a:lnTo>
                    <a:lnTo>
                      <a:pt x="0" y="48"/>
                    </a:lnTo>
                    <a:lnTo>
                      <a:pt x="327" y="115"/>
                    </a:lnTo>
                    <a:lnTo>
                      <a:pt x="336" y="5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3" name="Freeform 74"/>
              <p:cNvSpPr/>
              <p:nvPr/>
            </p:nvSpPr>
            <p:spPr>
              <a:xfrm>
                <a:off x="6536" y="14540"/>
                <a:ext cx="225" cy="85"/>
              </a:xfrm>
              <a:custGeom>
                <a:avLst/>
                <a:gdLst>
                  <a:gd name="txL" fmla="*/ 0 w 225"/>
                  <a:gd name="txT" fmla="*/ 0 h 85"/>
                  <a:gd name="txR" fmla="*/ 225 w 225"/>
                  <a:gd name="txB" fmla="*/ 85 h 85"/>
                </a:gdLst>
                <a:ahLst/>
                <a:cxnLst>
                  <a:cxn ang="0">
                    <a:pos x="225" y="39"/>
                  </a:cxn>
                  <a:cxn ang="0">
                    <a:pos x="0" y="0"/>
                  </a:cxn>
                  <a:cxn ang="0">
                    <a:pos x="3" y="41"/>
                  </a:cxn>
                  <a:cxn ang="0">
                    <a:pos x="218" y="85"/>
                  </a:cxn>
                  <a:cxn ang="0">
                    <a:pos x="225" y="39"/>
                  </a:cxn>
                </a:cxnLst>
                <a:rect l="txL" t="txT" r="txR" b="txB"/>
                <a:pathLst>
                  <a:path w="225" h="85">
                    <a:moveTo>
                      <a:pt x="225" y="39"/>
                    </a:moveTo>
                    <a:lnTo>
                      <a:pt x="0" y="0"/>
                    </a:lnTo>
                    <a:lnTo>
                      <a:pt x="3" y="41"/>
                    </a:lnTo>
                    <a:lnTo>
                      <a:pt x="218" y="85"/>
                    </a:lnTo>
                    <a:lnTo>
                      <a:pt x="225" y="3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4" name="Freeform 75"/>
              <p:cNvSpPr/>
              <p:nvPr/>
            </p:nvSpPr>
            <p:spPr>
              <a:xfrm>
                <a:off x="5972" y="14624"/>
                <a:ext cx="1325" cy="439"/>
              </a:xfrm>
              <a:custGeom>
                <a:avLst/>
                <a:gdLst>
                  <a:gd name="txL" fmla="*/ 0 w 1325"/>
                  <a:gd name="txT" fmla="*/ 0 h 439"/>
                  <a:gd name="txR" fmla="*/ 1325 w 1325"/>
                  <a:gd name="txB" fmla="*/ 439 h 439"/>
                </a:gdLst>
                <a:ahLst/>
                <a:cxnLst>
                  <a:cxn ang="0">
                    <a:pos x="0" y="132"/>
                  </a:cxn>
                  <a:cxn ang="0">
                    <a:pos x="3" y="132"/>
                  </a:cxn>
                  <a:cxn ang="0">
                    <a:pos x="10" y="130"/>
                  </a:cxn>
                  <a:cxn ang="0">
                    <a:pos x="24" y="128"/>
                  </a:cxn>
                  <a:cxn ang="0">
                    <a:pos x="42" y="125"/>
                  </a:cxn>
                  <a:cxn ang="0">
                    <a:pos x="62" y="121"/>
                  </a:cxn>
                  <a:cxn ang="0">
                    <a:pos x="86" y="116"/>
                  </a:cxn>
                  <a:cxn ang="0">
                    <a:pos x="113" y="109"/>
                  </a:cxn>
                  <a:cxn ang="0">
                    <a:pos x="141" y="102"/>
                  </a:cxn>
                  <a:cxn ang="0">
                    <a:pos x="170" y="94"/>
                  </a:cxn>
                  <a:cxn ang="0">
                    <a:pos x="199" y="85"/>
                  </a:cxn>
                  <a:cxn ang="0">
                    <a:pos x="228" y="74"/>
                  </a:cxn>
                  <a:cxn ang="0">
                    <a:pos x="257" y="62"/>
                  </a:cxn>
                  <a:cxn ang="0">
                    <a:pos x="285" y="48"/>
                  </a:cxn>
                  <a:cxn ang="0">
                    <a:pos x="309" y="34"/>
                  </a:cxn>
                  <a:cxn ang="0">
                    <a:pos x="333" y="18"/>
                  </a:cxn>
                  <a:cxn ang="0">
                    <a:pos x="352" y="0"/>
                  </a:cxn>
                  <a:cxn ang="0">
                    <a:pos x="1325" y="223"/>
                  </a:cxn>
                  <a:cxn ang="0">
                    <a:pos x="1323" y="225"/>
                  </a:cxn>
                  <a:cxn ang="0">
                    <a:pos x="1318" y="230"/>
                  </a:cxn>
                  <a:cxn ang="0">
                    <a:pos x="1309" y="239"/>
                  </a:cxn>
                  <a:cxn ang="0">
                    <a:pos x="1297" y="250"/>
                  </a:cxn>
                  <a:cxn ang="0">
                    <a:pos x="1282" y="263"/>
                  </a:cxn>
                  <a:cxn ang="0">
                    <a:pos x="1265" y="278"/>
                  </a:cxn>
                  <a:cxn ang="0">
                    <a:pos x="1247" y="295"/>
                  </a:cxn>
                  <a:cxn ang="0">
                    <a:pos x="1225" y="312"/>
                  </a:cxn>
                  <a:cxn ang="0">
                    <a:pos x="1202" y="331"/>
                  </a:cxn>
                  <a:cxn ang="0">
                    <a:pos x="1179" y="349"/>
                  </a:cxn>
                  <a:cxn ang="0">
                    <a:pos x="1154" y="367"/>
                  </a:cxn>
                  <a:cxn ang="0">
                    <a:pos x="1128" y="385"/>
                  </a:cxn>
                  <a:cxn ang="0">
                    <a:pos x="1102" y="401"/>
                  </a:cxn>
                  <a:cxn ang="0">
                    <a:pos x="1077" y="415"/>
                  </a:cxn>
                  <a:cxn ang="0">
                    <a:pos x="1051" y="428"/>
                  </a:cxn>
                  <a:cxn ang="0">
                    <a:pos x="1026" y="439"/>
                  </a:cxn>
                  <a:cxn ang="0">
                    <a:pos x="0" y="132"/>
                  </a:cxn>
                </a:cxnLst>
                <a:rect l="txL" t="txT" r="txR" b="txB"/>
                <a:pathLst>
                  <a:path w="1325" h="439">
                    <a:moveTo>
                      <a:pt x="0" y="132"/>
                    </a:moveTo>
                    <a:lnTo>
                      <a:pt x="3" y="132"/>
                    </a:lnTo>
                    <a:lnTo>
                      <a:pt x="10" y="130"/>
                    </a:lnTo>
                    <a:lnTo>
                      <a:pt x="24" y="128"/>
                    </a:lnTo>
                    <a:lnTo>
                      <a:pt x="42" y="125"/>
                    </a:lnTo>
                    <a:lnTo>
                      <a:pt x="62" y="121"/>
                    </a:lnTo>
                    <a:lnTo>
                      <a:pt x="86" y="116"/>
                    </a:lnTo>
                    <a:lnTo>
                      <a:pt x="113" y="109"/>
                    </a:lnTo>
                    <a:lnTo>
                      <a:pt x="141" y="102"/>
                    </a:lnTo>
                    <a:lnTo>
                      <a:pt x="170" y="94"/>
                    </a:lnTo>
                    <a:lnTo>
                      <a:pt x="199" y="85"/>
                    </a:lnTo>
                    <a:lnTo>
                      <a:pt x="228" y="74"/>
                    </a:lnTo>
                    <a:lnTo>
                      <a:pt x="257" y="62"/>
                    </a:lnTo>
                    <a:lnTo>
                      <a:pt x="285" y="48"/>
                    </a:lnTo>
                    <a:lnTo>
                      <a:pt x="309" y="34"/>
                    </a:lnTo>
                    <a:lnTo>
                      <a:pt x="333" y="18"/>
                    </a:lnTo>
                    <a:lnTo>
                      <a:pt x="352" y="0"/>
                    </a:lnTo>
                    <a:lnTo>
                      <a:pt x="1325" y="223"/>
                    </a:lnTo>
                    <a:lnTo>
                      <a:pt x="1323" y="225"/>
                    </a:lnTo>
                    <a:lnTo>
                      <a:pt x="1318" y="230"/>
                    </a:lnTo>
                    <a:lnTo>
                      <a:pt x="1309" y="239"/>
                    </a:lnTo>
                    <a:lnTo>
                      <a:pt x="1297" y="250"/>
                    </a:lnTo>
                    <a:lnTo>
                      <a:pt x="1282" y="263"/>
                    </a:lnTo>
                    <a:lnTo>
                      <a:pt x="1265" y="278"/>
                    </a:lnTo>
                    <a:lnTo>
                      <a:pt x="1247" y="295"/>
                    </a:lnTo>
                    <a:lnTo>
                      <a:pt x="1225" y="312"/>
                    </a:lnTo>
                    <a:lnTo>
                      <a:pt x="1202" y="331"/>
                    </a:lnTo>
                    <a:lnTo>
                      <a:pt x="1179" y="349"/>
                    </a:lnTo>
                    <a:lnTo>
                      <a:pt x="1154" y="367"/>
                    </a:lnTo>
                    <a:lnTo>
                      <a:pt x="1128" y="385"/>
                    </a:lnTo>
                    <a:lnTo>
                      <a:pt x="1102" y="401"/>
                    </a:lnTo>
                    <a:lnTo>
                      <a:pt x="1077" y="415"/>
                    </a:lnTo>
                    <a:lnTo>
                      <a:pt x="1051" y="428"/>
                    </a:lnTo>
                    <a:lnTo>
                      <a:pt x="1026" y="439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5" name="Freeform 76"/>
              <p:cNvSpPr/>
              <p:nvPr/>
            </p:nvSpPr>
            <p:spPr>
              <a:xfrm>
                <a:off x="7292" y="14577"/>
                <a:ext cx="472" cy="209"/>
              </a:xfrm>
              <a:custGeom>
                <a:avLst/>
                <a:gdLst>
                  <a:gd name="txL" fmla="*/ 0 w 472"/>
                  <a:gd name="txT" fmla="*/ 0 h 209"/>
                  <a:gd name="txR" fmla="*/ 472 w 472"/>
                  <a:gd name="txB" fmla="*/ 209 h 209"/>
                </a:gdLst>
                <a:ahLst/>
                <a:cxnLst>
                  <a:cxn ang="0">
                    <a:pos x="47" y="209"/>
                  </a:cxn>
                  <a:cxn ang="0">
                    <a:pos x="472" y="84"/>
                  </a:cxn>
                  <a:cxn ang="0">
                    <a:pos x="215" y="0"/>
                  </a:cxn>
                  <a:cxn ang="0">
                    <a:pos x="5" y="24"/>
                  </a:cxn>
                  <a:cxn ang="0">
                    <a:pos x="0" y="197"/>
                  </a:cxn>
                  <a:cxn ang="0">
                    <a:pos x="47" y="209"/>
                  </a:cxn>
                </a:cxnLst>
                <a:rect l="txL" t="txT" r="txR" b="txB"/>
                <a:pathLst>
                  <a:path w="472" h="209">
                    <a:moveTo>
                      <a:pt x="47" y="209"/>
                    </a:moveTo>
                    <a:lnTo>
                      <a:pt x="472" y="84"/>
                    </a:lnTo>
                    <a:lnTo>
                      <a:pt x="215" y="0"/>
                    </a:lnTo>
                    <a:lnTo>
                      <a:pt x="5" y="24"/>
                    </a:lnTo>
                    <a:lnTo>
                      <a:pt x="0" y="197"/>
                    </a:lnTo>
                    <a:lnTo>
                      <a:pt x="47" y="20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6" name="Freeform 77"/>
              <p:cNvSpPr/>
              <p:nvPr/>
            </p:nvSpPr>
            <p:spPr>
              <a:xfrm>
                <a:off x="6073" y="13679"/>
                <a:ext cx="251" cy="999"/>
              </a:xfrm>
              <a:custGeom>
                <a:avLst/>
                <a:gdLst>
                  <a:gd name="txL" fmla="*/ 0 w 251"/>
                  <a:gd name="txT" fmla="*/ 0 h 999"/>
                  <a:gd name="txR" fmla="*/ 251 w 251"/>
                  <a:gd name="txB" fmla="*/ 999 h 999"/>
                </a:gdLst>
                <a:ahLst/>
                <a:cxnLst>
                  <a:cxn ang="0">
                    <a:pos x="251" y="23"/>
                  </a:cxn>
                  <a:cxn ang="0">
                    <a:pos x="250" y="22"/>
                  </a:cxn>
                  <a:cxn ang="0">
                    <a:pos x="246" y="20"/>
                  </a:cxn>
                  <a:cxn ang="0">
                    <a:pos x="239" y="18"/>
                  </a:cxn>
                  <a:cxn ang="0">
                    <a:pos x="230" y="15"/>
                  </a:cxn>
                  <a:cxn ang="0">
                    <a:pos x="218" y="11"/>
                  </a:cxn>
                  <a:cxn ang="0">
                    <a:pos x="205" y="7"/>
                  </a:cxn>
                  <a:cxn ang="0">
                    <a:pos x="190" y="4"/>
                  </a:cxn>
                  <a:cxn ang="0">
                    <a:pos x="173" y="1"/>
                  </a:cxn>
                  <a:cxn ang="0">
                    <a:pos x="155" y="0"/>
                  </a:cxn>
                  <a:cxn ang="0">
                    <a:pos x="134" y="0"/>
                  </a:cxn>
                  <a:cxn ang="0">
                    <a:pos x="114" y="2"/>
                  </a:cxn>
                  <a:cxn ang="0">
                    <a:pos x="92" y="5"/>
                  </a:cxn>
                  <a:cxn ang="0">
                    <a:pos x="70" y="12"/>
                  </a:cxn>
                  <a:cxn ang="0">
                    <a:pos x="47" y="20"/>
                  </a:cxn>
                  <a:cxn ang="0">
                    <a:pos x="23" y="32"/>
                  </a:cxn>
                  <a:cxn ang="0">
                    <a:pos x="0" y="47"/>
                  </a:cxn>
                  <a:cxn ang="0">
                    <a:pos x="0" y="999"/>
                  </a:cxn>
                  <a:cxn ang="0">
                    <a:pos x="1" y="999"/>
                  </a:cxn>
                  <a:cxn ang="0">
                    <a:pos x="6" y="999"/>
                  </a:cxn>
                  <a:cxn ang="0">
                    <a:pos x="14" y="998"/>
                  </a:cxn>
                  <a:cxn ang="0">
                    <a:pos x="23" y="997"/>
                  </a:cxn>
                  <a:cxn ang="0">
                    <a:pos x="35" y="995"/>
                  </a:cxn>
                  <a:cxn ang="0">
                    <a:pos x="49" y="993"/>
                  </a:cxn>
                  <a:cxn ang="0">
                    <a:pos x="65" y="990"/>
                  </a:cxn>
                  <a:cxn ang="0">
                    <a:pos x="83" y="985"/>
                  </a:cxn>
                  <a:cxn ang="0">
                    <a:pos x="102" y="980"/>
                  </a:cxn>
                  <a:cxn ang="0">
                    <a:pos x="121" y="973"/>
                  </a:cxn>
                  <a:cxn ang="0">
                    <a:pos x="143" y="966"/>
                  </a:cxn>
                  <a:cxn ang="0">
                    <a:pos x="164" y="956"/>
                  </a:cxn>
                  <a:cxn ang="0">
                    <a:pos x="186" y="945"/>
                  </a:cxn>
                  <a:cxn ang="0">
                    <a:pos x="208" y="934"/>
                  </a:cxn>
                  <a:cxn ang="0">
                    <a:pos x="230" y="919"/>
                  </a:cxn>
                  <a:cxn ang="0">
                    <a:pos x="251" y="903"/>
                  </a:cxn>
                  <a:cxn ang="0">
                    <a:pos x="251" y="23"/>
                  </a:cxn>
                </a:cxnLst>
                <a:rect l="txL" t="txT" r="txR" b="txB"/>
                <a:pathLst>
                  <a:path w="251" h="999">
                    <a:moveTo>
                      <a:pt x="251" y="23"/>
                    </a:moveTo>
                    <a:lnTo>
                      <a:pt x="250" y="22"/>
                    </a:lnTo>
                    <a:lnTo>
                      <a:pt x="246" y="20"/>
                    </a:lnTo>
                    <a:lnTo>
                      <a:pt x="239" y="18"/>
                    </a:lnTo>
                    <a:lnTo>
                      <a:pt x="230" y="15"/>
                    </a:lnTo>
                    <a:lnTo>
                      <a:pt x="218" y="11"/>
                    </a:lnTo>
                    <a:lnTo>
                      <a:pt x="205" y="7"/>
                    </a:lnTo>
                    <a:lnTo>
                      <a:pt x="190" y="4"/>
                    </a:lnTo>
                    <a:lnTo>
                      <a:pt x="173" y="1"/>
                    </a:lnTo>
                    <a:lnTo>
                      <a:pt x="155" y="0"/>
                    </a:lnTo>
                    <a:lnTo>
                      <a:pt x="134" y="0"/>
                    </a:lnTo>
                    <a:lnTo>
                      <a:pt x="114" y="2"/>
                    </a:lnTo>
                    <a:lnTo>
                      <a:pt x="92" y="5"/>
                    </a:lnTo>
                    <a:lnTo>
                      <a:pt x="70" y="12"/>
                    </a:lnTo>
                    <a:lnTo>
                      <a:pt x="47" y="20"/>
                    </a:lnTo>
                    <a:lnTo>
                      <a:pt x="23" y="32"/>
                    </a:lnTo>
                    <a:lnTo>
                      <a:pt x="0" y="47"/>
                    </a:lnTo>
                    <a:lnTo>
                      <a:pt x="0" y="999"/>
                    </a:lnTo>
                    <a:lnTo>
                      <a:pt x="1" y="999"/>
                    </a:lnTo>
                    <a:lnTo>
                      <a:pt x="6" y="999"/>
                    </a:lnTo>
                    <a:lnTo>
                      <a:pt x="14" y="998"/>
                    </a:lnTo>
                    <a:lnTo>
                      <a:pt x="23" y="997"/>
                    </a:lnTo>
                    <a:lnTo>
                      <a:pt x="35" y="995"/>
                    </a:lnTo>
                    <a:lnTo>
                      <a:pt x="49" y="993"/>
                    </a:lnTo>
                    <a:lnTo>
                      <a:pt x="65" y="990"/>
                    </a:lnTo>
                    <a:lnTo>
                      <a:pt x="83" y="985"/>
                    </a:lnTo>
                    <a:lnTo>
                      <a:pt x="102" y="980"/>
                    </a:lnTo>
                    <a:lnTo>
                      <a:pt x="121" y="973"/>
                    </a:lnTo>
                    <a:lnTo>
                      <a:pt x="143" y="966"/>
                    </a:lnTo>
                    <a:lnTo>
                      <a:pt x="164" y="956"/>
                    </a:lnTo>
                    <a:lnTo>
                      <a:pt x="186" y="945"/>
                    </a:lnTo>
                    <a:lnTo>
                      <a:pt x="208" y="934"/>
                    </a:lnTo>
                    <a:lnTo>
                      <a:pt x="230" y="919"/>
                    </a:lnTo>
                    <a:lnTo>
                      <a:pt x="251" y="903"/>
                    </a:lnTo>
                    <a:lnTo>
                      <a:pt x="251" y="2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7" name="Freeform 78"/>
              <p:cNvSpPr/>
              <p:nvPr/>
            </p:nvSpPr>
            <p:spPr>
              <a:xfrm>
                <a:off x="6080" y="13687"/>
                <a:ext cx="215" cy="843"/>
              </a:xfrm>
              <a:custGeom>
                <a:avLst/>
                <a:gdLst>
                  <a:gd name="txL" fmla="*/ 0 w 215"/>
                  <a:gd name="txT" fmla="*/ 0 h 843"/>
                  <a:gd name="txR" fmla="*/ 215 w 215"/>
                  <a:gd name="txB" fmla="*/ 843 h 843"/>
                </a:gdLst>
                <a:ahLst/>
                <a:cxnLst>
                  <a:cxn ang="0">
                    <a:pos x="215" y="20"/>
                  </a:cxn>
                  <a:cxn ang="0">
                    <a:pos x="214" y="19"/>
                  </a:cxn>
                  <a:cxn ang="0">
                    <a:pos x="211" y="18"/>
                  </a:cxn>
                  <a:cxn ang="0">
                    <a:pos x="205" y="15"/>
                  </a:cxn>
                  <a:cxn ang="0">
                    <a:pos x="197" y="12"/>
                  </a:cxn>
                  <a:cxn ang="0">
                    <a:pos x="187" y="9"/>
                  </a:cxn>
                  <a:cxn ang="0">
                    <a:pos x="176" y="6"/>
                  </a:cxn>
                  <a:cxn ang="0">
                    <a:pos x="163" y="4"/>
                  </a:cxn>
                  <a:cxn ang="0">
                    <a:pos x="149" y="1"/>
                  </a:cxn>
                  <a:cxn ang="0">
                    <a:pos x="133" y="0"/>
                  </a:cxn>
                  <a:cxn ang="0">
                    <a:pos x="115" y="0"/>
                  </a:cxn>
                  <a:cxn ang="0">
                    <a:pos x="98" y="1"/>
                  </a:cxn>
                  <a:cxn ang="0">
                    <a:pos x="79" y="5"/>
                  </a:cxn>
                  <a:cxn ang="0">
                    <a:pos x="60" y="10"/>
                  </a:cxn>
                  <a:cxn ang="0">
                    <a:pos x="40" y="18"/>
                  </a:cxn>
                  <a:cxn ang="0">
                    <a:pos x="21" y="27"/>
                  </a:cxn>
                  <a:cxn ang="0">
                    <a:pos x="0" y="40"/>
                  </a:cxn>
                  <a:cxn ang="0">
                    <a:pos x="0" y="843"/>
                  </a:cxn>
                  <a:cxn ang="0">
                    <a:pos x="1" y="843"/>
                  </a:cxn>
                  <a:cxn ang="0">
                    <a:pos x="6" y="843"/>
                  </a:cxn>
                  <a:cxn ang="0">
                    <a:pos x="12" y="842"/>
                  </a:cxn>
                  <a:cxn ang="0">
                    <a:pos x="21" y="841"/>
                  </a:cxn>
                  <a:cxn ang="0">
                    <a:pos x="30" y="840"/>
                  </a:cxn>
                  <a:cxn ang="0">
                    <a:pos x="43" y="838"/>
                  </a:cxn>
                  <a:cxn ang="0">
                    <a:pos x="56" y="835"/>
                  </a:cxn>
                  <a:cxn ang="0">
                    <a:pos x="71" y="831"/>
                  </a:cxn>
                  <a:cxn ang="0">
                    <a:pos x="87" y="826"/>
                  </a:cxn>
                  <a:cxn ang="0">
                    <a:pos x="105" y="821"/>
                  </a:cxn>
                  <a:cxn ang="0">
                    <a:pos x="123" y="814"/>
                  </a:cxn>
                  <a:cxn ang="0">
                    <a:pos x="141" y="806"/>
                  </a:cxn>
                  <a:cxn ang="0">
                    <a:pos x="159" y="797"/>
                  </a:cxn>
                  <a:cxn ang="0">
                    <a:pos x="179" y="786"/>
                  </a:cxn>
                  <a:cxn ang="0">
                    <a:pos x="197" y="774"/>
                  </a:cxn>
                  <a:cxn ang="0">
                    <a:pos x="215" y="760"/>
                  </a:cxn>
                  <a:cxn ang="0">
                    <a:pos x="215" y="20"/>
                  </a:cxn>
                </a:cxnLst>
                <a:rect l="txL" t="txT" r="txR" b="txB"/>
                <a:pathLst>
                  <a:path w="215" h="843">
                    <a:moveTo>
                      <a:pt x="215" y="20"/>
                    </a:moveTo>
                    <a:lnTo>
                      <a:pt x="214" y="19"/>
                    </a:lnTo>
                    <a:lnTo>
                      <a:pt x="211" y="18"/>
                    </a:lnTo>
                    <a:lnTo>
                      <a:pt x="205" y="15"/>
                    </a:lnTo>
                    <a:lnTo>
                      <a:pt x="197" y="12"/>
                    </a:lnTo>
                    <a:lnTo>
                      <a:pt x="187" y="9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8" y="1"/>
                    </a:lnTo>
                    <a:lnTo>
                      <a:pt x="79" y="5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1" y="27"/>
                    </a:lnTo>
                    <a:lnTo>
                      <a:pt x="0" y="40"/>
                    </a:lnTo>
                    <a:lnTo>
                      <a:pt x="0" y="843"/>
                    </a:lnTo>
                    <a:lnTo>
                      <a:pt x="1" y="843"/>
                    </a:lnTo>
                    <a:lnTo>
                      <a:pt x="6" y="843"/>
                    </a:lnTo>
                    <a:lnTo>
                      <a:pt x="12" y="842"/>
                    </a:lnTo>
                    <a:lnTo>
                      <a:pt x="21" y="841"/>
                    </a:lnTo>
                    <a:lnTo>
                      <a:pt x="30" y="840"/>
                    </a:lnTo>
                    <a:lnTo>
                      <a:pt x="43" y="838"/>
                    </a:lnTo>
                    <a:lnTo>
                      <a:pt x="56" y="835"/>
                    </a:lnTo>
                    <a:lnTo>
                      <a:pt x="71" y="831"/>
                    </a:lnTo>
                    <a:lnTo>
                      <a:pt x="87" y="826"/>
                    </a:lnTo>
                    <a:lnTo>
                      <a:pt x="105" y="821"/>
                    </a:lnTo>
                    <a:lnTo>
                      <a:pt x="123" y="814"/>
                    </a:lnTo>
                    <a:lnTo>
                      <a:pt x="141" y="806"/>
                    </a:lnTo>
                    <a:lnTo>
                      <a:pt x="159" y="797"/>
                    </a:lnTo>
                    <a:lnTo>
                      <a:pt x="179" y="786"/>
                    </a:lnTo>
                    <a:lnTo>
                      <a:pt x="197" y="774"/>
                    </a:lnTo>
                    <a:lnTo>
                      <a:pt x="215" y="760"/>
                    </a:lnTo>
                    <a:lnTo>
                      <a:pt x="215" y="2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8" name="Freeform 79"/>
              <p:cNvSpPr/>
              <p:nvPr/>
            </p:nvSpPr>
            <p:spPr>
              <a:xfrm>
                <a:off x="6087" y="13696"/>
                <a:ext cx="180" cy="685"/>
              </a:xfrm>
              <a:custGeom>
                <a:avLst/>
                <a:gdLst>
                  <a:gd name="txL" fmla="*/ 0 w 180"/>
                  <a:gd name="txT" fmla="*/ 0 h 685"/>
                  <a:gd name="txR" fmla="*/ 180 w 180"/>
                  <a:gd name="txB" fmla="*/ 685 h 685"/>
                </a:gdLst>
                <a:ahLst/>
                <a:cxnLst>
                  <a:cxn ang="0">
                    <a:pos x="180" y="16"/>
                  </a:cxn>
                  <a:cxn ang="0">
                    <a:pos x="179" y="16"/>
                  </a:cxn>
                  <a:cxn ang="0">
                    <a:pos x="176" y="14"/>
                  </a:cxn>
                  <a:cxn ang="0">
                    <a:pos x="172" y="12"/>
                  </a:cxn>
                  <a:cxn ang="0">
                    <a:pos x="165" y="10"/>
                  </a:cxn>
                  <a:cxn ang="0">
                    <a:pos x="157" y="8"/>
                  </a:cxn>
                  <a:cxn ang="0">
                    <a:pos x="147" y="4"/>
                  </a:cxn>
                  <a:cxn ang="0">
                    <a:pos x="136" y="2"/>
                  </a:cxn>
                  <a:cxn ang="0">
                    <a:pos x="125" y="0"/>
                  </a:cxn>
                  <a:cxn ang="0">
                    <a:pos x="111" y="0"/>
                  </a:cxn>
                  <a:cxn ang="0">
                    <a:pos x="97" y="0"/>
                  </a:cxn>
                  <a:cxn ang="0">
                    <a:pos x="81" y="1"/>
                  </a:cxn>
                  <a:cxn ang="0">
                    <a:pos x="66" y="3"/>
                  </a:cxn>
                  <a:cxn ang="0">
                    <a:pos x="50" y="8"/>
                  </a:cxn>
                  <a:cxn ang="0">
                    <a:pos x="33" y="14"/>
                  </a:cxn>
                  <a:cxn ang="0">
                    <a:pos x="17" y="23"/>
                  </a:cxn>
                  <a:cxn ang="0">
                    <a:pos x="0" y="33"/>
                  </a:cxn>
                  <a:cxn ang="0">
                    <a:pos x="0" y="685"/>
                  </a:cxn>
                  <a:cxn ang="0">
                    <a:pos x="1" y="685"/>
                  </a:cxn>
                  <a:cxn ang="0">
                    <a:pos x="4" y="685"/>
                  </a:cxn>
                  <a:cxn ang="0">
                    <a:pos x="9" y="684"/>
                  </a:cxn>
                  <a:cxn ang="0">
                    <a:pos x="17" y="683"/>
                  </a:cxn>
                  <a:cxn ang="0">
                    <a:pos x="26" y="682"/>
                  </a:cxn>
                  <a:cxn ang="0">
                    <a:pos x="35" y="681"/>
                  </a:cxn>
                  <a:cxn ang="0">
                    <a:pos x="47" y="678"/>
                  </a:cxn>
                  <a:cxn ang="0">
                    <a:pos x="60" y="676"/>
                  </a:cxn>
                  <a:cxn ang="0">
                    <a:pos x="73" y="671"/>
                  </a:cxn>
                  <a:cxn ang="0">
                    <a:pos x="87" y="667"/>
                  </a:cxn>
                  <a:cxn ang="0">
                    <a:pos x="102" y="662"/>
                  </a:cxn>
                  <a:cxn ang="0">
                    <a:pos x="118" y="655"/>
                  </a:cxn>
                  <a:cxn ang="0">
                    <a:pos x="133" y="648"/>
                  </a:cxn>
                  <a:cxn ang="0">
                    <a:pos x="149" y="639"/>
                  </a:cxn>
                  <a:cxn ang="0">
                    <a:pos x="165" y="628"/>
                  </a:cxn>
                  <a:cxn ang="0">
                    <a:pos x="180" y="617"/>
                  </a:cxn>
                  <a:cxn ang="0">
                    <a:pos x="180" y="16"/>
                  </a:cxn>
                </a:cxnLst>
                <a:rect l="txL" t="txT" r="txR" b="txB"/>
                <a:pathLst>
                  <a:path w="180" h="685">
                    <a:moveTo>
                      <a:pt x="180" y="16"/>
                    </a:moveTo>
                    <a:lnTo>
                      <a:pt x="179" y="16"/>
                    </a:lnTo>
                    <a:lnTo>
                      <a:pt x="176" y="14"/>
                    </a:lnTo>
                    <a:lnTo>
                      <a:pt x="172" y="12"/>
                    </a:lnTo>
                    <a:lnTo>
                      <a:pt x="165" y="10"/>
                    </a:lnTo>
                    <a:lnTo>
                      <a:pt x="157" y="8"/>
                    </a:lnTo>
                    <a:lnTo>
                      <a:pt x="147" y="4"/>
                    </a:lnTo>
                    <a:lnTo>
                      <a:pt x="136" y="2"/>
                    </a:lnTo>
                    <a:lnTo>
                      <a:pt x="125" y="0"/>
                    </a:lnTo>
                    <a:lnTo>
                      <a:pt x="111" y="0"/>
                    </a:lnTo>
                    <a:lnTo>
                      <a:pt x="97" y="0"/>
                    </a:lnTo>
                    <a:lnTo>
                      <a:pt x="81" y="1"/>
                    </a:lnTo>
                    <a:lnTo>
                      <a:pt x="66" y="3"/>
                    </a:lnTo>
                    <a:lnTo>
                      <a:pt x="50" y="8"/>
                    </a:lnTo>
                    <a:lnTo>
                      <a:pt x="33" y="14"/>
                    </a:lnTo>
                    <a:lnTo>
                      <a:pt x="17" y="23"/>
                    </a:lnTo>
                    <a:lnTo>
                      <a:pt x="0" y="33"/>
                    </a:lnTo>
                    <a:lnTo>
                      <a:pt x="0" y="685"/>
                    </a:lnTo>
                    <a:lnTo>
                      <a:pt x="1" y="685"/>
                    </a:lnTo>
                    <a:lnTo>
                      <a:pt x="4" y="685"/>
                    </a:lnTo>
                    <a:lnTo>
                      <a:pt x="9" y="684"/>
                    </a:lnTo>
                    <a:lnTo>
                      <a:pt x="17" y="683"/>
                    </a:lnTo>
                    <a:lnTo>
                      <a:pt x="26" y="682"/>
                    </a:lnTo>
                    <a:lnTo>
                      <a:pt x="35" y="681"/>
                    </a:lnTo>
                    <a:lnTo>
                      <a:pt x="47" y="678"/>
                    </a:lnTo>
                    <a:lnTo>
                      <a:pt x="60" y="676"/>
                    </a:lnTo>
                    <a:lnTo>
                      <a:pt x="73" y="671"/>
                    </a:lnTo>
                    <a:lnTo>
                      <a:pt x="87" y="667"/>
                    </a:lnTo>
                    <a:lnTo>
                      <a:pt x="102" y="662"/>
                    </a:lnTo>
                    <a:lnTo>
                      <a:pt x="118" y="655"/>
                    </a:lnTo>
                    <a:lnTo>
                      <a:pt x="133" y="648"/>
                    </a:lnTo>
                    <a:lnTo>
                      <a:pt x="149" y="639"/>
                    </a:lnTo>
                    <a:lnTo>
                      <a:pt x="165" y="628"/>
                    </a:lnTo>
                    <a:lnTo>
                      <a:pt x="180" y="617"/>
                    </a:lnTo>
                    <a:lnTo>
                      <a:pt x="180" y="1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09" name="Freeform 80"/>
              <p:cNvSpPr/>
              <p:nvPr/>
            </p:nvSpPr>
            <p:spPr>
              <a:xfrm>
                <a:off x="6093" y="13704"/>
                <a:ext cx="146" cy="530"/>
              </a:xfrm>
              <a:custGeom>
                <a:avLst/>
                <a:gdLst>
                  <a:gd name="txL" fmla="*/ 0 w 146"/>
                  <a:gd name="txT" fmla="*/ 0 h 530"/>
                  <a:gd name="txR" fmla="*/ 146 w 146"/>
                  <a:gd name="txB" fmla="*/ 530 h 530"/>
                </a:gdLst>
                <a:ahLst/>
                <a:cxnLst>
                  <a:cxn ang="0">
                    <a:pos x="146" y="14"/>
                  </a:cxn>
                  <a:cxn ang="0">
                    <a:pos x="143" y="12"/>
                  </a:cxn>
                  <a:cxn ang="0">
                    <a:pos x="134" y="8"/>
                  </a:cxn>
                  <a:cxn ang="0">
                    <a:pos x="120" y="4"/>
                  </a:cxn>
                  <a:cxn ang="0">
                    <a:pos x="101" y="1"/>
                  </a:cxn>
                  <a:cxn ang="0">
                    <a:pos x="79" y="0"/>
                  </a:cxn>
                  <a:cxn ang="0">
                    <a:pos x="54" y="3"/>
                  </a:cxn>
                  <a:cxn ang="0">
                    <a:pos x="27" y="11"/>
                  </a:cxn>
                  <a:cxn ang="0">
                    <a:pos x="0" y="27"/>
                  </a:cxn>
                  <a:cxn ang="0">
                    <a:pos x="0" y="530"/>
                  </a:cxn>
                  <a:cxn ang="0">
                    <a:pos x="3" y="530"/>
                  </a:cxn>
                  <a:cxn ang="0">
                    <a:pos x="14" y="529"/>
                  </a:cxn>
                  <a:cxn ang="0">
                    <a:pos x="29" y="526"/>
                  </a:cxn>
                  <a:cxn ang="0">
                    <a:pos x="49" y="521"/>
                  </a:cxn>
                  <a:cxn ang="0">
                    <a:pos x="71" y="514"/>
                  </a:cxn>
                  <a:cxn ang="0">
                    <a:pos x="96" y="505"/>
                  </a:cxn>
                  <a:cxn ang="0">
                    <a:pos x="121" y="492"/>
                  </a:cxn>
                  <a:cxn ang="0">
                    <a:pos x="146" y="475"/>
                  </a:cxn>
                  <a:cxn ang="0">
                    <a:pos x="146" y="14"/>
                  </a:cxn>
                </a:cxnLst>
                <a:rect l="txL" t="txT" r="txR" b="txB"/>
                <a:pathLst>
                  <a:path w="146" h="530">
                    <a:moveTo>
                      <a:pt x="146" y="14"/>
                    </a:moveTo>
                    <a:lnTo>
                      <a:pt x="143" y="12"/>
                    </a:lnTo>
                    <a:lnTo>
                      <a:pt x="134" y="8"/>
                    </a:lnTo>
                    <a:lnTo>
                      <a:pt x="120" y="4"/>
                    </a:lnTo>
                    <a:lnTo>
                      <a:pt x="101" y="1"/>
                    </a:lnTo>
                    <a:lnTo>
                      <a:pt x="79" y="0"/>
                    </a:lnTo>
                    <a:lnTo>
                      <a:pt x="54" y="3"/>
                    </a:lnTo>
                    <a:lnTo>
                      <a:pt x="27" y="11"/>
                    </a:lnTo>
                    <a:lnTo>
                      <a:pt x="0" y="27"/>
                    </a:lnTo>
                    <a:lnTo>
                      <a:pt x="0" y="530"/>
                    </a:lnTo>
                    <a:lnTo>
                      <a:pt x="3" y="530"/>
                    </a:lnTo>
                    <a:lnTo>
                      <a:pt x="14" y="529"/>
                    </a:lnTo>
                    <a:lnTo>
                      <a:pt x="29" y="526"/>
                    </a:lnTo>
                    <a:lnTo>
                      <a:pt x="49" y="521"/>
                    </a:lnTo>
                    <a:lnTo>
                      <a:pt x="71" y="514"/>
                    </a:lnTo>
                    <a:lnTo>
                      <a:pt x="96" y="505"/>
                    </a:lnTo>
                    <a:lnTo>
                      <a:pt x="121" y="492"/>
                    </a:lnTo>
                    <a:lnTo>
                      <a:pt x="146" y="475"/>
                    </a:lnTo>
                    <a:lnTo>
                      <a:pt x="146" y="1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0" name="Freeform 81"/>
              <p:cNvSpPr/>
              <p:nvPr/>
            </p:nvSpPr>
            <p:spPr>
              <a:xfrm>
                <a:off x="6101" y="13712"/>
                <a:ext cx="109" cy="373"/>
              </a:xfrm>
              <a:custGeom>
                <a:avLst/>
                <a:gdLst>
                  <a:gd name="txL" fmla="*/ 0 w 109"/>
                  <a:gd name="txT" fmla="*/ 0 h 373"/>
                  <a:gd name="txR" fmla="*/ 109 w 109"/>
                  <a:gd name="txB" fmla="*/ 373 h 373"/>
                </a:gdLst>
                <a:ahLst/>
                <a:cxnLst>
                  <a:cxn ang="0">
                    <a:pos x="109" y="10"/>
                  </a:cxn>
                  <a:cxn ang="0">
                    <a:pos x="107" y="9"/>
                  </a:cxn>
                  <a:cxn ang="0">
                    <a:pos x="100" y="6"/>
                  </a:cxn>
                  <a:cxn ang="0">
                    <a:pos x="89" y="2"/>
                  </a:cxn>
                  <a:cxn ang="0">
                    <a:pos x="75" y="0"/>
                  </a:cxn>
                  <a:cxn ang="0">
                    <a:pos x="59" y="0"/>
                  </a:cxn>
                  <a:cxn ang="0">
                    <a:pos x="39" y="2"/>
                  </a:cxn>
                  <a:cxn ang="0">
                    <a:pos x="20" y="9"/>
                  </a:cxn>
                  <a:cxn ang="0">
                    <a:pos x="0" y="21"/>
                  </a:cxn>
                  <a:cxn ang="0">
                    <a:pos x="0" y="373"/>
                  </a:cxn>
                  <a:cxn ang="0">
                    <a:pos x="2" y="373"/>
                  </a:cxn>
                  <a:cxn ang="0">
                    <a:pos x="9" y="372"/>
                  </a:cxn>
                  <a:cxn ang="0">
                    <a:pos x="21" y="369"/>
                  </a:cxn>
                  <a:cxn ang="0">
                    <a:pos x="36" y="366"/>
                  </a:cxn>
                  <a:cxn ang="0">
                    <a:pos x="53" y="362"/>
                  </a:cxn>
                  <a:cxn ang="0">
                    <a:pos x="72" y="354"/>
                  </a:cxn>
                  <a:cxn ang="0">
                    <a:pos x="90" y="343"/>
                  </a:cxn>
                  <a:cxn ang="0">
                    <a:pos x="109" y="331"/>
                  </a:cxn>
                  <a:cxn ang="0">
                    <a:pos x="109" y="10"/>
                  </a:cxn>
                </a:cxnLst>
                <a:rect l="txL" t="txT" r="txR" b="txB"/>
                <a:pathLst>
                  <a:path w="109" h="373">
                    <a:moveTo>
                      <a:pt x="109" y="10"/>
                    </a:moveTo>
                    <a:lnTo>
                      <a:pt x="107" y="9"/>
                    </a:lnTo>
                    <a:lnTo>
                      <a:pt x="100" y="6"/>
                    </a:lnTo>
                    <a:lnTo>
                      <a:pt x="89" y="2"/>
                    </a:lnTo>
                    <a:lnTo>
                      <a:pt x="75" y="0"/>
                    </a:lnTo>
                    <a:lnTo>
                      <a:pt x="59" y="0"/>
                    </a:lnTo>
                    <a:lnTo>
                      <a:pt x="39" y="2"/>
                    </a:lnTo>
                    <a:lnTo>
                      <a:pt x="20" y="9"/>
                    </a:lnTo>
                    <a:lnTo>
                      <a:pt x="0" y="21"/>
                    </a:lnTo>
                    <a:lnTo>
                      <a:pt x="0" y="373"/>
                    </a:lnTo>
                    <a:lnTo>
                      <a:pt x="2" y="373"/>
                    </a:lnTo>
                    <a:lnTo>
                      <a:pt x="9" y="372"/>
                    </a:lnTo>
                    <a:lnTo>
                      <a:pt x="21" y="369"/>
                    </a:lnTo>
                    <a:lnTo>
                      <a:pt x="36" y="366"/>
                    </a:lnTo>
                    <a:lnTo>
                      <a:pt x="53" y="362"/>
                    </a:lnTo>
                    <a:lnTo>
                      <a:pt x="72" y="354"/>
                    </a:lnTo>
                    <a:lnTo>
                      <a:pt x="90" y="343"/>
                    </a:lnTo>
                    <a:lnTo>
                      <a:pt x="109" y="331"/>
                    </a:lnTo>
                    <a:lnTo>
                      <a:pt x="109" y="1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1" name="Freeform 82"/>
              <p:cNvSpPr/>
              <p:nvPr/>
            </p:nvSpPr>
            <p:spPr>
              <a:xfrm>
                <a:off x="6107" y="13721"/>
                <a:ext cx="75" cy="216"/>
              </a:xfrm>
              <a:custGeom>
                <a:avLst/>
                <a:gdLst>
                  <a:gd name="txL" fmla="*/ 0 w 75"/>
                  <a:gd name="txT" fmla="*/ 0 h 216"/>
                  <a:gd name="txR" fmla="*/ 75 w 75"/>
                  <a:gd name="txB" fmla="*/ 216 h 216"/>
                </a:gdLst>
                <a:ahLst/>
                <a:cxnLst>
                  <a:cxn ang="0">
                    <a:pos x="75" y="6"/>
                  </a:cxn>
                  <a:cxn ang="0">
                    <a:pos x="73" y="5"/>
                  </a:cxn>
                  <a:cxn ang="0">
                    <a:pos x="69" y="4"/>
                  </a:cxn>
                  <a:cxn ang="0">
                    <a:pos x="61" y="2"/>
                  </a:cxn>
                  <a:cxn ang="0">
                    <a:pos x="52" y="0"/>
                  </a:cxn>
                  <a:cxn ang="0">
                    <a:pos x="41" y="0"/>
                  </a:cxn>
                  <a:cxn ang="0">
                    <a:pos x="28" y="1"/>
                  </a:cxn>
                  <a:cxn ang="0">
                    <a:pos x="14" y="6"/>
                  </a:cxn>
                  <a:cxn ang="0">
                    <a:pos x="0" y="14"/>
                  </a:cxn>
                  <a:cxn ang="0">
                    <a:pos x="0" y="216"/>
                  </a:cxn>
                  <a:cxn ang="0">
                    <a:pos x="2" y="216"/>
                  </a:cxn>
                  <a:cxn ang="0">
                    <a:pos x="7" y="215"/>
                  </a:cxn>
                  <a:cxn ang="0">
                    <a:pos x="15" y="214"/>
                  </a:cxn>
                  <a:cxn ang="0">
                    <a:pos x="25" y="211"/>
                  </a:cxn>
                  <a:cxn ang="0">
                    <a:pos x="37" y="208"/>
                  </a:cxn>
                  <a:cxn ang="0">
                    <a:pos x="50" y="203"/>
                  </a:cxn>
                  <a:cxn ang="0">
                    <a:pos x="63" y="195"/>
                  </a:cxn>
                  <a:cxn ang="0">
                    <a:pos x="75" y="187"/>
                  </a:cxn>
                  <a:cxn ang="0">
                    <a:pos x="75" y="6"/>
                  </a:cxn>
                </a:cxnLst>
                <a:rect l="txL" t="txT" r="txR" b="txB"/>
                <a:pathLst>
                  <a:path w="75" h="216">
                    <a:moveTo>
                      <a:pt x="75" y="6"/>
                    </a:moveTo>
                    <a:lnTo>
                      <a:pt x="73" y="5"/>
                    </a:lnTo>
                    <a:lnTo>
                      <a:pt x="69" y="4"/>
                    </a:lnTo>
                    <a:lnTo>
                      <a:pt x="61" y="2"/>
                    </a:lnTo>
                    <a:lnTo>
                      <a:pt x="52" y="0"/>
                    </a:lnTo>
                    <a:lnTo>
                      <a:pt x="41" y="0"/>
                    </a:lnTo>
                    <a:lnTo>
                      <a:pt x="28" y="1"/>
                    </a:lnTo>
                    <a:lnTo>
                      <a:pt x="14" y="6"/>
                    </a:lnTo>
                    <a:lnTo>
                      <a:pt x="0" y="14"/>
                    </a:lnTo>
                    <a:lnTo>
                      <a:pt x="0" y="216"/>
                    </a:lnTo>
                    <a:lnTo>
                      <a:pt x="2" y="216"/>
                    </a:lnTo>
                    <a:lnTo>
                      <a:pt x="7" y="215"/>
                    </a:lnTo>
                    <a:lnTo>
                      <a:pt x="15" y="214"/>
                    </a:lnTo>
                    <a:lnTo>
                      <a:pt x="25" y="211"/>
                    </a:lnTo>
                    <a:lnTo>
                      <a:pt x="37" y="208"/>
                    </a:lnTo>
                    <a:lnTo>
                      <a:pt x="50" y="203"/>
                    </a:lnTo>
                    <a:lnTo>
                      <a:pt x="63" y="195"/>
                    </a:lnTo>
                    <a:lnTo>
                      <a:pt x="75" y="187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2" name="Freeform 83"/>
              <p:cNvSpPr/>
              <p:nvPr/>
            </p:nvSpPr>
            <p:spPr>
              <a:xfrm>
                <a:off x="7013" y="14340"/>
                <a:ext cx="110" cy="111"/>
              </a:xfrm>
              <a:custGeom>
                <a:avLst/>
                <a:gdLst>
                  <a:gd name="txL" fmla="*/ 0 w 110"/>
                  <a:gd name="txT" fmla="*/ 0 h 111"/>
                  <a:gd name="txR" fmla="*/ 110 w 110"/>
                  <a:gd name="txB" fmla="*/ 111 h 111"/>
                </a:gdLst>
                <a:ahLst/>
                <a:cxnLst>
                  <a:cxn ang="0">
                    <a:pos x="55" y="111"/>
                  </a:cxn>
                  <a:cxn ang="0">
                    <a:pos x="66" y="110"/>
                  </a:cxn>
                  <a:cxn ang="0">
                    <a:pos x="76" y="106"/>
                  </a:cxn>
                  <a:cxn ang="0">
                    <a:pos x="85" y="101"/>
                  </a:cxn>
                  <a:cxn ang="0">
                    <a:pos x="94" y="94"/>
                  </a:cxn>
                  <a:cxn ang="0">
                    <a:pos x="100" y="86"/>
                  </a:cxn>
                  <a:cxn ang="0">
                    <a:pos x="106" y="77"/>
                  </a:cxn>
                  <a:cxn ang="0">
                    <a:pos x="109" y="66"/>
                  </a:cxn>
                  <a:cxn ang="0">
                    <a:pos x="110" y="56"/>
                  </a:cxn>
                  <a:cxn ang="0">
                    <a:pos x="109" y="44"/>
                  </a:cxn>
                  <a:cxn ang="0">
                    <a:pos x="106" y="34"/>
                  </a:cxn>
                  <a:cxn ang="0">
                    <a:pos x="100" y="24"/>
                  </a:cxn>
                  <a:cxn ang="0">
                    <a:pos x="94" y="17"/>
                  </a:cxn>
                  <a:cxn ang="0">
                    <a:pos x="85" y="9"/>
                  </a:cxn>
                  <a:cxn ang="0">
                    <a:pos x="76" y="5"/>
                  </a:cxn>
                  <a:cxn ang="0">
                    <a:pos x="66" y="2"/>
                  </a:cxn>
                  <a:cxn ang="0">
                    <a:pos x="55" y="0"/>
                  </a:cxn>
                  <a:cxn ang="0">
                    <a:pos x="44" y="2"/>
                  </a:cxn>
                  <a:cxn ang="0">
                    <a:pos x="33" y="5"/>
                  </a:cxn>
                  <a:cxn ang="0">
                    <a:pos x="25" y="9"/>
                  </a:cxn>
                  <a:cxn ang="0">
                    <a:pos x="16" y="17"/>
                  </a:cxn>
                  <a:cxn ang="0">
                    <a:pos x="10" y="24"/>
                  </a:cxn>
                  <a:cxn ang="0">
                    <a:pos x="4" y="34"/>
                  </a:cxn>
                  <a:cxn ang="0">
                    <a:pos x="1" y="44"/>
                  </a:cxn>
                  <a:cxn ang="0">
                    <a:pos x="0" y="56"/>
                  </a:cxn>
                  <a:cxn ang="0">
                    <a:pos x="1" y="66"/>
                  </a:cxn>
                  <a:cxn ang="0">
                    <a:pos x="4" y="77"/>
                  </a:cxn>
                  <a:cxn ang="0">
                    <a:pos x="10" y="86"/>
                  </a:cxn>
                  <a:cxn ang="0">
                    <a:pos x="16" y="94"/>
                  </a:cxn>
                  <a:cxn ang="0">
                    <a:pos x="25" y="101"/>
                  </a:cxn>
                  <a:cxn ang="0">
                    <a:pos x="33" y="106"/>
                  </a:cxn>
                  <a:cxn ang="0">
                    <a:pos x="44" y="110"/>
                  </a:cxn>
                  <a:cxn ang="0">
                    <a:pos x="55" y="111"/>
                  </a:cxn>
                </a:cxnLst>
                <a:rect l="txL" t="txT" r="txR" b="txB"/>
                <a:pathLst>
                  <a:path w="110" h="111">
                    <a:moveTo>
                      <a:pt x="55" y="111"/>
                    </a:moveTo>
                    <a:lnTo>
                      <a:pt x="66" y="110"/>
                    </a:lnTo>
                    <a:lnTo>
                      <a:pt x="76" y="106"/>
                    </a:lnTo>
                    <a:lnTo>
                      <a:pt x="85" y="101"/>
                    </a:lnTo>
                    <a:lnTo>
                      <a:pt x="94" y="94"/>
                    </a:lnTo>
                    <a:lnTo>
                      <a:pt x="100" y="86"/>
                    </a:lnTo>
                    <a:lnTo>
                      <a:pt x="106" y="77"/>
                    </a:lnTo>
                    <a:lnTo>
                      <a:pt x="109" y="66"/>
                    </a:lnTo>
                    <a:lnTo>
                      <a:pt x="110" y="56"/>
                    </a:lnTo>
                    <a:lnTo>
                      <a:pt x="109" y="44"/>
                    </a:lnTo>
                    <a:lnTo>
                      <a:pt x="106" y="34"/>
                    </a:lnTo>
                    <a:lnTo>
                      <a:pt x="100" y="24"/>
                    </a:lnTo>
                    <a:lnTo>
                      <a:pt x="94" y="17"/>
                    </a:lnTo>
                    <a:lnTo>
                      <a:pt x="85" y="9"/>
                    </a:lnTo>
                    <a:lnTo>
                      <a:pt x="76" y="5"/>
                    </a:lnTo>
                    <a:lnTo>
                      <a:pt x="66" y="2"/>
                    </a:lnTo>
                    <a:lnTo>
                      <a:pt x="55" y="0"/>
                    </a:lnTo>
                    <a:lnTo>
                      <a:pt x="44" y="2"/>
                    </a:lnTo>
                    <a:lnTo>
                      <a:pt x="33" y="5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1" y="44"/>
                    </a:lnTo>
                    <a:lnTo>
                      <a:pt x="0" y="56"/>
                    </a:lnTo>
                    <a:lnTo>
                      <a:pt x="1" y="66"/>
                    </a:lnTo>
                    <a:lnTo>
                      <a:pt x="4" y="77"/>
                    </a:lnTo>
                    <a:lnTo>
                      <a:pt x="10" y="86"/>
                    </a:lnTo>
                    <a:lnTo>
                      <a:pt x="16" y="94"/>
                    </a:lnTo>
                    <a:lnTo>
                      <a:pt x="25" y="101"/>
                    </a:lnTo>
                    <a:lnTo>
                      <a:pt x="33" y="106"/>
                    </a:lnTo>
                    <a:lnTo>
                      <a:pt x="44" y="110"/>
                    </a:lnTo>
                    <a:lnTo>
                      <a:pt x="55" y="1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3" name="Freeform 84"/>
              <p:cNvSpPr/>
              <p:nvPr/>
            </p:nvSpPr>
            <p:spPr>
              <a:xfrm>
                <a:off x="6676" y="14343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7" y="55"/>
                  </a:cxn>
                  <a:cxn ang="0">
                    <a:pos x="38" y="53"/>
                  </a:cxn>
                  <a:cxn ang="0">
                    <a:pos x="48" y="46"/>
                  </a:cxn>
                  <a:cxn ang="0">
                    <a:pos x="53" y="37"/>
                  </a:cxn>
                  <a:cxn ang="0">
                    <a:pos x="55" y="27"/>
                  </a:cxn>
                  <a:cxn ang="0">
                    <a:pos x="53" y="16"/>
                  </a:cxn>
                  <a:cxn ang="0">
                    <a:pos x="48" y="7"/>
                  </a:cxn>
                  <a:cxn ang="0">
                    <a:pos x="38" y="2"/>
                  </a:cxn>
                  <a:cxn ang="0">
                    <a:pos x="27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2" y="16"/>
                  </a:cxn>
                  <a:cxn ang="0">
                    <a:pos x="0" y="27"/>
                  </a:cxn>
                  <a:cxn ang="0">
                    <a:pos x="2" y="37"/>
                  </a:cxn>
                  <a:cxn ang="0">
                    <a:pos x="8" y="46"/>
                  </a:cxn>
                  <a:cxn ang="0">
                    <a:pos x="16" y="53"/>
                  </a:cxn>
                  <a:cxn ang="0">
                    <a:pos x="27" y="55"/>
                  </a:cxn>
                </a:cxnLst>
                <a:rect l="txL" t="txT" r="txR" b="txB"/>
                <a:pathLst>
                  <a:path w="55" h="55">
                    <a:moveTo>
                      <a:pt x="27" y="55"/>
                    </a:moveTo>
                    <a:lnTo>
                      <a:pt x="38" y="53"/>
                    </a:lnTo>
                    <a:lnTo>
                      <a:pt x="48" y="46"/>
                    </a:lnTo>
                    <a:lnTo>
                      <a:pt x="53" y="37"/>
                    </a:lnTo>
                    <a:lnTo>
                      <a:pt x="55" y="27"/>
                    </a:lnTo>
                    <a:lnTo>
                      <a:pt x="53" y="16"/>
                    </a:lnTo>
                    <a:lnTo>
                      <a:pt x="48" y="7"/>
                    </a:lnTo>
                    <a:lnTo>
                      <a:pt x="38" y="2"/>
                    </a:lnTo>
                    <a:lnTo>
                      <a:pt x="27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2" y="16"/>
                    </a:lnTo>
                    <a:lnTo>
                      <a:pt x="0" y="27"/>
                    </a:lnTo>
                    <a:lnTo>
                      <a:pt x="2" y="37"/>
                    </a:lnTo>
                    <a:lnTo>
                      <a:pt x="8" y="46"/>
                    </a:lnTo>
                    <a:lnTo>
                      <a:pt x="16" y="53"/>
                    </a:ln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4" name="Freeform 85"/>
              <p:cNvSpPr/>
              <p:nvPr/>
            </p:nvSpPr>
            <p:spPr>
              <a:xfrm>
                <a:off x="6770" y="14345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8" y="55"/>
                  </a:cxn>
                  <a:cxn ang="0">
                    <a:pos x="39" y="53"/>
                  </a:cxn>
                  <a:cxn ang="0">
                    <a:pos x="47" y="47"/>
                  </a:cxn>
                  <a:cxn ang="0">
                    <a:pos x="53" y="39"/>
                  </a:cxn>
                  <a:cxn ang="0">
                    <a:pos x="55" y="28"/>
                  </a:cxn>
                  <a:cxn ang="0">
                    <a:pos x="53" y="17"/>
                  </a:cxn>
                  <a:cxn ang="0">
                    <a:pos x="47" y="8"/>
                  </a:cxn>
                  <a:cxn ang="0">
                    <a:pos x="39" y="2"/>
                  </a:cxn>
                  <a:cxn ang="0">
                    <a:pos x="28" y="0"/>
                  </a:cxn>
                  <a:cxn ang="0">
                    <a:pos x="17" y="2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0" y="28"/>
                  </a:cxn>
                  <a:cxn ang="0">
                    <a:pos x="2" y="39"/>
                  </a:cxn>
                  <a:cxn ang="0">
                    <a:pos x="9" y="47"/>
                  </a:cxn>
                  <a:cxn ang="0">
                    <a:pos x="17" y="53"/>
                  </a:cxn>
                  <a:cxn ang="0">
                    <a:pos x="28" y="55"/>
                  </a:cxn>
                </a:cxnLst>
                <a:rect l="txL" t="txT" r="txR" b="txB"/>
                <a:pathLst>
                  <a:path w="55" h="55">
                    <a:moveTo>
                      <a:pt x="28" y="55"/>
                    </a:moveTo>
                    <a:lnTo>
                      <a:pt x="39" y="53"/>
                    </a:lnTo>
                    <a:lnTo>
                      <a:pt x="47" y="47"/>
                    </a:lnTo>
                    <a:lnTo>
                      <a:pt x="53" y="39"/>
                    </a:lnTo>
                    <a:lnTo>
                      <a:pt x="55" y="28"/>
                    </a:lnTo>
                    <a:lnTo>
                      <a:pt x="53" y="17"/>
                    </a:lnTo>
                    <a:lnTo>
                      <a:pt x="47" y="8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8"/>
                    </a:lnTo>
                    <a:lnTo>
                      <a:pt x="2" y="39"/>
                    </a:lnTo>
                    <a:lnTo>
                      <a:pt x="9" y="47"/>
                    </a:lnTo>
                    <a:lnTo>
                      <a:pt x="17" y="53"/>
                    </a:lnTo>
                    <a:lnTo>
                      <a:pt x="28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5" name="Freeform 86"/>
              <p:cNvSpPr/>
              <p:nvPr/>
            </p:nvSpPr>
            <p:spPr>
              <a:xfrm>
                <a:off x="6401" y="13591"/>
                <a:ext cx="156" cy="752"/>
              </a:xfrm>
              <a:custGeom>
                <a:avLst/>
                <a:gdLst>
                  <a:gd name="txL" fmla="*/ 0 w 156"/>
                  <a:gd name="txT" fmla="*/ 0 h 752"/>
                  <a:gd name="txR" fmla="*/ 156 w 156"/>
                  <a:gd name="txB" fmla="*/ 752 h 752"/>
                </a:gdLst>
                <a:ahLst/>
                <a:cxnLst>
                  <a:cxn ang="0">
                    <a:pos x="48" y="15"/>
                  </a:cxn>
                  <a:cxn ang="0">
                    <a:pos x="44" y="30"/>
                  </a:cxn>
                  <a:cxn ang="0">
                    <a:pos x="33" y="73"/>
                  </a:cxn>
                  <a:cxn ang="0">
                    <a:pos x="19" y="140"/>
                  </a:cxn>
                  <a:cxn ang="0">
                    <a:pos x="7" y="229"/>
                  </a:cxn>
                  <a:cxn ang="0">
                    <a:pos x="0" y="337"/>
                  </a:cxn>
                  <a:cxn ang="0">
                    <a:pos x="1" y="462"/>
                  </a:cxn>
                  <a:cxn ang="0">
                    <a:pos x="14" y="602"/>
                  </a:cxn>
                  <a:cxn ang="0">
                    <a:pos x="43" y="752"/>
                  </a:cxn>
                  <a:cxn ang="0">
                    <a:pos x="150" y="746"/>
                  </a:cxn>
                  <a:cxn ang="0">
                    <a:pos x="146" y="724"/>
                  </a:cxn>
                  <a:cxn ang="0">
                    <a:pos x="135" y="663"/>
                  </a:cxn>
                  <a:cxn ang="0">
                    <a:pos x="123" y="574"/>
                  </a:cxn>
                  <a:cxn ang="0">
                    <a:pos x="111" y="463"/>
                  </a:cxn>
                  <a:cxn ang="0">
                    <a:pos x="104" y="342"/>
                  </a:cxn>
                  <a:cxn ang="0">
                    <a:pos x="107" y="220"/>
                  </a:cxn>
                  <a:cxn ang="0">
                    <a:pos x="124" y="106"/>
                  </a:cxn>
                  <a:cxn ang="0">
                    <a:pos x="156" y="9"/>
                  </a:cxn>
                  <a:cxn ang="0">
                    <a:pos x="156" y="8"/>
                  </a:cxn>
                  <a:cxn ang="0">
                    <a:pos x="156" y="6"/>
                  </a:cxn>
                  <a:cxn ang="0">
                    <a:pos x="154" y="4"/>
                  </a:cxn>
                  <a:cxn ang="0">
                    <a:pos x="147" y="0"/>
                  </a:cxn>
                  <a:cxn ang="0">
                    <a:pos x="134" y="0"/>
                  </a:cxn>
                  <a:cxn ang="0">
                    <a:pos x="115" y="1"/>
                  </a:cxn>
                  <a:cxn ang="0">
                    <a:pos x="87" y="7"/>
                  </a:cxn>
                  <a:cxn ang="0">
                    <a:pos x="48" y="15"/>
                  </a:cxn>
                </a:cxnLst>
                <a:rect l="txL" t="txT" r="txR" b="txB"/>
                <a:pathLst>
                  <a:path w="156" h="752">
                    <a:moveTo>
                      <a:pt x="48" y="15"/>
                    </a:moveTo>
                    <a:lnTo>
                      <a:pt x="44" y="30"/>
                    </a:lnTo>
                    <a:lnTo>
                      <a:pt x="33" y="73"/>
                    </a:lnTo>
                    <a:lnTo>
                      <a:pt x="19" y="140"/>
                    </a:lnTo>
                    <a:lnTo>
                      <a:pt x="7" y="229"/>
                    </a:lnTo>
                    <a:lnTo>
                      <a:pt x="0" y="337"/>
                    </a:lnTo>
                    <a:lnTo>
                      <a:pt x="1" y="462"/>
                    </a:lnTo>
                    <a:lnTo>
                      <a:pt x="14" y="602"/>
                    </a:lnTo>
                    <a:lnTo>
                      <a:pt x="43" y="752"/>
                    </a:lnTo>
                    <a:lnTo>
                      <a:pt x="150" y="746"/>
                    </a:lnTo>
                    <a:lnTo>
                      <a:pt x="146" y="724"/>
                    </a:lnTo>
                    <a:lnTo>
                      <a:pt x="135" y="663"/>
                    </a:lnTo>
                    <a:lnTo>
                      <a:pt x="123" y="574"/>
                    </a:lnTo>
                    <a:lnTo>
                      <a:pt x="111" y="463"/>
                    </a:lnTo>
                    <a:lnTo>
                      <a:pt x="104" y="342"/>
                    </a:lnTo>
                    <a:lnTo>
                      <a:pt x="107" y="220"/>
                    </a:lnTo>
                    <a:lnTo>
                      <a:pt x="124" y="106"/>
                    </a:lnTo>
                    <a:lnTo>
                      <a:pt x="156" y="9"/>
                    </a:lnTo>
                    <a:lnTo>
                      <a:pt x="156" y="8"/>
                    </a:lnTo>
                    <a:lnTo>
                      <a:pt x="156" y="6"/>
                    </a:lnTo>
                    <a:lnTo>
                      <a:pt x="154" y="4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15" y="1"/>
                    </a:lnTo>
                    <a:lnTo>
                      <a:pt x="87" y="7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6" name="Freeform 87"/>
              <p:cNvSpPr/>
              <p:nvPr/>
            </p:nvSpPr>
            <p:spPr>
              <a:xfrm>
                <a:off x="7205" y="13498"/>
                <a:ext cx="212" cy="839"/>
              </a:xfrm>
              <a:custGeom>
                <a:avLst/>
                <a:gdLst>
                  <a:gd name="txL" fmla="*/ 0 w 212"/>
                  <a:gd name="txT" fmla="*/ 0 h 839"/>
                  <a:gd name="txR" fmla="*/ 212 w 212"/>
                  <a:gd name="txB" fmla="*/ 839 h 839"/>
                </a:gdLst>
                <a:ahLst/>
                <a:cxnLst>
                  <a:cxn ang="0">
                    <a:pos x="212" y="6"/>
                  </a:cxn>
                  <a:cxn ang="0">
                    <a:pos x="206" y="11"/>
                  </a:cxn>
                  <a:cxn ang="0">
                    <a:pos x="192" y="33"/>
                  </a:cxn>
                  <a:cxn ang="0">
                    <a:pos x="174" y="77"/>
                  </a:cxn>
                  <a:cxn ang="0">
                    <a:pos x="156" y="148"/>
                  </a:cxn>
                  <a:cxn ang="0">
                    <a:pos x="141" y="254"/>
                  </a:cxn>
                  <a:cxn ang="0">
                    <a:pos x="133" y="401"/>
                  </a:cxn>
                  <a:cxn ang="0">
                    <a:pos x="137" y="593"/>
                  </a:cxn>
                  <a:cxn ang="0">
                    <a:pos x="158" y="839"/>
                  </a:cxn>
                  <a:cxn ang="0">
                    <a:pos x="38" y="839"/>
                  </a:cxn>
                  <a:cxn ang="0">
                    <a:pos x="34" y="814"/>
                  </a:cxn>
                  <a:cxn ang="0">
                    <a:pos x="24" y="746"/>
                  </a:cxn>
                  <a:cxn ang="0">
                    <a:pos x="12" y="645"/>
                  </a:cxn>
                  <a:cxn ang="0">
                    <a:pos x="3" y="521"/>
                  </a:cxn>
                  <a:cxn ang="0">
                    <a:pos x="0" y="384"/>
                  </a:cxn>
                  <a:cxn ang="0">
                    <a:pos x="6" y="244"/>
                  </a:cxn>
                  <a:cxn ang="0">
                    <a:pos x="29" y="114"/>
                  </a:cxn>
                  <a:cxn ang="0">
                    <a:pos x="68" y="0"/>
                  </a:cxn>
                  <a:cxn ang="0">
                    <a:pos x="212" y="6"/>
                  </a:cxn>
                </a:cxnLst>
                <a:rect l="txL" t="txT" r="txR" b="txB"/>
                <a:pathLst>
                  <a:path w="212" h="839">
                    <a:moveTo>
                      <a:pt x="212" y="6"/>
                    </a:moveTo>
                    <a:lnTo>
                      <a:pt x="206" y="11"/>
                    </a:lnTo>
                    <a:lnTo>
                      <a:pt x="192" y="33"/>
                    </a:lnTo>
                    <a:lnTo>
                      <a:pt x="174" y="77"/>
                    </a:lnTo>
                    <a:lnTo>
                      <a:pt x="156" y="148"/>
                    </a:lnTo>
                    <a:lnTo>
                      <a:pt x="141" y="254"/>
                    </a:lnTo>
                    <a:lnTo>
                      <a:pt x="133" y="401"/>
                    </a:lnTo>
                    <a:lnTo>
                      <a:pt x="137" y="593"/>
                    </a:lnTo>
                    <a:lnTo>
                      <a:pt x="158" y="839"/>
                    </a:lnTo>
                    <a:lnTo>
                      <a:pt x="38" y="839"/>
                    </a:lnTo>
                    <a:lnTo>
                      <a:pt x="34" y="814"/>
                    </a:lnTo>
                    <a:lnTo>
                      <a:pt x="24" y="746"/>
                    </a:lnTo>
                    <a:lnTo>
                      <a:pt x="12" y="645"/>
                    </a:lnTo>
                    <a:lnTo>
                      <a:pt x="3" y="521"/>
                    </a:lnTo>
                    <a:lnTo>
                      <a:pt x="0" y="384"/>
                    </a:lnTo>
                    <a:lnTo>
                      <a:pt x="6" y="244"/>
                    </a:lnTo>
                    <a:lnTo>
                      <a:pt x="29" y="114"/>
                    </a:lnTo>
                    <a:lnTo>
                      <a:pt x="68" y="0"/>
                    </a:lnTo>
                    <a:lnTo>
                      <a:pt x="212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7" name="Freeform 88"/>
              <p:cNvSpPr/>
              <p:nvPr/>
            </p:nvSpPr>
            <p:spPr>
              <a:xfrm>
                <a:off x="6406" y="13636"/>
                <a:ext cx="137" cy="656"/>
              </a:xfrm>
              <a:custGeom>
                <a:avLst/>
                <a:gdLst>
                  <a:gd name="txL" fmla="*/ 0 w 137"/>
                  <a:gd name="txT" fmla="*/ 0 h 656"/>
                  <a:gd name="txR" fmla="*/ 137 w 137"/>
                  <a:gd name="txB" fmla="*/ 656 h 656"/>
                </a:gdLst>
                <a:ahLst/>
                <a:cxnLst>
                  <a:cxn ang="0">
                    <a:pos x="43" y="12"/>
                  </a:cxn>
                  <a:cxn ang="0">
                    <a:pos x="39" y="25"/>
                  </a:cxn>
                  <a:cxn ang="0">
                    <a:pos x="30" y="62"/>
                  </a:cxn>
                  <a:cxn ang="0">
                    <a:pos x="19" y="122"/>
                  </a:cxn>
                  <a:cxn ang="0">
                    <a:pos x="7" y="199"/>
                  </a:cxn>
                  <a:cxn ang="0">
                    <a:pos x="0" y="294"/>
                  </a:cxn>
                  <a:cxn ang="0">
                    <a:pos x="1" y="403"/>
                  </a:cxn>
                  <a:cxn ang="0">
                    <a:pos x="12" y="524"/>
                  </a:cxn>
                  <a:cxn ang="0">
                    <a:pos x="38" y="656"/>
                  </a:cxn>
                  <a:cxn ang="0">
                    <a:pos x="132" y="650"/>
                  </a:cxn>
                  <a:cxn ang="0">
                    <a:pos x="127" y="631"/>
                  </a:cxn>
                  <a:cxn ang="0">
                    <a:pos x="119" y="578"/>
                  </a:cxn>
                  <a:cxn ang="0">
                    <a:pos x="107" y="499"/>
                  </a:cxn>
                  <a:cxn ang="0">
                    <a:pos x="97" y="403"/>
                  </a:cxn>
                  <a:cxn ang="0">
                    <a:pos x="92" y="297"/>
                  </a:cxn>
                  <a:cxn ang="0">
                    <a:pos x="94" y="192"/>
                  </a:cxn>
                  <a:cxn ang="0">
                    <a:pos x="108" y="91"/>
                  </a:cxn>
                  <a:cxn ang="0">
                    <a:pos x="137" y="7"/>
                  </a:cxn>
                  <a:cxn ang="0">
                    <a:pos x="137" y="6"/>
                  </a:cxn>
                  <a:cxn ang="0">
                    <a:pos x="137" y="4"/>
                  </a:cxn>
                  <a:cxn ang="0">
                    <a:pos x="135" y="2"/>
                  </a:cxn>
                  <a:cxn ang="0">
                    <a:pos x="129" y="0"/>
                  </a:cxn>
                  <a:cxn ang="0">
                    <a:pos x="119" y="0"/>
                  </a:cxn>
                  <a:cxn ang="0">
                    <a:pos x="101" y="1"/>
                  </a:cxn>
                  <a:cxn ang="0">
                    <a:pos x="77" y="5"/>
                  </a:cxn>
                  <a:cxn ang="0">
                    <a:pos x="43" y="12"/>
                  </a:cxn>
                </a:cxnLst>
                <a:rect l="txL" t="txT" r="txR" b="txB"/>
                <a:pathLst>
                  <a:path w="137" h="656">
                    <a:moveTo>
                      <a:pt x="43" y="12"/>
                    </a:moveTo>
                    <a:lnTo>
                      <a:pt x="39" y="25"/>
                    </a:lnTo>
                    <a:lnTo>
                      <a:pt x="30" y="62"/>
                    </a:lnTo>
                    <a:lnTo>
                      <a:pt x="19" y="122"/>
                    </a:lnTo>
                    <a:lnTo>
                      <a:pt x="7" y="199"/>
                    </a:lnTo>
                    <a:lnTo>
                      <a:pt x="0" y="294"/>
                    </a:lnTo>
                    <a:lnTo>
                      <a:pt x="1" y="403"/>
                    </a:lnTo>
                    <a:lnTo>
                      <a:pt x="12" y="524"/>
                    </a:lnTo>
                    <a:lnTo>
                      <a:pt x="38" y="656"/>
                    </a:lnTo>
                    <a:lnTo>
                      <a:pt x="132" y="650"/>
                    </a:lnTo>
                    <a:lnTo>
                      <a:pt x="127" y="631"/>
                    </a:lnTo>
                    <a:lnTo>
                      <a:pt x="119" y="578"/>
                    </a:lnTo>
                    <a:lnTo>
                      <a:pt x="107" y="499"/>
                    </a:lnTo>
                    <a:lnTo>
                      <a:pt x="97" y="403"/>
                    </a:lnTo>
                    <a:lnTo>
                      <a:pt x="92" y="297"/>
                    </a:lnTo>
                    <a:lnTo>
                      <a:pt x="94" y="192"/>
                    </a:lnTo>
                    <a:lnTo>
                      <a:pt x="108" y="91"/>
                    </a:lnTo>
                    <a:lnTo>
                      <a:pt x="137" y="7"/>
                    </a:lnTo>
                    <a:lnTo>
                      <a:pt x="137" y="6"/>
                    </a:lnTo>
                    <a:lnTo>
                      <a:pt x="137" y="4"/>
                    </a:lnTo>
                    <a:lnTo>
                      <a:pt x="135" y="2"/>
                    </a:lnTo>
                    <a:lnTo>
                      <a:pt x="129" y="0"/>
                    </a:lnTo>
                    <a:lnTo>
                      <a:pt x="119" y="0"/>
                    </a:lnTo>
                    <a:lnTo>
                      <a:pt x="101" y="1"/>
                    </a:lnTo>
                    <a:lnTo>
                      <a:pt x="77" y="5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8" name="Freeform 89"/>
              <p:cNvSpPr/>
              <p:nvPr/>
            </p:nvSpPr>
            <p:spPr>
              <a:xfrm>
                <a:off x="6412" y="13680"/>
                <a:ext cx="116" cy="560"/>
              </a:xfrm>
              <a:custGeom>
                <a:avLst/>
                <a:gdLst>
                  <a:gd name="txL" fmla="*/ 0 w 116"/>
                  <a:gd name="txT" fmla="*/ 0 h 560"/>
                  <a:gd name="txR" fmla="*/ 116 w 116"/>
                  <a:gd name="txB" fmla="*/ 560 h 560"/>
                </a:gdLst>
                <a:ahLst/>
                <a:cxnLst>
                  <a:cxn ang="0">
                    <a:pos x="36" y="11"/>
                  </a:cxn>
                  <a:cxn ang="0">
                    <a:pos x="33" y="21"/>
                  </a:cxn>
                  <a:cxn ang="0">
                    <a:pos x="24" y="53"/>
                  </a:cxn>
                  <a:cxn ang="0">
                    <a:pos x="15" y="103"/>
                  </a:cxn>
                  <a:cxn ang="0">
                    <a:pos x="5" y="169"/>
                  </a:cxn>
                  <a:cxn ang="0">
                    <a:pos x="0" y="250"/>
                  </a:cxn>
                  <a:cxn ang="0">
                    <a:pos x="1" y="344"/>
                  </a:cxn>
                  <a:cxn ang="0">
                    <a:pos x="10" y="448"/>
                  </a:cxn>
                  <a:cxn ang="0">
                    <a:pos x="32" y="560"/>
                  </a:cxn>
                  <a:cxn ang="0">
                    <a:pos x="112" y="555"/>
                  </a:cxn>
                  <a:cxn ang="0">
                    <a:pos x="108" y="538"/>
                  </a:cxn>
                  <a:cxn ang="0">
                    <a:pos x="101" y="493"/>
                  </a:cxn>
                  <a:cxn ang="0">
                    <a:pos x="91" y="426"/>
                  </a:cxn>
                  <a:cxn ang="0">
                    <a:pos x="82" y="344"/>
                  </a:cxn>
                  <a:cxn ang="0">
                    <a:pos x="77" y="255"/>
                  </a:cxn>
                  <a:cxn ang="0">
                    <a:pos x="79" y="164"/>
                  </a:cxn>
                  <a:cxn ang="0">
                    <a:pos x="91" y="79"/>
                  </a:cxn>
                  <a:cxn ang="0">
                    <a:pos x="116" y="6"/>
                  </a:cxn>
                  <a:cxn ang="0">
                    <a:pos x="116" y="5"/>
                  </a:cxn>
                  <a:cxn ang="0">
                    <a:pos x="116" y="4"/>
                  </a:cxn>
                  <a:cxn ang="0">
                    <a:pos x="114" y="2"/>
                  </a:cxn>
                  <a:cxn ang="0">
                    <a:pos x="109" y="0"/>
                  </a:cxn>
                  <a:cxn ang="0">
                    <a:pos x="100" y="0"/>
                  </a:cxn>
                  <a:cxn ang="0">
                    <a:pos x="86" y="1"/>
                  </a:cxn>
                  <a:cxn ang="0">
                    <a:pos x="65" y="4"/>
                  </a:cxn>
                  <a:cxn ang="0">
                    <a:pos x="36" y="11"/>
                  </a:cxn>
                </a:cxnLst>
                <a:rect l="txL" t="txT" r="txR" b="txB"/>
                <a:pathLst>
                  <a:path w="116" h="560">
                    <a:moveTo>
                      <a:pt x="36" y="11"/>
                    </a:moveTo>
                    <a:lnTo>
                      <a:pt x="33" y="21"/>
                    </a:lnTo>
                    <a:lnTo>
                      <a:pt x="24" y="53"/>
                    </a:lnTo>
                    <a:lnTo>
                      <a:pt x="15" y="103"/>
                    </a:lnTo>
                    <a:lnTo>
                      <a:pt x="5" y="169"/>
                    </a:lnTo>
                    <a:lnTo>
                      <a:pt x="0" y="250"/>
                    </a:lnTo>
                    <a:lnTo>
                      <a:pt x="1" y="344"/>
                    </a:lnTo>
                    <a:lnTo>
                      <a:pt x="10" y="448"/>
                    </a:lnTo>
                    <a:lnTo>
                      <a:pt x="32" y="560"/>
                    </a:lnTo>
                    <a:lnTo>
                      <a:pt x="112" y="555"/>
                    </a:lnTo>
                    <a:lnTo>
                      <a:pt x="108" y="538"/>
                    </a:lnTo>
                    <a:lnTo>
                      <a:pt x="101" y="493"/>
                    </a:lnTo>
                    <a:lnTo>
                      <a:pt x="91" y="426"/>
                    </a:lnTo>
                    <a:lnTo>
                      <a:pt x="82" y="344"/>
                    </a:lnTo>
                    <a:lnTo>
                      <a:pt x="77" y="255"/>
                    </a:lnTo>
                    <a:lnTo>
                      <a:pt x="79" y="164"/>
                    </a:lnTo>
                    <a:lnTo>
                      <a:pt x="91" y="79"/>
                    </a:lnTo>
                    <a:lnTo>
                      <a:pt x="116" y="6"/>
                    </a:lnTo>
                    <a:lnTo>
                      <a:pt x="116" y="5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09" y="0"/>
                    </a:lnTo>
                    <a:lnTo>
                      <a:pt x="100" y="0"/>
                    </a:lnTo>
                    <a:lnTo>
                      <a:pt x="86" y="1"/>
                    </a:lnTo>
                    <a:lnTo>
                      <a:pt x="65" y="4"/>
                    </a:lnTo>
                    <a:lnTo>
                      <a:pt x="36" y="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19" name="Freeform 90"/>
              <p:cNvSpPr/>
              <p:nvPr/>
            </p:nvSpPr>
            <p:spPr>
              <a:xfrm>
                <a:off x="6417" y="13724"/>
                <a:ext cx="97" cy="463"/>
              </a:xfrm>
              <a:custGeom>
                <a:avLst/>
                <a:gdLst>
                  <a:gd name="txL" fmla="*/ 0 w 97"/>
                  <a:gd name="txT" fmla="*/ 0 h 463"/>
                  <a:gd name="txR" fmla="*/ 97 w 97"/>
                  <a:gd name="txB" fmla="*/ 463 h 463"/>
                </a:gdLst>
                <a:ahLst/>
                <a:cxnLst>
                  <a:cxn ang="0">
                    <a:pos x="30" y="9"/>
                  </a:cxn>
                  <a:cxn ang="0">
                    <a:pos x="27" y="17"/>
                  </a:cxn>
                  <a:cxn ang="0">
                    <a:pos x="20" y="44"/>
                  </a:cxn>
                  <a:cxn ang="0">
                    <a:pos x="12" y="85"/>
                  </a:cxn>
                  <a:cxn ang="0">
                    <a:pos x="4" y="140"/>
                  </a:cxn>
                  <a:cxn ang="0">
                    <a:pos x="0" y="207"/>
                  </a:cxn>
                  <a:cxn ang="0">
                    <a:pos x="0" y="285"/>
                  </a:cxn>
                  <a:cxn ang="0">
                    <a:pos x="9" y="370"/>
                  </a:cxn>
                  <a:cxn ang="0">
                    <a:pos x="26" y="463"/>
                  </a:cxn>
                  <a:cxn ang="0">
                    <a:pos x="93" y="460"/>
                  </a:cxn>
                  <a:cxn ang="0">
                    <a:pos x="89" y="446"/>
                  </a:cxn>
                  <a:cxn ang="0">
                    <a:pos x="83" y="408"/>
                  </a:cxn>
                  <a:cxn ang="0">
                    <a:pos x="75" y="353"/>
                  </a:cxn>
                  <a:cxn ang="0">
                    <a:pos x="68" y="285"/>
                  </a:cxn>
                  <a:cxn ang="0">
                    <a:pos x="65" y="211"/>
                  </a:cxn>
                  <a:cxn ang="0">
                    <a:pos x="67" y="136"/>
                  </a:cxn>
                  <a:cxn ang="0">
                    <a:pos x="76" y="65"/>
                  </a:cxn>
                  <a:cxn ang="0">
                    <a:pos x="97" y="5"/>
                  </a:cxn>
                  <a:cxn ang="0">
                    <a:pos x="97" y="4"/>
                  </a:cxn>
                  <a:cxn ang="0">
                    <a:pos x="97" y="3"/>
                  </a:cxn>
                  <a:cxn ang="0">
                    <a:pos x="95" y="1"/>
                  </a:cxn>
                  <a:cxn ang="0">
                    <a:pos x="91" y="0"/>
                  </a:cxn>
                  <a:cxn ang="0">
                    <a:pos x="84" y="0"/>
                  </a:cxn>
                  <a:cxn ang="0">
                    <a:pos x="71" y="0"/>
                  </a:cxn>
                  <a:cxn ang="0">
                    <a:pos x="54" y="3"/>
                  </a:cxn>
                  <a:cxn ang="0">
                    <a:pos x="30" y="9"/>
                  </a:cxn>
                </a:cxnLst>
                <a:rect l="txL" t="txT" r="txR" b="txB"/>
                <a:pathLst>
                  <a:path w="97" h="463">
                    <a:moveTo>
                      <a:pt x="30" y="9"/>
                    </a:moveTo>
                    <a:lnTo>
                      <a:pt x="27" y="17"/>
                    </a:lnTo>
                    <a:lnTo>
                      <a:pt x="20" y="44"/>
                    </a:lnTo>
                    <a:lnTo>
                      <a:pt x="12" y="85"/>
                    </a:lnTo>
                    <a:lnTo>
                      <a:pt x="4" y="140"/>
                    </a:lnTo>
                    <a:lnTo>
                      <a:pt x="0" y="207"/>
                    </a:lnTo>
                    <a:lnTo>
                      <a:pt x="0" y="285"/>
                    </a:lnTo>
                    <a:lnTo>
                      <a:pt x="9" y="370"/>
                    </a:lnTo>
                    <a:lnTo>
                      <a:pt x="26" y="463"/>
                    </a:lnTo>
                    <a:lnTo>
                      <a:pt x="93" y="460"/>
                    </a:lnTo>
                    <a:lnTo>
                      <a:pt x="89" y="446"/>
                    </a:lnTo>
                    <a:lnTo>
                      <a:pt x="83" y="408"/>
                    </a:lnTo>
                    <a:lnTo>
                      <a:pt x="75" y="353"/>
                    </a:lnTo>
                    <a:lnTo>
                      <a:pt x="68" y="285"/>
                    </a:lnTo>
                    <a:lnTo>
                      <a:pt x="65" y="211"/>
                    </a:lnTo>
                    <a:lnTo>
                      <a:pt x="67" y="136"/>
                    </a:lnTo>
                    <a:lnTo>
                      <a:pt x="76" y="65"/>
                    </a:lnTo>
                    <a:lnTo>
                      <a:pt x="97" y="5"/>
                    </a:lnTo>
                    <a:lnTo>
                      <a:pt x="97" y="4"/>
                    </a:lnTo>
                    <a:lnTo>
                      <a:pt x="97" y="3"/>
                    </a:lnTo>
                    <a:lnTo>
                      <a:pt x="95" y="1"/>
                    </a:lnTo>
                    <a:lnTo>
                      <a:pt x="91" y="0"/>
                    </a:lnTo>
                    <a:lnTo>
                      <a:pt x="84" y="0"/>
                    </a:lnTo>
                    <a:lnTo>
                      <a:pt x="71" y="0"/>
                    </a:lnTo>
                    <a:lnTo>
                      <a:pt x="54" y="3"/>
                    </a:ln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0" name="Freeform 91"/>
              <p:cNvSpPr/>
              <p:nvPr/>
            </p:nvSpPr>
            <p:spPr>
              <a:xfrm>
                <a:off x="6422" y="13768"/>
                <a:ext cx="77" cy="367"/>
              </a:xfrm>
              <a:custGeom>
                <a:avLst/>
                <a:gdLst>
                  <a:gd name="txL" fmla="*/ 0 w 77"/>
                  <a:gd name="txT" fmla="*/ 0 h 367"/>
                  <a:gd name="txR" fmla="*/ 77 w 77"/>
                  <a:gd name="txB" fmla="*/ 367 h 367"/>
                </a:gdLst>
                <a:ahLst/>
                <a:cxnLst>
                  <a:cxn ang="0">
                    <a:pos x="24" y="8"/>
                  </a:cxn>
                  <a:cxn ang="0">
                    <a:pos x="22" y="15"/>
                  </a:cxn>
                  <a:cxn ang="0">
                    <a:pos x="17" y="36"/>
                  </a:cxn>
                  <a:cxn ang="0">
                    <a:pos x="10" y="68"/>
                  </a:cxn>
                  <a:cxn ang="0">
                    <a:pos x="4" y="112"/>
                  </a:cxn>
                  <a:cxn ang="0">
                    <a:pos x="0" y="164"/>
                  </a:cxn>
                  <a:cxn ang="0">
                    <a:pos x="0" y="226"/>
                  </a:cxn>
                  <a:cxn ang="0">
                    <a:pos x="7" y="294"/>
                  </a:cxn>
                  <a:cxn ang="0">
                    <a:pos x="21" y="367"/>
                  </a:cxn>
                  <a:cxn ang="0">
                    <a:pos x="74" y="364"/>
                  </a:cxn>
                  <a:cxn ang="0">
                    <a:pos x="71" y="353"/>
                  </a:cxn>
                  <a:cxn ang="0">
                    <a:pos x="66" y="323"/>
                  </a:cxn>
                  <a:cxn ang="0">
                    <a:pos x="60" y="280"/>
                  </a:cxn>
                  <a:cxn ang="0">
                    <a:pos x="54" y="226"/>
                  </a:cxn>
                  <a:cxn ang="0">
                    <a:pos x="51" y="168"/>
                  </a:cxn>
                  <a:cxn ang="0">
                    <a:pos x="53" y="107"/>
                  </a:cxn>
                  <a:cxn ang="0">
                    <a:pos x="61" y="52"/>
                  </a:cxn>
                  <a:cxn ang="0">
                    <a:pos x="77" y="5"/>
                  </a:cxn>
                  <a:cxn ang="0">
                    <a:pos x="77" y="5"/>
                  </a:cxn>
                  <a:cxn ang="0">
                    <a:pos x="77" y="2"/>
                  </a:cxn>
                  <a:cxn ang="0">
                    <a:pos x="76" y="1"/>
                  </a:cxn>
                  <a:cxn ang="0">
                    <a:pos x="72" y="0"/>
                  </a:cxn>
                  <a:cxn ang="0">
                    <a:pos x="66" y="0"/>
                  </a:cxn>
                  <a:cxn ang="0">
                    <a:pos x="56" y="1"/>
                  </a:cxn>
                  <a:cxn ang="0">
                    <a:pos x="43" y="4"/>
                  </a:cxn>
                  <a:cxn ang="0">
                    <a:pos x="24" y="8"/>
                  </a:cxn>
                </a:cxnLst>
                <a:rect l="txL" t="txT" r="txR" b="txB"/>
                <a:pathLst>
                  <a:path w="77" h="367">
                    <a:moveTo>
                      <a:pt x="24" y="8"/>
                    </a:moveTo>
                    <a:lnTo>
                      <a:pt x="22" y="15"/>
                    </a:lnTo>
                    <a:lnTo>
                      <a:pt x="17" y="36"/>
                    </a:lnTo>
                    <a:lnTo>
                      <a:pt x="10" y="68"/>
                    </a:lnTo>
                    <a:lnTo>
                      <a:pt x="4" y="112"/>
                    </a:lnTo>
                    <a:lnTo>
                      <a:pt x="0" y="164"/>
                    </a:lnTo>
                    <a:lnTo>
                      <a:pt x="0" y="226"/>
                    </a:lnTo>
                    <a:lnTo>
                      <a:pt x="7" y="294"/>
                    </a:lnTo>
                    <a:lnTo>
                      <a:pt x="21" y="367"/>
                    </a:lnTo>
                    <a:lnTo>
                      <a:pt x="74" y="364"/>
                    </a:lnTo>
                    <a:lnTo>
                      <a:pt x="71" y="353"/>
                    </a:lnTo>
                    <a:lnTo>
                      <a:pt x="66" y="323"/>
                    </a:lnTo>
                    <a:lnTo>
                      <a:pt x="60" y="280"/>
                    </a:lnTo>
                    <a:lnTo>
                      <a:pt x="54" y="226"/>
                    </a:lnTo>
                    <a:lnTo>
                      <a:pt x="51" y="168"/>
                    </a:lnTo>
                    <a:lnTo>
                      <a:pt x="53" y="107"/>
                    </a:lnTo>
                    <a:lnTo>
                      <a:pt x="61" y="52"/>
                    </a:lnTo>
                    <a:lnTo>
                      <a:pt x="77" y="5"/>
                    </a:lnTo>
                    <a:lnTo>
                      <a:pt x="77" y="2"/>
                    </a:lnTo>
                    <a:lnTo>
                      <a:pt x="76" y="1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56" y="1"/>
                    </a:lnTo>
                    <a:lnTo>
                      <a:pt x="43" y="4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1" name="Freeform 92"/>
              <p:cNvSpPr/>
              <p:nvPr/>
            </p:nvSpPr>
            <p:spPr>
              <a:xfrm>
                <a:off x="6428" y="13813"/>
                <a:ext cx="56" cy="271"/>
              </a:xfrm>
              <a:custGeom>
                <a:avLst/>
                <a:gdLst>
                  <a:gd name="txL" fmla="*/ 0 w 56"/>
                  <a:gd name="txT" fmla="*/ 0 h 271"/>
                  <a:gd name="txR" fmla="*/ 56 w 56"/>
                  <a:gd name="txB" fmla="*/ 271 h 271"/>
                </a:gdLst>
                <a:ahLst/>
                <a:cxnLst>
                  <a:cxn ang="0">
                    <a:pos x="17" y="5"/>
                  </a:cxn>
                  <a:cxn ang="0">
                    <a:pos x="16" y="10"/>
                  </a:cxn>
                  <a:cxn ang="0">
                    <a:pos x="12" y="25"/>
                  </a:cxn>
                  <a:cxn ang="0">
                    <a:pos x="6" y="49"/>
                  </a:cxn>
                  <a:cxn ang="0">
                    <a:pos x="2" y="82"/>
                  </a:cxn>
                  <a:cxn ang="0">
                    <a:pos x="0" y="122"/>
                  </a:cxn>
                  <a:cxn ang="0">
                    <a:pos x="0" y="166"/>
                  </a:cxn>
                  <a:cxn ang="0">
                    <a:pos x="4" y="217"/>
                  </a:cxn>
                  <a:cxn ang="0">
                    <a:pos x="15" y="271"/>
                  </a:cxn>
                  <a:cxn ang="0">
                    <a:pos x="54" y="268"/>
                  </a:cxn>
                  <a:cxn ang="0">
                    <a:pos x="52" y="261"/>
                  </a:cxn>
                  <a:cxn ang="0">
                    <a:pos x="48" y="238"/>
                  </a:cxn>
                  <a:cxn ang="0">
                    <a:pos x="44" y="206"/>
                  </a:cxn>
                  <a:cxn ang="0">
                    <a:pos x="40" y="166"/>
                  </a:cxn>
                  <a:cxn ang="0">
                    <a:pos x="37" y="123"/>
                  </a:cxn>
                  <a:cxn ang="0">
                    <a:pos x="39" y="78"/>
                  </a:cxn>
                  <a:cxn ang="0">
                    <a:pos x="44" y="37"/>
                  </a:cxn>
                  <a:cxn ang="0">
                    <a:pos x="56" y="3"/>
                  </a:cxn>
                  <a:cxn ang="0">
                    <a:pos x="56" y="3"/>
                  </a:cxn>
                  <a:cxn ang="0">
                    <a:pos x="56" y="2"/>
                  </a:cxn>
                  <a:cxn ang="0">
                    <a:pos x="55" y="1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2" y="0"/>
                  </a:cxn>
                  <a:cxn ang="0">
                    <a:pos x="31" y="2"/>
                  </a:cxn>
                  <a:cxn ang="0">
                    <a:pos x="17" y="5"/>
                  </a:cxn>
                </a:cxnLst>
                <a:rect l="txL" t="txT" r="txR" b="txB"/>
                <a:pathLst>
                  <a:path w="56" h="271">
                    <a:moveTo>
                      <a:pt x="17" y="5"/>
                    </a:moveTo>
                    <a:lnTo>
                      <a:pt x="16" y="10"/>
                    </a:lnTo>
                    <a:lnTo>
                      <a:pt x="12" y="25"/>
                    </a:lnTo>
                    <a:lnTo>
                      <a:pt x="6" y="49"/>
                    </a:lnTo>
                    <a:lnTo>
                      <a:pt x="2" y="82"/>
                    </a:lnTo>
                    <a:lnTo>
                      <a:pt x="0" y="122"/>
                    </a:lnTo>
                    <a:lnTo>
                      <a:pt x="0" y="166"/>
                    </a:lnTo>
                    <a:lnTo>
                      <a:pt x="4" y="217"/>
                    </a:lnTo>
                    <a:lnTo>
                      <a:pt x="15" y="271"/>
                    </a:lnTo>
                    <a:lnTo>
                      <a:pt x="54" y="268"/>
                    </a:lnTo>
                    <a:lnTo>
                      <a:pt x="52" y="261"/>
                    </a:lnTo>
                    <a:lnTo>
                      <a:pt x="48" y="238"/>
                    </a:lnTo>
                    <a:lnTo>
                      <a:pt x="44" y="206"/>
                    </a:lnTo>
                    <a:lnTo>
                      <a:pt x="40" y="166"/>
                    </a:lnTo>
                    <a:lnTo>
                      <a:pt x="37" y="123"/>
                    </a:lnTo>
                    <a:lnTo>
                      <a:pt x="39" y="78"/>
                    </a:lnTo>
                    <a:lnTo>
                      <a:pt x="44" y="37"/>
                    </a:lnTo>
                    <a:lnTo>
                      <a:pt x="56" y="3"/>
                    </a:lnTo>
                    <a:lnTo>
                      <a:pt x="56" y="2"/>
                    </a:lnTo>
                    <a:lnTo>
                      <a:pt x="55" y="1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1" y="2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2" name="Freeform 93"/>
              <p:cNvSpPr/>
              <p:nvPr/>
            </p:nvSpPr>
            <p:spPr>
              <a:xfrm>
                <a:off x="7211" y="13549"/>
                <a:ext cx="186" cy="732"/>
              </a:xfrm>
              <a:custGeom>
                <a:avLst/>
                <a:gdLst>
                  <a:gd name="txL" fmla="*/ 0 w 186"/>
                  <a:gd name="txT" fmla="*/ 0 h 732"/>
                  <a:gd name="txR" fmla="*/ 186 w 186"/>
                  <a:gd name="txB" fmla="*/ 732 h 732"/>
                </a:gdLst>
                <a:ahLst/>
                <a:cxnLst>
                  <a:cxn ang="0">
                    <a:pos x="186" y="6"/>
                  </a:cxn>
                  <a:cxn ang="0">
                    <a:pos x="182" y="11"/>
                  </a:cxn>
                  <a:cxn ang="0">
                    <a:pos x="169" y="29"/>
                  </a:cxn>
                  <a:cxn ang="0">
                    <a:pos x="153" y="67"/>
                  </a:cxn>
                  <a:cxn ang="0">
                    <a:pos x="137" y="130"/>
                  </a:cxn>
                  <a:cxn ang="0">
                    <a:pos x="124" y="221"/>
                  </a:cxn>
                  <a:cxn ang="0">
                    <a:pos x="117" y="350"/>
                  </a:cxn>
                  <a:cxn ang="0">
                    <a:pos x="122" y="517"/>
                  </a:cxn>
                  <a:cxn ang="0">
                    <a:pos x="139" y="732"/>
                  </a:cxn>
                  <a:cxn ang="0">
                    <a:pos x="34" y="732"/>
                  </a:cxn>
                  <a:cxn ang="0">
                    <a:pos x="31" y="711"/>
                  </a:cxn>
                  <a:cxn ang="0">
                    <a:pos x="22" y="651"/>
                  </a:cxn>
                  <a:cxn ang="0">
                    <a:pos x="12" y="563"/>
                  </a:cxn>
                  <a:cxn ang="0">
                    <a:pos x="3" y="454"/>
                  </a:cxn>
                  <a:cxn ang="0">
                    <a:pos x="0" y="335"/>
                  </a:cxn>
                  <a:cxn ang="0">
                    <a:pos x="6" y="213"/>
                  </a:cxn>
                  <a:cxn ang="0">
                    <a:pos x="25" y="98"/>
                  </a:cxn>
                  <a:cxn ang="0">
                    <a:pos x="60" y="0"/>
                  </a:cxn>
                  <a:cxn ang="0">
                    <a:pos x="186" y="6"/>
                  </a:cxn>
                </a:cxnLst>
                <a:rect l="txL" t="txT" r="txR" b="txB"/>
                <a:pathLst>
                  <a:path w="186" h="732">
                    <a:moveTo>
                      <a:pt x="186" y="6"/>
                    </a:moveTo>
                    <a:lnTo>
                      <a:pt x="182" y="11"/>
                    </a:lnTo>
                    <a:lnTo>
                      <a:pt x="169" y="29"/>
                    </a:lnTo>
                    <a:lnTo>
                      <a:pt x="153" y="67"/>
                    </a:lnTo>
                    <a:lnTo>
                      <a:pt x="137" y="130"/>
                    </a:lnTo>
                    <a:lnTo>
                      <a:pt x="124" y="221"/>
                    </a:lnTo>
                    <a:lnTo>
                      <a:pt x="117" y="350"/>
                    </a:lnTo>
                    <a:lnTo>
                      <a:pt x="122" y="517"/>
                    </a:lnTo>
                    <a:lnTo>
                      <a:pt x="139" y="732"/>
                    </a:lnTo>
                    <a:lnTo>
                      <a:pt x="34" y="732"/>
                    </a:lnTo>
                    <a:lnTo>
                      <a:pt x="31" y="711"/>
                    </a:lnTo>
                    <a:lnTo>
                      <a:pt x="22" y="651"/>
                    </a:lnTo>
                    <a:lnTo>
                      <a:pt x="12" y="563"/>
                    </a:lnTo>
                    <a:lnTo>
                      <a:pt x="3" y="454"/>
                    </a:lnTo>
                    <a:lnTo>
                      <a:pt x="0" y="335"/>
                    </a:lnTo>
                    <a:lnTo>
                      <a:pt x="6" y="213"/>
                    </a:lnTo>
                    <a:lnTo>
                      <a:pt x="25" y="98"/>
                    </a:lnTo>
                    <a:lnTo>
                      <a:pt x="60" y="0"/>
                    </a:lnTo>
                    <a:lnTo>
                      <a:pt x="186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3" name="Freeform 94"/>
              <p:cNvSpPr/>
              <p:nvPr/>
            </p:nvSpPr>
            <p:spPr>
              <a:xfrm>
                <a:off x="7219" y="13600"/>
                <a:ext cx="158" cy="625"/>
              </a:xfrm>
              <a:custGeom>
                <a:avLst/>
                <a:gdLst>
                  <a:gd name="txL" fmla="*/ 0 w 158"/>
                  <a:gd name="txT" fmla="*/ 0 h 625"/>
                  <a:gd name="txR" fmla="*/ 158 w 158"/>
                  <a:gd name="txB" fmla="*/ 625 h 625"/>
                </a:gdLst>
                <a:ahLst/>
                <a:cxnLst>
                  <a:cxn ang="0">
                    <a:pos x="158" y="4"/>
                  </a:cxn>
                  <a:cxn ang="0">
                    <a:pos x="153" y="9"/>
                  </a:cxn>
                  <a:cxn ang="0">
                    <a:pos x="144" y="25"/>
                  </a:cxn>
                  <a:cxn ang="0">
                    <a:pos x="130" y="57"/>
                  </a:cxn>
                  <a:cxn ang="0">
                    <a:pos x="116" y="110"/>
                  </a:cxn>
                  <a:cxn ang="0">
                    <a:pos x="105" y="189"/>
                  </a:cxn>
                  <a:cxn ang="0">
                    <a:pos x="100" y="298"/>
                  </a:cxn>
                  <a:cxn ang="0">
                    <a:pos x="103" y="441"/>
                  </a:cxn>
                  <a:cxn ang="0">
                    <a:pos x="118" y="625"/>
                  </a:cxn>
                  <a:cxn ang="0">
                    <a:pos x="29" y="625"/>
                  </a:cxn>
                  <a:cxn ang="0">
                    <a:pos x="25" y="607"/>
                  </a:cxn>
                  <a:cxn ang="0">
                    <a:pos x="18" y="556"/>
                  </a:cxn>
                  <a:cxn ang="0">
                    <a:pos x="9" y="480"/>
                  </a:cxn>
                  <a:cxn ang="0">
                    <a:pos x="2" y="387"/>
                  </a:cxn>
                  <a:cxn ang="0">
                    <a:pos x="0" y="286"/>
                  </a:cxn>
                  <a:cxn ang="0">
                    <a:pos x="5" y="182"/>
                  </a:cxn>
                  <a:cxn ang="0">
                    <a:pos x="21" y="84"/>
                  </a:cxn>
                  <a:cxn ang="0">
                    <a:pos x="51" y="0"/>
                  </a:cxn>
                  <a:cxn ang="0">
                    <a:pos x="158" y="4"/>
                  </a:cxn>
                </a:cxnLst>
                <a:rect l="txL" t="txT" r="txR" b="txB"/>
                <a:pathLst>
                  <a:path w="158" h="625">
                    <a:moveTo>
                      <a:pt x="158" y="4"/>
                    </a:moveTo>
                    <a:lnTo>
                      <a:pt x="153" y="9"/>
                    </a:lnTo>
                    <a:lnTo>
                      <a:pt x="144" y="25"/>
                    </a:lnTo>
                    <a:lnTo>
                      <a:pt x="130" y="57"/>
                    </a:lnTo>
                    <a:lnTo>
                      <a:pt x="116" y="110"/>
                    </a:lnTo>
                    <a:lnTo>
                      <a:pt x="105" y="189"/>
                    </a:lnTo>
                    <a:lnTo>
                      <a:pt x="100" y="298"/>
                    </a:lnTo>
                    <a:lnTo>
                      <a:pt x="103" y="441"/>
                    </a:lnTo>
                    <a:lnTo>
                      <a:pt x="118" y="625"/>
                    </a:lnTo>
                    <a:lnTo>
                      <a:pt x="29" y="625"/>
                    </a:lnTo>
                    <a:lnTo>
                      <a:pt x="25" y="607"/>
                    </a:lnTo>
                    <a:lnTo>
                      <a:pt x="18" y="556"/>
                    </a:lnTo>
                    <a:lnTo>
                      <a:pt x="9" y="480"/>
                    </a:lnTo>
                    <a:lnTo>
                      <a:pt x="2" y="387"/>
                    </a:lnTo>
                    <a:lnTo>
                      <a:pt x="0" y="286"/>
                    </a:lnTo>
                    <a:lnTo>
                      <a:pt x="5" y="182"/>
                    </a:lnTo>
                    <a:lnTo>
                      <a:pt x="21" y="84"/>
                    </a:lnTo>
                    <a:lnTo>
                      <a:pt x="51" y="0"/>
                    </a:lnTo>
                    <a:lnTo>
                      <a:pt x="158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4" name="Freeform 95"/>
              <p:cNvSpPr/>
              <p:nvPr/>
            </p:nvSpPr>
            <p:spPr>
              <a:xfrm>
                <a:off x="7225" y="13651"/>
                <a:ext cx="131" cy="517"/>
              </a:xfrm>
              <a:custGeom>
                <a:avLst/>
                <a:gdLst>
                  <a:gd name="txL" fmla="*/ 0 w 131"/>
                  <a:gd name="txT" fmla="*/ 0 h 517"/>
                  <a:gd name="txR" fmla="*/ 131 w 131"/>
                  <a:gd name="txB" fmla="*/ 517 h 517"/>
                </a:gdLst>
                <a:ahLst/>
                <a:cxnLst>
                  <a:cxn ang="0">
                    <a:pos x="131" y="4"/>
                  </a:cxn>
                  <a:cxn ang="0">
                    <a:pos x="128" y="7"/>
                  </a:cxn>
                  <a:cxn ang="0">
                    <a:pos x="119" y="21"/>
                  </a:cxn>
                  <a:cxn ang="0">
                    <a:pos x="109" y="47"/>
                  </a:cxn>
                  <a:cxn ang="0">
                    <a:pos x="97" y="91"/>
                  </a:cxn>
                  <a:cxn ang="0">
                    <a:pos x="88" y="156"/>
                  </a:cxn>
                  <a:cxn ang="0">
                    <a:pos x="84" y="247"/>
                  </a:cxn>
                  <a:cxn ang="0">
                    <a:pos x="86" y="366"/>
                  </a:cxn>
                  <a:cxn ang="0">
                    <a:pos x="99" y="517"/>
                  </a:cxn>
                  <a:cxn ang="0">
                    <a:pos x="25" y="517"/>
                  </a:cxn>
                  <a:cxn ang="0">
                    <a:pos x="23" y="502"/>
                  </a:cxn>
                  <a:cxn ang="0">
                    <a:pos x="16" y="460"/>
                  </a:cxn>
                  <a:cxn ang="0">
                    <a:pos x="9" y="397"/>
                  </a:cxn>
                  <a:cxn ang="0">
                    <a:pos x="2" y="320"/>
                  </a:cxn>
                  <a:cxn ang="0">
                    <a:pos x="0" y="236"/>
                  </a:cxn>
                  <a:cxn ang="0">
                    <a:pos x="4" y="151"/>
                  </a:cxn>
                  <a:cxn ang="0">
                    <a:pos x="18" y="70"/>
                  </a:cxn>
                  <a:cxn ang="0">
                    <a:pos x="43" y="0"/>
                  </a:cxn>
                  <a:cxn ang="0">
                    <a:pos x="131" y="4"/>
                  </a:cxn>
                </a:cxnLst>
                <a:rect l="txL" t="txT" r="txR" b="txB"/>
                <a:pathLst>
                  <a:path w="131" h="517">
                    <a:moveTo>
                      <a:pt x="131" y="4"/>
                    </a:moveTo>
                    <a:lnTo>
                      <a:pt x="128" y="7"/>
                    </a:lnTo>
                    <a:lnTo>
                      <a:pt x="119" y="21"/>
                    </a:lnTo>
                    <a:lnTo>
                      <a:pt x="109" y="47"/>
                    </a:lnTo>
                    <a:lnTo>
                      <a:pt x="97" y="91"/>
                    </a:lnTo>
                    <a:lnTo>
                      <a:pt x="88" y="156"/>
                    </a:lnTo>
                    <a:lnTo>
                      <a:pt x="84" y="247"/>
                    </a:lnTo>
                    <a:lnTo>
                      <a:pt x="86" y="366"/>
                    </a:lnTo>
                    <a:lnTo>
                      <a:pt x="99" y="517"/>
                    </a:lnTo>
                    <a:lnTo>
                      <a:pt x="25" y="517"/>
                    </a:lnTo>
                    <a:lnTo>
                      <a:pt x="23" y="502"/>
                    </a:lnTo>
                    <a:lnTo>
                      <a:pt x="16" y="460"/>
                    </a:lnTo>
                    <a:lnTo>
                      <a:pt x="9" y="397"/>
                    </a:lnTo>
                    <a:lnTo>
                      <a:pt x="2" y="320"/>
                    </a:lnTo>
                    <a:lnTo>
                      <a:pt x="0" y="236"/>
                    </a:lnTo>
                    <a:lnTo>
                      <a:pt x="4" y="151"/>
                    </a:lnTo>
                    <a:lnTo>
                      <a:pt x="18" y="70"/>
                    </a:lnTo>
                    <a:lnTo>
                      <a:pt x="43" y="0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5" name="Freeform 96"/>
              <p:cNvSpPr/>
              <p:nvPr/>
            </p:nvSpPr>
            <p:spPr>
              <a:xfrm>
                <a:off x="7233" y="13701"/>
                <a:ext cx="104" cy="411"/>
              </a:xfrm>
              <a:custGeom>
                <a:avLst/>
                <a:gdLst>
                  <a:gd name="txL" fmla="*/ 0 w 104"/>
                  <a:gd name="txT" fmla="*/ 0 h 411"/>
                  <a:gd name="txR" fmla="*/ 104 w 104"/>
                  <a:gd name="txB" fmla="*/ 411 h 411"/>
                </a:gdLst>
                <a:ahLst/>
                <a:cxnLst>
                  <a:cxn ang="0">
                    <a:pos x="104" y="4"/>
                  </a:cxn>
                  <a:cxn ang="0">
                    <a:pos x="101" y="7"/>
                  </a:cxn>
                  <a:cxn ang="0">
                    <a:pos x="94" y="17"/>
                  </a:cxn>
                  <a:cxn ang="0">
                    <a:pos x="86" y="38"/>
                  </a:cxn>
                  <a:cxn ang="0">
                    <a:pos x="76" y="73"/>
                  </a:cxn>
                  <a:cxn ang="0">
                    <a:pos x="69" y="125"/>
                  </a:cxn>
                  <a:cxn ang="0">
                    <a:pos x="65" y="196"/>
                  </a:cxn>
                  <a:cxn ang="0">
                    <a:pos x="67" y="291"/>
                  </a:cxn>
                  <a:cxn ang="0">
                    <a:pos x="77" y="411"/>
                  </a:cxn>
                  <a:cxn ang="0">
                    <a:pos x="19" y="411"/>
                  </a:cxn>
                  <a:cxn ang="0">
                    <a:pos x="17" y="399"/>
                  </a:cxn>
                  <a:cxn ang="0">
                    <a:pos x="11" y="365"/>
                  </a:cxn>
                  <a:cxn ang="0">
                    <a:pos x="6" y="316"/>
                  </a:cxn>
                  <a:cxn ang="0">
                    <a:pos x="2" y="255"/>
                  </a:cxn>
                  <a:cxn ang="0">
                    <a:pos x="0" y="188"/>
                  </a:cxn>
                  <a:cxn ang="0">
                    <a:pos x="4" y="120"/>
                  </a:cxn>
                  <a:cxn ang="0">
                    <a:pos x="15" y="55"/>
                  </a:cxn>
                  <a:cxn ang="0">
                    <a:pos x="34" y="0"/>
                  </a:cxn>
                  <a:cxn ang="0">
                    <a:pos x="104" y="4"/>
                  </a:cxn>
                </a:cxnLst>
                <a:rect l="txL" t="txT" r="txR" b="txB"/>
                <a:pathLst>
                  <a:path w="104" h="411">
                    <a:moveTo>
                      <a:pt x="104" y="4"/>
                    </a:moveTo>
                    <a:lnTo>
                      <a:pt x="101" y="7"/>
                    </a:lnTo>
                    <a:lnTo>
                      <a:pt x="94" y="17"/>
                    </a:lnTo>
                    <a:lnTo>
                      <a:pt x="86" y="38"/>
                    </a:lnTo>
                    <a:lnTo>
                      <a:pt x="76" y="73"/>
                    </a:lnTo>
                    <a:lnTo>
                      <a:pt x="69" y="125"/>
                    </a:lnTo>
                    <a:lnTo>
                      <a:pt x="65" y="196"/>
                    </a:lnTo>
                    <a:lnTo>
                      <a:pt x="67" y="291"/>
                    </a:lnTo>
                    <a:lnTo>
                      <a:pt x="77" y="411"/>
                    </a:lnTo>
                    <a:lnTo>
                      <a:pt x="19" y="411"/>
                    </a:lnTo>
                    <a:lnTo>
                      <a:pt x="17" y="399"/>
                    </a:lnTo>
                    <a:lnTo>
                      <a:pt x="11" y="365"/>
                    </a:lnTo>
                    <a:lnTo>
                      <a:pt x="6" y="316"/>
                    </a:lnTo>
                    <a:lnTo>
                      <a:pt x="2" y="255"/>
                    </a:lnTo>
                    <a:lnTo>
                      <a:pt x="0" y="188"/>
                    </a:lnTo>
                    <a:lnTo>
                      <a:pt x="4" y="120"/>
                    </a:lnTo>
                    <a:lnTo>
                      <a:pt x="15" y="55"/>
                    </a:lnTo>
                    <a:lnTo>
                      <a:pt x="34" y="0"/>
                    </a:lnTo>
                    <a:lnTo>
                      <a:pt x="104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6" name="Freeform 97"/>
              <p:cNvSpPr/>
              <p:nvPr/>
            </p:nvSpPr>
            <p:spPr>
              <a:xfrm>
                <a:off x="7240" y="13752"/>
                <a:ext cx="76" cy="302"/>
              </a:xfrm>
              <a:custGeom>
                <a:avLst/>
                <a:gdLst>
                  <a:gd name="txL" fmla="*/ 0 w 76"/>
                  <a:gd name="txT" fmla="*/ 0 h 302"/>
                  <a:gd name="txR" fmla="*/ 76 w 76"/>
                  <a:gd name="txB" fmla="*/ 302 h 302"/>
                </a:gdLst>
                <a:ahLst/>
                <a:cxnLst>
                  <a:cxn ang="0">
                    <a:pos x="76" y="2"/>
                  </a:cxn>
                  <a:cxn ang="0">
                    <a:pos x="74" y="4"/>
                  </a:cxn>
                  <a:cxn ang="0">
                    <a:pos x="70" y="12"/>
                  </a:cxn>
                  <a:cxn ang="0">
                    <a:pos x="62" y="28"/>
                  </a:cxn>
                  <a:cxn ang="0">
                    <a:pos x="56" y="53"/>
                  </a:cxn>
                  <a:cxn ang="0">
                    <a:pos x="51" y="92"/>
                  </a:cxn>
                  <a:cxn ang="0">
                    <a:pos x="49" y="145"/>
                  </a:cxn>
                  <a:cxn ang="0">
                    <a:pos x="50" y="214"/>
                  </a:cxn>
                  <a:cxn ang="0">
                    <a:pos x="57" y="302"/>
                  </a:cxn>
                  <a:cxn ang="0">
                    <a:pos x="14" y="302"/>
                  </a:cxn>
                  <a:cxn ang="0">
                    <a:pos x="13" y="294"/>
                  </a:cxn>
                  <a:cxn ang="0">
                    <a:pos x="9" y="269"/>
                  </a:cxn>
                  <a:cxn ang="0">
                    <a:pos x="4" y="232"/>
                  </a:cxn>
                  <a:cxn ang="0">
                    <a:pos x="1" y="188"/>
                  </a:cxn>
                  <a:cxn ang="0">
                    <a:pos x="0" y="138"/>
                  </a:cxn>
                  <a:cxn ang="0">
                    <a:pos x="2" y="89"/>
                  </a:cxn>
                  <a:cxn ang="0">
                    <a:pos x="10" y="41"/>
                  </a:cxn>
                  <a:cxn ang="0">
                    <a:pos x="25" y="0"/>
                  </a:cxn>
                  <a:cxn ang="0">
                    <a:pos x="76" y="2"/>
                  </a:cxn>
                </a:cxnLst>
                <a:rect l="txL" t="txT" r="txR" b="txB"/>
                <a:pathLst>
                  <a:path w="76" h="302">
                    <a:moveTo>
                      <a:pt x="76" y="2"/>
                    </a:moveTo>
                    <a:lnTo>
                      <a:pt x="74" y="4"/>
                    </a:lnTo>
                    <a:lnTo>
                      <a:pt x="70" y="12"/>
                    </a:lnTo>
                    <a:lnTo>
                      <a:pt x="62" y="28"/>
                    </a:lnTo>
                    <a:lnTo>
                      <a:pt x="56" y="53"/>
                    </a:lnTo>
                    <a:lnTo>
                      <a:pt x="51" y="92"/>
                    </a:lnTo>
                    <a:lnTo>
                      <a:pt x="49" y="145"/>
                    </a:lnTo>
                    <a:lnTo>
                      <a:pt x="50" y="214"/>
                    </a:lnTo>
                    <a:lnTo>
                      <a:pt x="57" y="302"/>
                    </a:lnTo>
                    <a:lnTo>
                      <a:pt x="14" y="302"/>
                    </a:lnTo>
                    <a:lnTo>
                      <a:pt x="13" y="294"/>
                    </a:lnTo>
                    <a:lnTo>
                      <a:pt x="9" y="269"/>
                    </a:lnTo>
                    <a:lnTo>
                      <a:pt x="4" y="232"/>
                    </a:lnTo>
                    <a:lnTo>
                      <a:pt x="1" y="188"/>
                    </a:lnTo>
                    <a:lnTo>
                      <a:pt x="0" y="138"/>
                    </a:lnTo>
                    <a:lnTo>
                      <a:pt x="2" y="89"/>
                    </a:lnTo>
                    <a:lnTo>
                      <a:pt x="10" y="41"/>
                    </a:lnTo>
                    <a:lnTo>
                      <a:pt x="25" y="0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7" name="Rectangle 98"/>
              <p:cNvSpPr/>
              <p:nvPr/>
            </p:nvSpPr>
            <p:spPr>
              <a:xfrm>
                <a:off x="6241" y="13678"/>
                <a:ext cx="23" cy="95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728" name="Freeform 99"/>
              <p:cNvSpPr/>
              <p:nvPr/>
            </p:nvSpPr>
            <p:spPr>
              <a:xfrm>
                <a:off x="6579" y="13664"/>
                <a:ext cx="375" cy="440"/>
              </a:xfrm>
              <a:custGeom>
                <a:avLst/>
                <a:gdLst>
                  <a:gd name="txL" fmla="*/ 0 w 375"/>
                  <a:gd name="txT" fmla="*/ 0 h 440"/>
                  <a:gd name="txR" fmla="*/ 375 w 375"/>
                  <a:gd name="txB" fmla="*/ 440 h 440"/>
                </a:gdLst>
                <a:ahLst/>
                <a:cxnLst>
                  <a:cxn ang="0">
                    <a:pos x="35" y="41"/>
                  </a:cxn>
                  <a:cxn ang="0">
                    <a:pos x="32" y="49"/>
                  </a:cxn>
                  <a:cxn ang="0">
                    <a:pos x="25" y="74"/>
                  </a:cxn>
                  <a:cxn ang="0">
                    <a:pos x="17" y="112"/>
                  </a:cxn>
                  <a:cxn ang="0">
                    <a:pos x="8" y="163"/>
                  </a:cxn>
                  <a:cxn ang="0">
                    <a:pos x="2" y="223"/>
                  </a:cxn>
                  <a:cxn ang="0">
                    <a:pos x="0" y="290"/>
                  </a:cxn>
                  <a:cxn ang="0">
                    <a:pos x="7" y="363"/>
                  </a:cxn>
                  <a:cxn ang="0">
                    <a:pos x="23" y="440"/>
                  </a:cxn>
                  <a:cxn ang="0">
                    <a:pos x="23" y="437"/>
                  </a:cxn>
                  <a:cxn ang="0">
                    <a:pos x="23" y="427"/>
                  </a:cxn>
                  <a:cxn ang="0">
                    <a:pos x="23" y="411"/>
                  </a:cxn>
                  <a:cxn ang="0">
                    <a:pos x="23" y="391"/>
                  </a:cxn>
                  <a:cxn ang="0">
                    <a:pos x="25" y="367"/>
                  </a:cxn>
                  <a:cxn ang="0">
                    <a:pos x="28" y="341"/>
                  </a:cxn>
                  <a:cxn ang="0">
                    <a:pos x="33" y="312"/>
                  </a:cxn>
                  <a:cxn ang="0">
                    <a:pos x="39" y="281"/>
                  </a:cxn>
                  <a:cxn ang="0">
                    <a:pos x="49" y="251"/>
                  </a:cxn>
                  <a:cxn ang="0">
                    <a:pos x="61" y="222"/>
                  </a:cxn>
                  <a:cxn ang="0">
                    <a:pos x="75" y="194"/>
                  </a:cxn>
                  <a:cxn ang="0">
                    <a:pos x="93" y="168"/>
                  </a:cxn>
                  <a:cxn ang="0">
                    <a:pos x="116" y="145"/>
                  </a:cxn>
                  <a:cxn ang="0">
                    <a:pos x="141" y="127"/>
                  </a:cxn>
                  <a:cxn ang="0">
                    <a:pos x="173" y="114"/>
                  </a:cxn>
                  <a:cxn ang="0">
                    <a:pos x="208" y="106"/>
                  </a:cxn>
                  <a:cxn ang="0">
                    <a:pos x="210" y="104"/>
                  </a:cxn>
                  <a:cxn ang="0">
                    <a:pos x="217" y="100"/>
                  </a:cxn>
                  <a:cxn ang="0">
                    <a:pos x="227" y="92"/>
                  </a:cxn>
                  <a:cxn ang="0">
                    <a:pos x="245" y="82"/>
                  </a:cxn>
                  <a:cxn ang="0">
                    <a:pos x="267" y="69"/>
                  </a:cxn>
                  <a:cxn ang="0">
                    <a:pos x="296" y="54"/>
                  </a:cxn>
                  <a:cxn ang="0">
                    <a:pos x="332" y="36"/>
                  </a:cxn>
                  <a:cxn ang="0">
                    <a:pos x="375" y="17"/>
                  </a:cxn>
                  <a:cxn ang="0">
                    <a:pos x="373" y="16"/>
                  </a:cxn>
                  <a:cxn ang="0">
                    <a:pos x="366" y="15"/>
                  </a:cxn>
                  <a:cxn ang="0">
                    <a:pos x="357" y="13"/>
                  </a:cxn>
                  <a:cxn ang="0">
                    <a:pos x="343" y="10"/>
                  </a:cxn>
                  <a:cxn ang="0">
                    <a:pos x="326" y="7"/>
                  </a:cxn>
                  <a:cxn ang="0">
                    <a:pos x="307" y="5"/>
                  </a:cxn>
                  <a:cxn ang="0">
                    <a:pos x="285" y="3"/>
                  </a:cxn>
                  <a:cxn ang="0">
                    <a:pos x="261" y="1"/>
                  </a:cxn>
                  <a:cxn ang="0">
                    <a:pos x="235" y="0"/>
                  </a:cxn>
                  <a:cxn ang="0">
                    <a:pos x="208" y="1"/>
                  </a:cxn>
                  <a:cxn ang="0">
                    <a:pos x="180" y="2"/>
                  </a:cxn>
                  <a:cxn ang="0">
                    <a:pos x="151" y="5"/>
                  </a:cxn>
                  <a:cxn ang="0">
                    <a:pos x="122" y="10"/>
                  </a:cxn>
                  <a:cxn ang="0">
                    <a:pos x="92" y="18"/>
                  </a:cxn>
                  <a:cxn ang="0">
                    <a:pos x="63" y="28"/>
                  </a:cxn>
                  <a:cxn ang="0">
                    <a:pos x="35" y="41"/>
                  </a:cxn>
                </a:cxnLst>
                <a:rect l="txL" t="txT" r="txR" b="txB"/>
                <a:pathLst>
                  <a:path w="375" h="440">
                    <a:moveTo>
                      <a:pt x="35" y="41"/>
                    </a:moveTo>
                    <a:lnTo>
                      <a:pt x="32" y="49"/>
                    </a:lnTo>
                    <a:lnTo>
                      <a:pt x="25" y="74"/>
                    </a:lnTo>
                    <a:lnTo>
                      <a:pt x="17" y="112"/>
                    </a:lnTo>
                    <a:lnTo>
                      <a:pt x="8" y="163"/>
                    </a:lnTo>
                    <a:lnTo>
                      <a:pt x="2" y="223"/>
                    </a:lnTo>
                    <a:lnTo>
                      <a:pt x="0" y="290"/>
                    </a:lnTo>
                    <a:lnTo>
                      <a:pt x="7" y="363"/>
                    </a:lnTo>
                    <a:lnTo>
                      <a:pt x="23" y="440"/>
                    </a:lnTo>
                    <a:lnTo>
                      <a:pt x="23" y="437"/>
                    </a:lnTo>
                    <a:lnTo>
                      <a:pt x="23" y="427"/>
                    </a:lnTo>
                    <a:lnTo>
                      <a:pt x="23" y="411"/>
                    </a:lnTo>
                    <a:lnTo>
                      <a:pt x="23" y="391"/>
                    </a:lnTo>
                    <a:lnTo>
                      <a:pt x="25" y="367"/>
                    </a:lnTo>
                    <a:lnTo>
                      <a:pt x="28" y="341"/>
                    </a:lnTo>
                    <a:lnTo>
                      <a:pt x="33" y="312"/>
                    </a:lnTo>
                    <a:lnTo>
                      <a:pt x="39" y="281"/>
                    </a:lnTo>
                    <a:lnTo>
                      <a:pt x="49" y="251"/>
                    </a:lnTo>
                    <a:lnTo>
                      <a:pt x="61" y="222"/>
                    </a:lnTo>
                    <a:lnTo>
                      <a:pt x="75" y="194"/>
                    </a:lnTo>
                    <a:lnTo>
                      <a:pt x="93" y="168"/>
                    </a:lnTo>
                    <a:lnTo>
                      <a:pt x="116" y="145"/>
                    </a:lnTo>
                    <a:lnTo>
                      <a:pt x="141" y="127"/>
                    </a:lnTo>
                    <a:lnTo>
                      <a:pt x="173" y="114"/>
                    </a:lnTo>
                    <a:lnTo>
                      <a:pt x="208" y="106"/>
                    </a:lnTo>
                    <a:lnTo>
                      <a:pt x="210" y="104"/>
                    </a:lnTo>
                    <a:lnTo>
                      <a:pt x="217" y="100"/>
                    </a:lnTo>
                    <a:lnTo>
                      <a:pt x="227" y="92"/>
                    </a:lnTo>
                    <a:lnTo>
                      <a:pt x="245" y="82"/>
                    </a:lnTo>
                    <a:lnTo>
                      <a:pt x="267" y="69"/>
                    </a:lnTo>
                    <a:lnTo>
                      <a:pt x="296" y="54"/>
                    </a:lnTo>
                    <a:lnTo>
                      <a:pt x="332" y="36"/>
                    </a:lnTo>
                    <a:lnTo>
                      <a:pt x="375" y="17"/>
                    </a:lnTo>
                    <a:lnTo>
                      <a:pt x="373" y="16"/>
                    </a:lnTo>
                    <a:lnTo>
                      <a:pt x="366" y="15"/>
                    </a:lnTo>
                    <a:lnTo>
                      <a:pt x="357" y="13"/>
                    </a:lnTo>
                    <a:lnTo>
                      <a:pt x="343" y="10"/>
                    </a:lnTo>
                    <a:lnTo>
                      <a:pt x="326" y="7"/>
                    </a:lnTo>
                    <a:lnTo>
                      <a:pt x="307" y="5"/>
                    </a:lnTo>
                    <a:lnTo>
                      <a:pt x="285" y="3"/>
                    </a:lnTo>
                    <a:lnTo>
                      <a:pt x="261" y="1"/>
                    </a:lnTo>
                    <a:lnTo>
                      <a:pt x="235" y="0"/>
                    </a:lnTo>
                    <a:lnTo>
                      <a:pt x="208" y="1"/>
                    </a:lnTo>
                    <a:lnTo>
                      <a:pt x="180" y="2"/>
                    </a:lnTo>
                    <a:lnTo>
                      <a:pt x="151" y="5"/>
                    </a:lnTo>
                    <a:lnTo>
                      <a:pt x="122" y="10"/>
                    </a:lnTo>
                    <a:lnTo>
                      <a:pt x="92" y="18"/>
                    </a:lnTo>
                    <a:lnTo>
                      <a:pt x="63" y="28"/>
                    </a:ln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29" name="Freeform 100"/>
              <p:cNvSpPr/>
              <p:nvPr/>
            </p:nvSpPr>
            <p:spPr>
              <a:xfrm>
                <a:off x="6061" y="13991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8"/>
                  </a:cxn>
                  <a:cxn ang="0">
                    <a:pos x="5" y="44"/>
                  </a:cxn>
                  <a:cxn ang="0">
                    <a:pos x="11" y="37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8"/>
                  </a:cxn>
                  <a:cxn ang="0">
                    <a:pos x="54" y="12"/>
                  </a:cxn>
                  <a:cxn ang="0">
                    <a:pos x="72" y="6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7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6"/>
                  </a:cxn>
                  <a:cxn ang="0">
                    <a:pos x="289" y="44"/>
                  </a:cxn>
                  <a:cxn ang="0">
                    <a:pos x="277" y="41"/>
                  </a:cxn>
                  <a:cxn ang="0">
                    <a:pos x="262" y="36"/>
                  </a:cxn>
                  <a:cxn ang="0">
                    <a:pos x="244" y="32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1"/>
                  </a:cxn>
                  <a:cxn ang="0">
                    <a:pos x="101" y="23"/>
                  </a:cxn>
                  <a:cxn ang="0">
                    <a:pos x="77" y="29"/>
                  </a:cxn>
                  <a:cxn ang="0">
                    <a:pos x="55" y="37"/>
                  </a:cxn>
                  <a:cxn ang="0">
                    <a:pos x="33" y="48"/>
                  </a:cxn>
                  <a:cxn ang="0">
                    <a:pos x="15" y="63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8"/>
                    </a:lnTo>
                    <a:lnTo>
                      <a:pt x="5" y="44"/>
                    </a:lnTo>
                    <a:lnTo>
                      <a:pt x="11" y="37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8"/>
                    </a:lnTo>
                    <a:lnTo>
                      <a:pt x="54" y="12"/>
                    </a:lnTo>
                    <a:lnTo>
                      <a:pt x="72" y="6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7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6"/>
                    </a:lnTo>
                    <a:lnTo>
                      <a:pt x="289" y="44"/>
                    </a:lnTo>
                    <a:lnTo>
                      <a:pt x="277" y="41"/>
                    </a:lnTo>
                    <a:lnTo>
                      <a:pt x="262" y="36"/>
                    </a:lnTo>
                    <a:lnTo>
                      <a:pt x="244" y="32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1"/>
                    </a:lnTo>
                    <a:lnTo>
                      <a:pt x="101" y="23"/>
                    </a:lnTo>
                    <a:lnTo>
                      <a:pt x="77" y="29"/>
                    </a:lnTo>
                    <a:lnTo>
                      <a:pt x="55" y="37"/>
                    </a:lnTo>
                    <a:lnTo>
                      <a:pt x="33" y="48"/>
                    </a:lnTo>
                    <a:lnTo>
                      <a:pt x="15" y="63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0" name="Freeform 101"/>
              <p:cNvSpPr/>
              <p:nvPr/>
            </p:nvSpPr>
            <p:spPr>
              <a:xfrm>
                <a:off x="6061" y="13793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9"/>
                  </a:cxn>
                  <a:cxn ang="0">
                    <a:pos x="5" y="44"/>
                  </a:cxn>
                  <a:cxn ang="0">
                    <a:pos x="11" y="38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7"/>
                  </a:cxn>
                  <a:cxn ang="0">
                    <a:pos x="54" y="12"/>
                  </a:cxn>
                  <a:cxn ang="0">
                    <a:pos x="72" y="7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8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5"/>
                  </a:cxn>
                  <a:cxn ang="0">
                    <a:pos x="289" y="43"/>
                  </a:cxn>
                  <a:cxn ang="0">
                    <a:pos x="277" y="40"/>
                  </a:cxn>
                  <a:cxn ang="0">
                    <a:pos x="262" y="36"/>
                  </a:cxn>
                  <a:cxn ang="0">
                    <a:pos x="244" y="33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2"/>
                  </a:cxn>
                  <a:cxn ang="0">
                    <a:pos x="101" y="24"/>
                  </a:cxn>
                  <a:cxn ang="0">
                    <a:pos x="77" y="29"/>
                  </a:cxn>
                  <a:cxn ang="0">
                    <a:pos x="55" y="38"/>
                  </a:cxn>
                  <a:cxn ang="0">
                    <a:pos x="33" y="49"/>
                  </a:cxn>
                  <a:cxn ang="0">
                    <a:pos x="15" y="64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9"/>
                    </a:lnTo>
                    <a:lnTo>
                      <a:pt x="5" y="44"/>
                    </a:lnTo>
                    <a:lnTo>
                      <a:pt x="11" y="38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7"/>
                    </a:lnTo>
                    <a:lnTo>
                      <a:pt x="54" y="12"/>
                    </a:lnTo>
                    <a:lnTo>
                      <a:pt x="72" y="7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8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5"/>
                    </a:lnTo>
                    <a:lnTo>
                      <a:pt x="289" y="43"/>
                    </a:lnTo>
                    <a:lnTo>
                      <a:pt x="277" y="40"/>
                    </a:lnTo>
                    <a:lnTo>
                      <a:pt x="262" y="36"/>
                    </a:lnTo>
                    <a:lnTo>
                      <a:pt x="244" y="33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2"/>
                    </a:lnTo>
                    <a:lnTo>
                      <a:pt x="101" y="24"/>
                    </a:lnTo>
                    <a:lnTo>
                      <a:pt x="77" y="29"/>
                    </a:lnTo>
                    <a:lnTo>
                      <a:pt x="55" y="38"/>
                    </a:lnTo>
                    <a:lnTo>
                      <a:pt x="33" y="49"/>
                    </a:lnTo>
                    <a:lnTo>
                      <a:pt x="15" y="64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1" name="Freeform 102"/>
              <p:cNvSpPr/>
              <p:nvPr/>
            </p:nvSpPr>
            <p:spPr>
              <a:xfrm>
                <a:off x="6348" y="13696"/>
                <a:ext cx="496" cy="917"/>
              </a:xfrm>
              <a:custGeom>
                <a:avLst/>
                <a:gdLst>
                  <a:gd name="txL" fmla="*/ 0 w 496"/>
                  <a:gd name="txT" fmla="*/ 0 h 917"/>
                  <a:gd name="txR" fmla="*/ 496 w 496"/>
                  <a:gd name="txB" fmla="*/ 917 h 917"/>
                </a:gdLst>
                <a:ahLst/>
                <a:cxnLst>
                  <a:cxn ang="0">
                    <a:pos x="0" y="0"/>
                  </a:cxn>
                  <a:cxn ang="0">
                    <a:pos x="0" y="886"/>
                  </a:cxn>
                  <a:cxn ang="0">
                    <a:pos x="150" y="917"/>
                  </a:cxn>
                  <a:cxn ang="0">
                    <a:pos x="143" y="797"/>
                  </a:cxn>
                  <a:cxn ang="0">
                    <a:pos x="496" y="851"/>
                  </a:cxn>
                  <a:cxn ang="0">
                    <a:pos x="490" y="803"/>
                  </a:cxn>
                  <a:cxn ang="0">
                    <a:pos x="245" y="773"/>
                  </a:cxn>
                  <a:cxn ang="0">
                    <a:pos x="239" y="670"/>
                  </a:cxn>
                  <a:cxn ang="0">
                    <a:pos x="72" y="670"/>
                  </a:cxn>
                  <a:cxn ang="0">
                    <a:pos x="68" y="657"/>
                  </a:cxn>
                  <a:cxn ang="0">
                    <a:pos x="56" y="620"/>
                  </a:cxn>
                  <a:cxn ang="0">
                    <a:pos x="41" y="559"/>
                  </a:cxn>
                  <a:cxn ang="0">
                    <a:pos x="26" y="480"/>
                  </a:cxn>
                  <a:cxn ang="0">
                    <a:pos x="15" y="385"/>
                  </a:cxn>
                  <a:cxn ang="0">
                    <a:pos x="11" y="276"/>
                  </a:cxn>
                  <a:cxn ang="0">
                    <a:pos x="20" y="158"/>
                  </a:cxn>
                  <a:cxn ang="0">
                    <a:pos x="42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496" h="917">
                    <a:moveTo>
                      <a:pt x="0" y="0"/>
                    </a:moveTo>
                    <a:lnTo>
                      <a:pt x="0" y="886"/>
                    </a:lnTo>
                    <a:lnTo>
                      <a:pt x="150" y="917"/>
                    </a:lnTo>
                    <a:lnTo>
                      <a:pt x="143" y="797"/>
                    </a:lnTo>
                    <a:lnTo>
                      <a:pt x="496" y="851"/>
                    </a:lnTo>
                    <a:lnTo>
                      <a:pt x="490" y="803"/>
                    </a:lnTo>
                    <a:lnTo>
                      <a:pt x="245" y="773"/>
                    </a:lnTo>
                    <a:lnTo>
                      <a:pt x="239" y="670"/>
                    </a:lnTo>
                    <a:lnTo>
                      <a:pt x="72" y="670"/>
                    </a:lnTo>
                    <a:lnTo>
                      <a:pt x="68" y="657"/>
                    </a:lnTo>
                    <a:lnTo>
                      <a:pt x="56" y="620"/>
                    </a:lnTo>
                    <a:lnTo>
                      <a:pt x="41" y="559"/>
                    </a:lnTo>
                    <a:lnTo>
                      <a:pt x="26" y="480"/>
                    </a:lnTo>
                    <a:lnTo>
                      <a:pt x="15" y="385"/>
                    </a:lnTo>
                    <a:lnTo>
                      <a:pt x="11" y="276"/>
                    </a:lnTo>
                    <a:lnTo>
                      <a:pt x="20" y="158"/>
                    </a:lnTo>
                    <a:lnTo>
                      <a:pt x="42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2" name="Freeform 103"/>
              <p:cNvSpPr/>
              <p:nvPr/>
            </p:nvSpPr>
            <p:spPr>
              <a:xfrm>
                <a:off x="6593" y="13487"/>
                <a:ext cx="638" cy="125"/>
              </a:xfrm>
              <a:custGeom>
                <a:avLst/>
                <a:gdLst>
                  <a:gd name="txL" fmla="*/ 0 w 638"/>
                  <a:gd name="txT" fmla="*/ 0 h 125"/>
                  <a:gd name="txR" fmla="*/ 638 w 638"/>
                  <a:gd name="txB" fmla="*/ 125 h 125"/>
                </a:gdLst>
                <a:ahLst/>
                <a:cxnLst>
                  <a:cxn ang="0">
                    <a:pos x="0" y="125"/>
                  </a:cxn>
                  <a:cxn ang="0">
                    <a:pos x="4" y="124"/>
                  </a:cxn>
                  <a:cxn ang="0">
                    <a:pos x="14" y="119"/>
                  </a:cxn>
                  <a:cxn ang="0">
                    <a:pos x="31" y="114"/>
                  </a:cxn>
                  <a:cxn ang="0">
                    <a:pos x="53" y="106"/>
                  </a:cxn>
                  <a:cxn ang="0">
                    <a:pos x="81" y="98"/>
                  </a:cxn>
                  <a:cxn ang="0">
                    <a:pos x="113" y="89"/>
                  </a:cxn>
                  <a:cxn ang="0">
                    <a:pos x="151" y="81"/>
                  </a:cxn>
                  <a:cxn ang="0">
                    <a:pos x="192" y="73"/>
                  </a:cxn>
                  <a:cxn ang="0">
                    <a:pos x="237" y="65"/>
                  </a:cxn>
                  <a:cxn ang="0">
                    <a:pos x="286" y="60"/>
                  </a:cxn>
                  <a:cxn ang="0">
                    <a:pos x="337" y="56"/>
                  </a:cxn>
                  <a:cxn ang="0">
                    <a:pos x="390" y="55"/>
                  </a:cxn>
                  <a:cxn ang="0">
                    <a:pos x="446" y="56"/>
                  </a:cxn>
                  <a:cxn ang="0">
                    <a:pos x="503" y="61"/>
                  </a:cxn>
                  <a:cxn ang="0">
                    <a:pos x="561" y="70"/>
                  </a:cxn>
                  <a:cxn ang="0">
                    <a:pos x="620" y="83"/>
                  </a:cxn>
                  <a:cxn ang="0">
                    <a:pos x="638" y="0"/>
                  </a:cxn>
                  <a:cxn ang="0">
                    <a:pos x="634" y="0"/>
                  </a:cxn>
                  <a:cxn ang="0">
                    <a:pos x="620" y="0"/>
                  </a:cxn>
                  <a:cxn ang="0">
                    <a:pos x="599" y="0"/>
                  </a:cxn>
                  <a:cxn ang="0">
                    <a:pos x="571" y="1"/>
                  </a:cxn>
                  <a:cxn ang="0">
                    <a:pos x="536" y="2"/>
                  </a:cxn>
                  <a:cxn ang="0">
                    <a:pos x="496" y="3"/>
                  </a:cxn>
                  <a:cxn ang="0">
                    <a:pos x="452" y="6"/>
                  </a:cxn>
                  <a:cxn ang="0">
                    <a:pos x="405" y="8"/>
                  </a:cxn>
                  <a:cxn ang="0">
                    <a:pos x="354" y="13"/>
                  </a:cxn>
                  <a:cxn ang="0">
                    <a:pos x="302" y="17"/>
                  </a:cxn>
                  <a:cxn ang="0">
                    <a:pos x="249" y="22"/>
                  </a:cxn>
                  <a:cxn ang="0">
                    <a:pos x="196" y="30"/>
                  </a:cxn>
                  <a:cxn ang="0">
                    <a:pos x="144" y="37"/>
                  </a:cxn>
                  <a:cxn ang="0">
                    <a:pos x="93" y="47"/>
                  </a:cxn>
                  <a:cxn ang="0">
                    <a:pos x="45" y="58"/>
                  </a:cxn>
                  <a:cxn ang="0">
                    <a:pos x="0" y="71"/>
                  </a:cxn>
                  <a:cxn ang="0">
                    <a:pos x="0" y="125"/>
                  </a:cxn>
                </a:cxnLst>
                <a:rect l="txL" t="txT" r="txR" b="txB"/>
                <a:pathLst>
                  <a:path w="638" h="125">
                    <a:moveTo>
                      <a:pt x="0" y="125"/>
                    </a:moveTo>
                    <a:lnTo>
                      <a:pt x="4" y="124"/>
                    </a:lnTo>
                    <a:lnTo>
                      <a:pt x="14" y="119"/>
                    </a:lnTo>
                    <a:lnTo>
                      <a:pt x="31" y="114"/>
                    </a:lnTo>
                    <a:lnTo>
                      <a:pt x="53" y="106"/>
                    </a:lnTo>
                    <a:lnTo>
                      <a:pt x="81" y="98"/>
                    </a:lnTo>
                    <a:lnTo>
                      <a:pt x="113" y="89"/>
                    </a:lnTo>
                    <a:lnTo>
                      <a:pt x="151" y="81"/>
                    </a:lnTo>
                    <a:lnTo>
                      <a:pt x="192" y="73"/>
                    </a:lnTo>
                    <a:lnTo>
                      <a:pt x="237" y="65"/>
                    </a:lnTo>
                    <a:lnTo>
                      <a:pt x="286" y="60"/>
                    </a:lnTo>
                    <a:lnTo>
                      <a:pt x="337" y="56"/>
                    </a:lnTo>
                    <a:lnTo>
                      <a:pt x="390" y="55"/>
                    </a:lnTo>
                    <a:lnTo>
                      <a:pt x="446" y="56"/>
                    </a:lnTo>
                    <a:lnTo>
                      <a:pt x="503" y="61"/>
                    </a:lnTo>
                    <a:lnTo>
                      <a:pt x="561" y="70"/>
                    </a:lnTo>
                    <a:lnTo>
                      <a:pt x="620" y="83"/>
                    </a:lnTo>
                    <a:lnTo>
                      <a:pt x="638" y="0"/>
                    </a:lnTo>
                    <a:lnTo>
                      <a:pt x="634" y="0"/>
                    </a:lnTo>
                    <a:lnTo>
                      <a:pt x="620" y="0"/>
                    </a:lnTo>
                    <a:lnTo>
                      <a:pt x="599" y="0"/>
                    </a:lnTo>
                    <a:lnTo>
                      <a:pt x="571" y="1"/>
                    </a:lnTo>
                    <a:lnTo>
                      <a:pt x="536" y="2"/>
                    </a:lnTo>
                    <a:lnTo>
                      <a:pt x="496" y="3"/>
                    </a:lnTo>
                    <a:lnTo>
                      <a:pt x="452" y="6"/>
                    </a:lnTo>
                    <a:lnTo>
                      <a:pt x="405" y="8"/>
                    </a:lnTo>
                    <a:lnTo>
                      <a:pt x="354" y="13"/>
                    </a:lnTo>
                    <a:lnTo>
                      <a:pt x="302" y="17"/>
                    </a:lnTo>
                    <a:lnTo>
                      <a:pt x="249" y="22"/>
                    </a:lnTo>
                    <a:lnTo>
                      <a:pt x="196" y="30"/>
                    </a:lnTo>
                    <a:lnTo>
                      <a:pt x="144" y="37"/>
                    </a:lnTo>
                    <a:lnTo>
                      <a:pt x="93" y="47"/>
                    </a:lnTo>
                    <a:lnTo>
                      <a:pt x="45" y="58"/>
                    </a:lnTo>
                    <a:lnTo>
                      <a:pt x="0" y="71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3" name="Freeform 104"/>
              <p:cNvSpPr/>
              <p:nvPr/>
            </p:nvSpPr>
            <p:spPr>
              <a:xfrm>
                <a:off x="6217" y="14634"/>
                <a:ext cx="1075" cy="356"/>
              </a:xfrm>
              <a:custGeom>
                <a:avLst/>
                <a:gdLst>
                  <a:gd name="txL" fmla="*/ 0 w 1075"/>
                  <a:gd name="txT" fmla="*/ 0 h 356"/>
                  <a:gd name="txR" fmla="*/ 1075 w 1075"/>
                  <a:gd name="txB" fmla="*/ 356 h 356"/>
                </a:gdLst>
                <a:ahLst/>
                <a:cxnLst>
                  <a:cxn ang="0">
                    <a:pos x="454" y="344"/>
                  </a:cxn>
                  <a:cxn ang="0">
                    <a:pos x="456" y="343"/>
                  </a:cxn>
                  <a:cxn ang="0">
                    <a:pos x="463" y="341"/>
                  </a:cxn>
                  <a:cxn ang="0">
                    <a:pos x="472" y="337"/>
                  </a:cxn>
                  <a:cxn ang="0">
                    <a:pos x="485" y="332"/>
                  </a:cxn>
                  <a:cxn ang="0">
                    <a:pos x="501" y="325"/>
                  </a:cxn>
                  <a:cxn ang="0">
                    <a:pos x="518" y="317"/>
                  </a:cxn>
                  <a:cxn ang="0">
                    <a:pos x="538" y="308"/>
                  </a:cxn>
                  <a:cxn ang="0">
                    <a:pos x="558" y="298"/>
                  </a:cxn>
                  <a:cxn ang="0">
                    <a:pos x="580" y="287"/>
                  </a:cxn>
                  <a:cxn ang="0">
                    <a:pos x="600" y="274"/>
                  </a:cxn>
                  <a:cxn ang="0">
                    <a:pos x="621" y="262"/>
                  </a:cxn>
                  <a:cxn ang="0">
                    <a:pos x="640" y="248"/>
                  </a:cxn>
                  <a:cxn ang="0">
                    <a:pos x="658" y="234"/>
                  </a:cxn>
                  <a:cxn ang="0">
                    <a:pos x="674" y="219"/>
                  </a:cxn>
                  <a:cxn ang="0">
                    <a:pos x="688" y="204"/>
                  </a:cxn>
                  <a:cxn ang="0">
                    <a:pos x="699" y="189"/>
                  </a:cxn>
                  <a:cxn ang="0">
                    <a:pos x="0" y="18"/>
                  </a:cxn>
                  <a:cxn ang="0">
                    <a:pos x="54" y="0"/>
                  </a:cxn>
                  <a:cxn ang="0">
                    <a:pos x="1075" y="251"/>
                  </a:cxn>
                  <a:cxn ang="0">
                    <a:pos x="1033" y="274"/>
                  </a:cxn>
                  <a:cxn ang="0">
                    <a:pos x="738" y="199"/>
                  </a:cxn>
                  <a:cxn ang="0">
                    <a:pos x="737" y="200"/>
                  </a:cxn>
                  <a:cxn ang="0">
                    <a:pos x="735" y="203"/>
                  </a:cxn>
                  <a:cxn ang="0">
                    <a:pos x="730" y="207"/>
                  </a:cxn>
                  <a:cxn ang="0">
                    <a:pos x="724" y="214"/>
                  </a:cxn>
                  <a:cxn ang="0">
                    <a:pos x="716" y="222"/>
                  </a:cxn>
                  <a:cxn ang="0">
                    <a:pos x="706" y="231"/>
                  </a:cxn>
                  <a:cxn ang="0">
                    <a:pos x="694" y="242"/>
                  </a:cxn>
                  <a:cxn ang="0">
                    <a:pos x="679" y="253"/>
                  </a:cxn>
                  <a:cxn ang="0">
                    <a:pos x="662" y="265"/>
                  </a:cxn>
                  <a:cxn ang="0">
                    <a:pos x="643" y="278"/>
                  </a:cxn>
                  <a:cxn ang="0">
                    <a:pos x="621" y="291"/>
                  </a:cxn>
                  <a:cxn ang="0">
                    <a:pos x="597" y="303"/>
                  </a:cxn>
                  <a:cxn ang="0">
                    <a:pos x="570" y="317"/>
                  </a:cxn>
                  <a:cxn ang="0">
                    <a:pos x="540" y="330"/>
                  </a:cxn>
                  <a:cxn ang="0">
                    <a:pos x="508" y="343"/>
                  </a:cxn>
                  <a:cxn ang="0">
                    <a:pos x="472" y="356"/>
                  </a:cxn>
                  <a:cxn ang="0">
                    <a:pos x="454" y="344"/>
                  </a:cxn>
                </a:cxnLst>
                <a:rect l="txL" t="txT" r="txR" b="txB"/>
                <a:pathLst>
                  <a:path w="1075" h="356">
                    <a:moveTo>
                      <a:pt x="454" y="344"/>
                    </a:moveTo>
                    <a:lnTo>
                      <a:pt x="456" y="343"/>
                    </a:lnTo>
                    <a:lnTo>
                      <a:pt x="463" y="341"/>
                    </a:lnTo>
                    <a:lnTo>
                      <a:pt x="472" y="337"/>
                    </a:lnTo>
                    <a:lnTo>
                      <a:pt x="485" y="332"/>
                    </a:lnTo>
                    <a:lnTo>
                      <a:pt x="501" y="325"/>
                    </a:lnTo>
                    <a:lnTo>
                      <a:pt x="518" y="317"/>
                    </a:lnTo>
                    <a:lnTo>
                      <a:pt x="538" y="308"/>
                    </a:lnTo>
                    <a:lnTo>
                      <a:pt x="558" y="298"/>
                    </a:lnTo>
                    <a:lnTo>
                      <a:pt x="580" y="287"/>
                    </a:lnTo>
                    <a:lnTo>
                      <a:pt x="600" y="274"/>
                    </a:lnTo>
                    <a:lnTo>
                      <a:pt x="621" y="262"/>
                    </a:lnTo>
                    <a:lnTo>
                      <a:pt x="640" y="248"/>
                    </a:lnTo>
                    <a:lnTo>
                      <a:pt x="658" y="234"/>
                    </a:lnTo>
                    <a:lnTo>
                      <a:pt x="674" y="219"/>
                    </a:lnTo>
                    <a:lnTo>
                      <a:pt x="688" y="204"/>
                    </a:lnTo>
                    <a:lnTo>
                      <a:pt x="699" y="189"/>
                    </a:lnTo>
                    <a:lnTo>
                      <a:pt x="0" y="18"/>
                    </a:lnTo>
                    <a:lnTo>
                      <a:pt x="54" y="0"/>
                    </a:lnTo>
                    <a:lnTo>
                      <a:pt x="1075" y="251"/>
                    </a:lnTo>
                    <a:lnTo>
                      <a:pt x="1033" y="274"/>
                    </a:lnTo>
                    <a:lnTo>
                      <a:pt x="738" y="199"/>
                    </a:lnTo>
                    <a:lnTo>
                      <a:pt x="737" y="200"/>
                    </a:lnTo>
                    <a:lnTo>
                      <a:pt x="735" y="203"/>
                    </a:lnTo>
                    <a:lnTo>
                      <a:pt x="730" y="207"/>
                    </a:lnTo>
                    <a:lnTo>
                      <a:pt x="724" y="214"/>
                    </a:lnTo>
                    <a:lnTo>
                      <a:pt x="716" y="222"/>
                    </a:lnTo>
                    <a:lnTo>
                      <a:pt x="706" y="231"/>
                    </a:lnTo>
                    <a:lnTo>
                      <a:pt x="694" y="242"/>
                    </a:lnTo>
                    <a:lnTo>
                      <a:pt x="679" y="253"/>
                    </a:lnTo>
                    <a:lnTo>
                      <a:pt x="662" y="265"/>
                    </a:lnTo>
                    <a:lnTo>
                      <a:pt x="643" y="278"/>
                    </a:lnTo>
                    <a:lnTo>
                      <a:pt x="621" y="291"/>
                    </a:lnTo>
                    <a:lnTo>
                      <a:pt x="597" y="303"/>
                    </a:lnTo>
                    <a:lnTo>
                      <a:pt x="570" y="317"/>
                    </a:lnTo>
                    <a:lnTo>
                      <a:pt x="540" y="330"/>
                    </a:lnTo>
                    <a:lnTo>
                      <a:pt x="508" y="343"/>
                    </a:lnTo>
                    <a:lnTo>
                      <a:pt x="472" y="356"/>
                    </a:lnTo>
                    <a:lnTo>
                      <a:pt x="454" y="3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4" name="Freeform 105"/>
              <p:cNvSpPr/>
              <p:nvPr/>
            </p:nvSpPr>
            <p:spPr>
              <a:xfrm>
                <a:off x="5997" y="14727"/>
                <a:ext cx="1095" cy="319"/>
              </a:xfrm>
              <a:custGeom>
                <a:avLst/>
                <a:gdLst>
                  <a:gd name="txL" fmla="*/ 0 w 1095"/>
                  <a:gd name="txT" fmla="*/ 0 h 319"/>
                  <a:gd name="txR" fmla="*/ 1095 w 1095"/>
                  <a:gd name="txB" fmla="*/ 319 h 319"/>
                </a:gdLst>
                <a:ahLst/>
                <a:cxnLst>
                  <a:cxn ang="0">
                    <a:pos x="0" y="0"/>
                  </a:cxn>
                  <a:cxn ang="0">
                    <a:pos x="1071" y="319"/>
                  </a:cxn>
                  <a:cxn ang="0">
                    <a:pos x="1095" y="319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95" h="319">
                    <a:moveTo>
                      <a:pt x="0" y="0"/>
                    </a:moveTo>
                    <a:lnTo>
                      <a:pt x="1071" y="319"/>
                    </a:lnTo>
                    <a:lnTo>
                      <a:pt x="1095" y="319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5" name="Freeform 106"/>
              <p:cNvSpPr/>
              <p:nvPr/>
            </p:nvSpPr>
            <p:spPr>
              <a:xfrm>
                <a:off x="6181" y="14684"/>
                <a:ext cx="1082" cy="285"/>
              </a:xfrm>
              <a:custGeom>
                <a:avLst/>
                <a:gdLst>
                  <a:gd name="txL" fmla="*/ 0 w 1082"/>
                  <a:gd name="txT" fmla="*/ 0 h 285"/>
                  <a:gd name="txR" fmla="*/ 1082 w 1082"/>
                  <a:gd name="txB" fmla="*/ 285 h 285"/>
                </a:gdLst>
                <a:ahLst/>
                <a:cxnLst>
                  <a:cxn ang="0">
                    <a:pos x="0" y="1"/>
                  </a:cxn>
                  <a:cxn ang="0">
                    <a:pos x="1058" y="285"/>
                  </a:cxn>
                  <a:cxn ang="0">
                    <a:pos x="1082" y="284"/>
                  </a:cxn>
                  <a:cxn ang="0">
                    <a:pos x="33" y="0"/>
                  </a:cxn>
                  <a:cxn ang="0">
                    <a:pos x="0" y="1"/>
                  </a:cxn>
                </a:cxnLst>
                <a:rect l="txL" t="txT" r="txR" b="txB"/>
                <a:pathLst>
                  <a:path w="1082" h="285">
                    <a:moveTo>
                      <a:pt x="0" y="1"/>
                    </a:moveTo>
                    <a:lnTo>
                      <a:pt x="1058" y="285"/>
                    </a:lnTo>
                    <a:lnTo>
                      <a:pt x="1082" y="284"/>
                    </a:lnTo>
                    <a:lnTo>
                      <a:pt x="3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736" name="Freeform 107"/>
              <p:cNvSpPr/>
              <p:nvPr/>
            </p:nvSpPr>
            <p:spPr>
              <a:xfrm>
                <a:off x="6093" y="14699"/>
                <a:ext cx="1087" cy="315"/>
              </a:xfrm>
              <a:custGeom>
                <a:avLst/>
                <a:gdLst>
                  <a:gd name="txL" fmla="*/ 0 w 1087"/>
                  <a:gd name="txT" fmla="*/ 0 h 315"/>
                  <a:gd name="txR" fmla="*/ 1087 w 1087"/>
                  <a:gd name="txB" fmla="*/ 315 h 315"/>
                </a:gdLst>
                <a:ahLst/>
                <a:cxnLst>
                  <a:cxn ang="0">
                    <a:pos x="0" y="0"/>
                  </a:cxn>
                  <a:cxn ang="0">
                    <a:pos x="1066" y="315"/>
                  </a:cxn>
                  <a:cxn ang="0">
                    <a:pos x="1087" y="308"/>
                  </a:cxn>
                  <a:cxn ang="0">
                    <a:pos x="31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87" h="315">
                    <a:moveTo>
                      <a:pt x="0" y="0"/>
                    </a:moveTo>
                    <a:lnTo>
                      <a:pt x="1066" y="315"/>
                    </a:lnTo>
                    <a:lnTo>
                      <a:pt x="1087" y="308"/>
                    </a:lnTo>
                    <a:lnTo>
                      <a:pt x="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7690" name="Group 108"/>
            <p:cNvGrpSpPr/>
            <p:nvPr/>
          </p:nvGrpSpPr>
          <p:grpSpPr>
            <a:xfrm>
              <a:off x="12806" y="10667"/>
              <a:ext cx="983" cy="1369"/>
              <a:chOff x="12762" y="10336"/>
              <a:chExt cx="1027" cy="1700"/>
            </a:xfrm>
          </p:grpSpPr>
          <p:sp>
            <p:nvSpPr>
              <p:cNvPr id="147692" name="Rectangle 109"/>
              <p:cNvSpPr/>
              <p:nvPr/>
            </p:nvSpPr>
            <p:spPr>
              <a:xfrm>
                <a:off x="12824" y="10394"/>
                <a:ext cx="965" cy="1642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693" name="Rectangle 110"/>
              <p:cNvSpPr/>
              <p:nvPr/>
            </p:nvSpPr>
            <p:spPr>
              <a:xfrm>
                <a:off x="12766" y="10336"/>
                <a:ext cx="965" cy="164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694" name="Line 111"/>
              <p:cNvSpPr/>
              <p:nvPr/>
            </p:nvSpPr>
            <p:spPr>
              <a:xfrm>
                <a:off x="12766" y="10682"/>
                <a:ext cx="965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695" name="Line 112"/>
              <p:cNvSpPr/>
              <p:nvPr/>
            </p:nvSpPr>
            <p:spPr>
              <a:xfrm>
                <a:off x="12780" y="11042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696" name="Line 113"/>
              <p:cNvSpPr/>
              <p:nvPr/>
            </p:nvSpPr>
            <p:spPr>
              <a:xfrm>
                <a:off x="12764" y="11374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697" name="Line 114"/>
              <p:cNvSpPr/>
              <p:nvPr/>
            </p:nvSpPr>
            <p:spPr>
              <a:xfrm>
                <a:off x="12762" y="11675"/>
                <a:ext cx="967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7691" name="Text Box 115"/>
            <p:cNvSpPr txBox="1"/>
            <p:nvPr/>
          </p:nvSpPr>
          <p:spPr>
            <a:xfrm>
              <a:off x="12354" y="10193"/>
              <a:ext cx="1413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zh-CN" altLang="en-US" dirty="0">
                  <a:solidFill>
                    <a:schemeClr val="tx2"/>
                  </a:solidFill>
                  <a:latin typeface="Arial" panose="020B0604020202020204" pitchFamily="34" charset="0"/>
                </a:rPr>
                <a:t>主机 </a:t>
              </a:r>
              <a:r>
                <a:rPr lang="en-US" altLang="zh-CN" dirty="0">
                  <a:solidFill>
                    <a:schemeClr val="tx2"/>
                  </a:solidFill>
                  <a:latin typeface="Arial" panose="020B0604020202020204" pitchFamily="34" charset="0"/>
                </a:rPr>
                <a:t>D</a:t>
              </a:r>
              <a:endParaRPr lang="en-US" altLang="zh-CN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7472" name="Line 116"/>
          <p:cNvSpPr/>
          <p:nvPr/>
        </p:nvSpPr>
        <p:spPr>
          <a:xfrm flipH="1">
            <a:off x="3844925" y="4321175"/>
            <a:ext cx="723900" cy="1588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73" name="Line 117"/>
          <p:cNvSpPr/>
          <p:nvPr/>
        </p:nvSpPr>
        <p:spPr>
          <a:xfrm flipH="1" flipV="1">
            <a:off x="5626100" y="4340225"/>
            <a:ext cx="779463" cy="952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74" name="Line 118"/>
          <p:cNvSpPr/>
          <p:nvPr/>
        </p:nvSpPr>
        <p:spPr>
          <a:xfrm flipH="1">
            <a:off x="5568950" y="3911600"/>
            <a:ext cx="1296988" cy="129540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75" name="Line 119"/>
          <p:cNvSpPr/>
          <p:nvPr/>
        </p:nvSpPr>
        <p:spPr>
          <a:xfrm flipH="1">
            <a:off x="6824663" y="3930650"/>
            <a:ext cx="439737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7476" name="Group 120"/>
          <p:cNvGrpSpPr/>
          <p:nvPr/>
        </p:nvGrpSpPr>
        <p:grpSpPr>
          <a:xfrm>
            <a:off x="6910388" y="3294063"/>
            <a:ext cx="981075" cy="901700"/>
            <a:chOff x="5850" y="13487"/>
            <a:chExt cx="2023" cy="1840"/>
          </a:xfrm>
        </p:grpSpPr>
        <p:sp>
          <p:nvSpPr>
            <p:cNvPr id="147650" name="Freeform 121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1" name="Freeform 122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2" name="Freeform 123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3" name="Freeform 124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4" name="Freeform 125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5" name="Freeform 126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6" name="Freeform 127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7" name="Freeform 128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8" name="Freeform 129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59" name="Freeform 130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0" name="Freeform 131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1" name="Freeform 132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2" name="Freeform 133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3" name="Freeform 134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4" name="Freeform 135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5" name="Freeform 136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6" name="Freeform 137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7" name="Freeform 138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8" name="Freeform 139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69" name="Freeform 140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0" name="Freeform 141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1" name="Freeform 142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2" name="Freeform 143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3" name="Freeform 144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4" name="Freeform 145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5" name="Freeform 146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6" name="Freeform 147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7" name="Freeform 148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8" name="Freeform 149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79" name="Rectangle 150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80" name="Freeform 151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1" name="Freeform 152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2" name="Freeform 153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3" name="Freeform 154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4" name="Freeform 155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5" name="Freeform 156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6" name="Freeform 157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7" name="Freeform 158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88" name="Freeform 159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477" name="Group 160"/>
          <p:cNvGrpSpPr/>
          <p:nvPr/>
        </p:nvGrpSpPr>
        <p:grpSpPr>
          <a:xfrm>
            <a:off x="7138988" y="3006725"/>
            <a:ext cx="649287" cy="904875"/>
            <a:chOff x="12762" y="10336"/>
            <a:chExt cx="1027" cy="1700"/>
          </a:xfrm>
        </p:grpSpPr>
        <p:sp>
          <p:nvSpPr>
            <p:cNvPr id="147644" name="Rectangle 161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45" name="Rectangle 162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46" name="Line 163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47" name="Line 164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48" name="Line 165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49" name="Line 166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478" name="Group 167"/>
          <p:cNvGrpSpPr/>
          <p:nvPr/>
        </p:nvGrpSpPr>
        <p:grpSpPr>
          <a:xfrm>
            <a:off x="6196013" y="5273675"/>
            <a:ext cx="981075" cy="901700"/>
            <a:chOff x="5850" y="13487"/>
            <a:chExt cx="2023" cy="1840"/>
          </a:xfrm>
        </p:grpSpPr>
        <p:sp>
          <p:nvSpPr>
            <p:cNvPr id="147605" name="Freeform 168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06" name="Freeform 169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07" name="Freeform 170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08" name="Freeform 171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09" name="Freeform 172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0" name="Freeform 173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1" name="Freeform 174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2" name="Freeform 175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3" name="Freeform 176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4" name="Freeform 177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5" name="Freeform 178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6" name="Freeform 179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7" name="Freeform 180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8" name="Freeform 181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19" name="Freeform 182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0" name="Freeform 183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1" name="Freeform 184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2" name="Freeform 185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3" name="Freeform 186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4" name="Freeform 187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5" name="Freeform 188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6" name="Freeform 189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7" name="Freeform 190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8" name="Freeform 191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29" name="Freeform 192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0" name="Freeform 193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1" name="Freeform 194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2" name="Freeform 195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3" name="Freeform 196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4" name="Rectangle 197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35" name="Freeform 198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6" name="Freeform 199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7" name="Freeform 200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8" name="Freeform 201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39" name="Freeform 202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40" name="Freeform 203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41" name="Freeform 204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42" name="Freeform 205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43" name="Freeform 206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7479" name="Group 207"/>
          <p:cNvGrpSpPr/>
          <p:nvPr/>
        </p:nvGrpSpPr>
        <p:grpSpPr>
          <a:xfrm>
            <a:off x="6653213" y="5081588"/>
            <a:ext cx="647700" cy="906462"/>
            <a:chOff x="12762" y="10336"/>
            <a:chExt cx="1027" cy="1700"/>
          </a:xfrm>
        </p:grpSpPr>
        <p:sp>
          <p:nvSpPr>
            <p:cNvPr id="147599" name="Rectangle 208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00" name="Rectangle 209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601" name="Line 210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02" name="Line 211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03" name="Line 212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604" name="Line 213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480" name="Line 214"/>
          <p:cNvSpPr/>
          <p:nvPr/>
        </p:nvSpPr>
        <p:spPr>
          <a:xfrm flipH="1">
            <a:off x="3749675" y="2835275"/>
            <a:ext cx="295275" cy="1047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7481" name="Text Box 215"/>
          <p:cNvSpPr txBox="1"/>
          <p:nvPr/>
        </p:nvSpPr>
        <p:spPr>
          <a:xfrm>
            <a:off x="6781800" y="2535238"/>
            <a:ext cx="481013" cy="3667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482" name="Line 216"/>
          <p:cNvSpPr/>
          <p:nvPr/>
        </p:nvSpPr>
        <p:spPr>
          <a:xfrm>
            <a:off x="7150100" y="2882900"/>
            <a:ext cx="200025" cy="2190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7483" name="Line 217"/>
          <p:cNvSpPr/>
          <p:nvPr/>
        </p:nvSpPr>
        <p:spPr>
          <a:xfrm flipH="1">
            <a:off x="5457825" y="3946525"/>
            <a:ext cx="247650" cy="23812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47484" name="Group 218"/>
          <p:cNvGrpSpPr/>
          <p:nvPr/>
        </p:nvGrpSpPr>
        <p:grpSpPr>
          <a:xfrm>
            <a:off x="4541838" y="4089400"/>
            <a:ext cx="1073150" cy="422275"/>
            <a:chOff x="9542" y="11900"/>
            <a:chExt cx="1624" cy="640"/>
          </a:xfrm>
        </p:grpSpPr>
        <p:sp>
          <p:nvSpPr>
            <p:cNvPr id="147577" name="Oval 219"/>
            <p:cNvSpPr/>
            <p:nvPr/>
          </p:nvSpPr>
          <p:spPr>
            <a:xfrm>
              <a:off x="9557" y="12185"/>
              <a:ext cx="1608" cy="355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78" name="Line 220"/>
            <p:cNvSpPr/>
            <p:nvPr/>
          </p:nvSpPr>
          <p:spPr>
            <a:xfrm>
              <a:off x="9557" y="12156"/>
              <a:ext cx="1" cy="219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79" name="Line 221"/>
            <p:cNvSpPr/>
            <p:nvPr/>
          </p:nvSpPr>
          <p:spPr>
            <a:xfrm>
              <a:off x="11165" y="12156"/>
              <a:ext cx="1" cy="219"/>
            </a:xfrm>
            <a:prstGeom prst="line">
              <a:avLst/>
            </a:prstGeom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80" name="Rectangle 222"/>
            <p:cNvSpPr/>
            <p:nvPr/>
          </p:nvSpPr>
          <p:spPr>
            <a:xfrm>
              <a:off x="9557" y="12156"/>
              <a:ext cx="381" cy="215"/>
            </a:xfrm>
            <a:prstGeom prst="rect">
              <a:avLst/>
            </a:prstGeom>
            <a:solidFill>
              <a:srgbClr val="C0C0C0"/>
            </a:solidFill>
            <a:ln w="12700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581" name="Rectangle 223"/>
            <p:cNvSpPr/>
            <p:nvPr/>
          </p:nvSpPr>
          <p:spPr>
            <a:xfrm>
              <a:off x="10679" y="12141"/>
              <a:ext cx="486" cy="215"/>
            </a:xfrm>
            <a:prstGeom prst="rect">
              <a:avLst/>
            </a:prstGeom>
            <a:solidFill>
              <a:srgbClr val="C0C0C0"/>
            </a:solidFill>
            <a:ln w="12700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582" name="Oval 224"/>
            <p:cNvSpPr/>
            <p:nvPr/>
          </p:nvSpPr>
          <p:spPr>
            <a:xfrm>
              <a:off x="9542" y="11900"/>
              <a:ext cx="1608" cy="414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47583" name="Group 225"/>
            <p:cNvGrpSpPr/>
            <p:nvPr/>
          </p:nvGrpSpPr>
          <p:grpSpPr>
            <a:xfrm>
              <a:off x="9930" y="11991"/>
              <a:ext cx="796" cy="242"/>
              <a:chOff x="2848" y="848"/>
              <a:chExt cx="140" cy="98"/>
            </a:xfrm>
          </p:grpSpPr>
          <p:sp>
            <p:nvSpPr>
              <p:cNvPr id="147596" name="Line 226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7" name="Line 227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8" name="Line 228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47584" name="Group 229"/>
            <p:cNvGrpSpPr/>
            <p:nvPr/>
          </p:nvGrpSpPr>
          <p:grpSpPr>
            <a:xfrm flipV="1">
              <a:off x="9930" y="11987"/>
              <a:ext cx="796" cy="242"/>
              <a:chOff x="2848" y="848"/>
              <a:chExt cx="140" cy="98"/>
            </a:xfrm>
          </p:grpSpPr>
          <p:sp>
            <p:nvSpPr>
              <p:cNvPr id="147593" name="Line 230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4" name="Line 231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5" name="Line 232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47585" name="Group 233"/>
            <p:cNvGrpSpPr/>
            <p:nvPr/>
          </p:nvGrpSpPr>
          <p:grpSpPr>
            <a:xfrm>
              <a:off x="10534" y="12050"/>
              <a:ext cx="476" cy="374"/>
              <a:chOff x="11283" y="10423"/>
              <a:chExt cx="475" cy="374"/>
            </a:xfrm>
          </p:grpSpPr>
          <p:sp>
            <p:nvSpPr>
              <p:cNvPr id="147586" name="Rectangle 234"/>
              <p:cNvSpPr/>
              <p:nvPr/>
            </p:nvSpPr>
            <p:spPr>
              <a:xfrm>
                <a:off x="11283" y="10423"/>
                <a:ext cx="475" cy="37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7587" name="Line 235"/>
              <p:cNvSpPr/>
              <p:nvPr/>
            </p:nvSpPr>
            <p:spPr>
              <a:xfrm>
                <a:off x="11686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88" name="Line 236"/>
              <p:cNvSpPr/>
              <p:nvPr/>
            </p:nvSpPr>
            <p:spPr>
              <a:xfrm>
                <a:off x="11621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89" name="Line 237"/>
              <p:cNvSpPr/>
              <p:nvPr/>
            </p:nvSpPr>
            <p:spPr>
              <a:xfrm>
                <a:off x="11556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0" name="Line 238"/>
              <p:cNvSpPr/>
              <p:nvPr/>
            </p:nvSpPr>
            <p:spPr>
              <a:xfrm>
                <a:off x="11491" y="10495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1" name="Line 239"/>
              <p:cNvSpPr/>
              <p:nvPr/>
            </p:nvSpPr>
            <p:spPr>
              <a:xfrm>
                <a:off x="11426" y="10495"/>
                <a:ext cx="2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7592" name="Line 240"/>
              <p:cNvSpPr/>
              <p:nvPr/>
            </p:nvSpPr>
            <p:spPr>
              <a:xfrm>
                <a:off x="11360" y="10495"/>
                <a:ext cx="3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47485" name="Line 241"/>
          <p:cNvSpPr/>
          <p:nvPr/>
        </p:nvSpPr>
        <p:spPr>
          <a:xfrm>
            <a:off x="5673725" y="3254375"/>
            <a:ext cx="276225" cy="1588"/>
          </a:xfrm>
          <a:prstGeom prst="line">
            <a:avLst/>
          </a:prstGeom>
          <a:ln w="38100" cap="flat" cmpd="sng">
            <a:solidFill>
              <a:srgbClr val="FFFFFF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147486" name="Group 242"/>
          <p:cNvGrpSpPr/>
          <p:nvPr/>
        </p:nvGrpSpPr>
        <p:grpSpPr>
          <a:xfrm>
            <a:off x="3625850" y="2930525"/>
            <a:ext cx="90488" cy="271463"/>
            <a:chOff x="10104" y="10005"/>
            <a:chExt cx="137" cy="411"/>
          </a:xfrm>
        </p:grpSpPr>
        <p:sp>
          <p:nvSpPr>
            <p:cNvPr id="147575" name="Oval 243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76" name="Oval 244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7487" name="Text Box 245"/>
          <p:cNvSpPr txBox="1"/>
          <p:nvPr/>
        </p:nvSpPr>
        <p:spPr>
          <a:xfrm>
            <a:off x="3884613" y="2949575"/>
            <a:ext cx="1404937" cy="479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‘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: </a:t>
            </a: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原始数据, </a:t>
            </a:r>
          </a:p>
          <a:p>
            <a:pPr algn="r" eaLnBrk="1" hangingPunct="1"/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＋重传数据</a:t>
            </a:r>
            <a:endParaRPr lang="zh-CN" altLang="en-US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488" name="Line 246"/>
          <p:cNvSpPr/>
          <p:nvPr/>
        </p:nvSpPr>
        <p:spPr>
          <a:xfrm flipH="1">
            <a:off x="3759200" y="3101975"/>
            <a:ext cx="304800" cy="381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47489" name="Oval 247"/>
          <p:cNvSpPr/>
          <p:nvPr/>
        </p:nvSpPr>
        <p:spPr>
          <a:xfrm>
            <a:off x="5235575" y="5000625"/>
            <a:ext cx="1065213" cy="2349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7490" name="Line 248"/>
          <p:cNvSpPr/>
          <p:nvPr/>
        </p:nvSpPr>
        <p:spPr>
          <a:xfrm>
            <a:off x="5235575" y="4981575"/>
            <a:ext cx="1588" cy="14605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91" name="Line 249"/>
          <p:cNvSpPr/>
          <p:nvPr/>
        </p:nvSpPr>
        <p:spPr>
          <a:xfrm>
            <a:off x="6300788" y="4981575"/>
            <a:ext cx="0" cy="146050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92" name="Rectangle 250"/>
          <p:cNvSpPr/>
          <p:nvPr/>
        </p:nvSpPr>
        <p:spPr>
          <a:xfrm>
            <a:off x="5235575" y="4981575"/>
            <a:ext cx="252413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493" name="Rectangle 251"/>
          <p:cNvSpPr/>
          <p:nvPr/>
        </p:nvSpPr>
        <p:spPr>
          <a:xfrm>
            <a:off x="5978525" y="4972050"/>
            <a:ext cx="322263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494" name="Oval 252"/>
          <p:cNvSpPr/>
          <p:nvPr/>
        </p:nvSpPr>
        <p:spPr>
          <a:xfrm>
            <a:off x="5216525" y="481330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7495" name="Group 253"/>
          <p:cNvGrpSpPr/>
          <p:nvPr/>
        </p:nvGrpSpPr>
        <p:grpSpPr>
          <a:xfrm>
            <a:off x="5483225" y="4873625"/>
            <a:ext cx="527050" cy="158750"/>
            <a:chOff x="2848" y="848"/>
            <a:chExt cx="140" cy="98"/>
          </a:xfrm>
        </p:grpSpPr>
        <p:sp>
          <p:nvSpPr>
            <p:cNvPr id="147572" name="Line 254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73" name="Line 255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74" name="Line 256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496" name="Group 257"/>
          <p:cNvGrpSpPr/>
          <p:nvPr/>
        </p:nvGrpSpPr>
        <p:grpSpPr>
          <a:xfrm flipV="1">
            <a:off x="5483225" y="4870450"/>
            <a:ext cx="527050" cy="160338"/>
            <a:chOff x="2848" y="848"/>
            <a:chExt cx="140" cy="98"/>
          </a:xfrm>
        </p:grpSpPr>
        <p:sp>
          <p:nvSpPr>
            <p:cNvPr id="147569" name="Line 258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70" name="Line 259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71" name="Line 260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497" name="Group 261"/>
          <p:cNvGrpSpPr/>
          <p:nvPr/>
        </p:nvGrpSpPr>
        <p:grpSpPr>
          <a:xfrm rot="7844936">
            <a:off x="5483225" y="5002213"/>
            <a:ext cx="322263" cy="239712"/>
            <a:chOff x="11283" y="10423"/>
            <a:chExt cx="475" cy="374"/>
          </a:xfrm>
        </p:grpSpPr>
        <p:sp>
          <p:nvSpPr>
            <p:cNvPr id="147562" name="Rectangle 262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63" name="Line 263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4" name="Line 264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5" name="Line 265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6" name="Line 266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7" name="Line 267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8" name="Line 268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498" name="Line 269"/>
          <p:cNvSpPr/>
          <p:nvPr/>
        </p:nvSpPr>
        <p:spPr>
          <a:xfrm flipH="1" flipV="1">
            <a:off x="4300538" y="5864225"/>
            <a:ext cx="1981200" cy="1905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499" name="Line 270"/>
          <p:cNvSpPr/>
          <p:nvPr/>
        </p:nvSpPr>
        <p:spPr>
          <a:xfrm flipH="1">
            <a:off x="4919663" y="5216525"/>
            <a:ext cx="620712" cy="65722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500" name="Freeform 271"/>
          <p:cNvSpPr/>
          <p:nvPr/>
        </p:nvSpPr>
        <p:spPr>
          <a:xfrm>
            <a:off x="3671888" y="2968625"/>
            <a:ext cx="3305175" cy="2857500"/>
          </a:xfrm>
          <a:custGeom>
            <a:avLst/>
            <a:gdLst>
              <a:gd name="txL" fmla="*/ 0 w 5205"/>
              <a:gd name="txT" fmla="*/ 0 h 4500"/>
              <a:gd name="txR" fmla="*/ 5205 w 5205"/>
              <a:gd name="txB" fmla="*/ 4500 h 4500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01" name="Oval 272"/>
          <p:cNvSpPr/>
          <p:nvPr/>
        </p:nvSpPr>
        <p:spPr>
          <a:xfrm>
            <a:off x="3475038" y="5800725"/>
            <a:ext cx="1062037" cy="2349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7502" name="Line 273"/>
          <p:cNvSpPr/>
          <p:nvPr/>
        </p:nvSpPr>
        <p:spPr>
          <a:xfrm>
            <a:off x="3475038" y="5781675"/>
            <a:ext cx="0" cy="1444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503" name="Line 274"/>
          <p:cNvSpPr/>
          <p:nvPr/>
        </p:nvSpPr>
        <p:spPr>
          <a:xfrm>
            <a:off x="4537075" y="5781675"/>
            <a:ext cx="1588" cy="144463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504" name="Rectangle 275"/>
          <p:cNvSpPr/>
          <p:nvPr/>
        </p:nvSpPr>
        <p:spPr>
          <a:xfrm>
            <a:off x="3475038" y="5781675"/>
            <a:ext cx="250825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05" name="Rectangle 276"/>
          <p:cNvSpPr/>
          <p:nvPr/>
        </p:nvSpPr>
        <p:spPr>
          <a:xfrm>
            <a:off x="4214813" y="5772150"/>
            <a:ext cx="322262" cy="14287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06" name="Oval 277"/>
          <p:cNvSpPr/>
          <p:nvPr/>
        </p:nvSpPr>
        <p:spPr>
          <a:xfrm>
            <a:off x="3463925" y="561340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7507" name="Group 278"/>
          <p:cNvGrpSpPr/>
          <p:nvPr/>
        </p:nvGrpSpPr>
        <p:grpSpPr>
          <a:xfrm>
            <a:off x="3721100" y="5673725"/>
            <a:ext cx="525463" cy="158750"/>
            <a:chOff x="2848" y="848"/>
            <a:chExt cx="140" cy="98"/>
          </a:xfrm>
        </p:grpSpPr>
        <p:sp>
          <p:nvSpPr>
            <p:cNvPr id="147559" name="Line 279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0" name="Line 280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61" name="Line 281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508" name="Group 282"/>
          <p:cNvGrpSpPr/>
          <p:nvPr/>
        </p:nvGrpSpPr>
        <p:grpSpPr>
          <a:xfrm flipV="1">
            <a:off x="3721100" y="5670550"/>
            <a:ext cx="525463" cy="158750"/>
            <a:chOff x="2848" y="848"/>
            <a:chExt cx="140" cy="98"/>
          </a:xfrm>
        </p:grpSpPr>
        <p:sp>
          <p:nvSpPr>
            <p:cNvPr id="147556" name="Line 283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7" name="Line 284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8" name="Line 285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509" name="Group 286"/>
          <p:cNvGrpSpPr/>
          <p:nvPr/>
        </p:nvGrpSpPr>
        <p:grpSpPr>
          <a:xfrm>
            <a:off x="3538538" y="5740400"/>
            <a:ext cx="315912" cy="247650"/>
            <a:chOff x="11283" y="10423"/>
            <a:chExt cx="475" cy="374"/>
          </a:xfrm>
        </p:grpSpPr>
        <p:sp>
          <p:nvSpPr>
            <p:cNvPr id="147549" name="Rectangle 287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50" name="Line 288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1" name="Line 289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2" name="Line 290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3" name="Line 291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4" name="Line 292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55" name="Line 293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510" name="Oval 294"/>
          <p:cNvSpPr/>
          <p:nvPr/>
        </p:nvSpPr>
        <p:spPr>
          <a:xfrm>
            <a:off x="2835275" y="4867275"/>
            <a:ext cx="1063625" cy="233363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7511" name="Line 295"/>
          <p:cNvSpPr/>
          <p:nvPr/>
        </p:nvSpPr>
        <p:spPr>
          <a:xfrm>
            <a:off x="2835275" y="4848225"/>
            <a:ext cx="1588" cy="14446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512" name="Line 296"/>
          <p:cNvSpPr/>
          <p:nvPr/>
        </p:nvSpPr>
        <p:spPr>
          <a:xfrm>
            <a:off x="3898900" y="4848225"/>
            <a:ext cx="0" cy="144463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7513" name="Rectangle 297"/>
          <p:cNvSpPr/>
          <p:nvPr/>
        </p:nvSpPr>
        <p:spPr>
          <a:xfrm>
            <a:off x="2835275" y="4848225"/>
            <a:ext cx="252413" cy="141288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14" name="Rectangle 298"/>
          <p:cNvSpPr/>
          <p:nvPr/>
        </p:nvSpPr>
        <p:spPr>
          <a:xfrm>
            <a:off x="3576638" y="4838700"/>
            <a:ext cx="322262" cy="141288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15" name="Oval 299"/>
          <p:cNvSpPr/>
          <p:nvPr/>
        </p:nvSpPr>
        <p:spPr>
          <a:xfrm>
            <a:off x="2825750" y="467995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7516" name="Group 300"/>
          <p:cNvGrpSpPr/>
          <p:nvPr/>
        </p:nvGrpSpPr>
        <p:grpSpPr>
          <a:xfrm>
            <a:off x="3082925" y="4740275"/>
            <a:ext cx="525463" cy="158750"/>
            <a:chOff x="2848" y="848"/>
            <a:chExt cx="140" cy="98"/>
          </a:xfrm>
        </p:grpSpPr>
        <p:sp>
          <p:nvSpPr>
            <p:cNvPr id="147546" name="Line 301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7" name="Line 302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8" name="Line 303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7517" name="Group 304"/>
          <p:cNvGrpSpPr/>
          <p:nvPr/>
        </p:nvGrpSpPr>
        <p:grpSpPr>
          <a:xfrm flipV="1">
            <a:off x="3082925" y="4737100"/>
            <a:ext cx="525463" cy="158750"/>
            <a:chOff x="2848" y="848"/>
            <a:chExt cx="140" cy="98"/>
          </a:xfrm>
        </p:grpSpPr>
        <p:sp>
          <p:nvSpPr>
            <p:cNvPr id="147543" name="Line 305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4" name="Line 306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5" name="Line 307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518" name="Line 308"/>
          <p:cNvSpPr/>
          <p:nvPr/>
        </p:nvSpPr>
        <p:spPr>
          <a:xfrm flipH="1">
            <a:off x="2195513" y="5064125"/>
            <a:ext cx="868362" cy="811213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7519" name="Group 309"/>
          <p:cNvGrpSpPr/>
          <p:nvPr/>
        </p:nvGrpSpPr>
        <p:grpSpPr>
          <a:xfrm rot="8027572">
            <a:off x="3178175" y="4668838"/>
            <a:ext cx="322263" cy="239712"/>
            <a:chOff x="11283" y="10423"/>
            <a:chExt cx="475" cy="374"/>
          </a:xfrm>
        </p:grpSpPr>
        <p:sp>
          <p:nvSpPr>
            <p:cNvPr id="147536" name="Rectangle 310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37" name="Line 311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38" name="Line 312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39" name="Line 313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0" name="Line 314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1" name="Line 315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7542" name="Line 316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7520" name="Freeform 317"/>
          <p:cNvSpPr/>
          <p:nvPr/>
        </p:nvSpPr>
        <p:spPr>
          <a:xfrm>
            <a:off x="2033588" y="3006725"/>
            <a:ext cx="5067300" cy="2933700"/>
          </a:xfrm>
          <a:custGeom>
            <a:avLst/>
            <a:gdLst>
              <a:gd name="txL" fmla="*/ 0 w 7980"/>
              <a:gd name="txT" fmla="*/ 0 h 4620"/>
              <a:gd name="txR" fmla="*/ 7980 w 7980"/>
              <a:gd name="txB" fmla="*/ 4620 h 462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21" name="Freeform 318"/>
          <p:cNvSpPr/>
          <p:nvPr/>
        </p:nvSpPr>
        <p:spPr>
          <a:xfrm>
            <a:off x="1633538" y="3101975"/>
            <a:ext cx="5743575" cy="2886075"/>
          </a:xfrm>
          <a:custGeom>
            <a:avLst/>
            <a:gdLst>
              <a:gd name="txL" fmla="*/ 0 w 9045"/>
              <a:gd name="txT" fmla="*/ 0 h 4545"/>
              <a:gd name="txR" fmla="*/ 9045 w 9045"/>
              <a:gd name="txB" fmla="*/ 4545 h 4545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7522" name="Freeform 319"/>
          <p:cNvSpPr/>
          <p:nvPr/>
        </p:nvSpPr>
        <p:spPr>
          <a:xfrm>
            <a:off x="1757363" y="3149600"/>
            <a:ext cx="5791200" cy="2667000"/>
          </a:xfrm>
          <a:custGeom>
            <a:avLst/>
            <a:gdLst>
              <a:gd name="txL" fmla="*/ 0 w 9120"/>
              <a:gd name="txT" fmla="*/ 0 h 4201"/>
              <a:gd name="txR" fmla="*/ 9120 w 9120"/>
              <a:gd name="txB" fmla="*/ 4201 h 4201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ap="flat" cmpd="sng">
            <a:solidFill>
              <a:srgbClr val="00FF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7523" name="Group 320"/>
          <p:cNvGrpSpPr/>
          <p:nvPr/>
        </p:nvGrpSpPr>
        <p:grpSpPr>
          <a:xfrm>
            <a:off x="1587500" y="4902200"/>
            <a:ext cx="90488" cy="271463"/>
            <a:chOff x="10104" y="10005"/>
            <a:chExt cx="137" cy="411"/>
          </a:xfrm>
        </p:grpSpPr>
        <p:sp>
          <p:nvSpPr>
            <p:cNvPr id="147534" name="Oval 321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35" name="Oval 322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7524" name="Group 323"/>
          <p:cNvGrpSpPr/>
          <p:nvPr/>
        </p:nvGrpSpPr>
        <p:grpSpPr>
          <a:xfrm>
            <a:off x="7043738" y="5138738"/>
            <a:ext cx="92075" cy="271462"/>
            <a:chOff x="10104" y="10005"/>
            <a:chExt cx="137" cy="411"/>
          </a:xfrm>
        </p:grpSpPr>
        <p:sp>
          <p:nvSpPr>
            <p:cNvPr id="147532" name="Oval 324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33" name="Oval 325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7525" name="Group 326"/>
          <p:cNvGrpSpPr/>
          <p:nvPr/>
        </p:nvGrpSpPr>
        <p:grpSpPr>
          <a:xfrm>
            <a:off x="7491413" y="3081338"/>
            <a:ext cx="90487" cy="271462"/>
            <a:chOff x="10104" y="10005"/>
            <a:chExt cx="137" cy="411"/>
          </a:xfrm>
        </p:grpSpPr>
        <p:sp>
          <p:nvSpPr>
            <p:cNvPr id="147530" name="Oval 327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7531" name="Oval 328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7526" name="Text Box 64"/>
          <p:cNvSpPr txBox="1"/>
          <p:nvPr/>
        </p:nvSpPr>
        <p:spPr>
          <a:xfrm>
            <a:off x="6705600" y="6172200"/>
            <a:ext cx="9144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C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27" name="Text Box 64"/>
          <p:cNvSpPr txBox="1"/>
          <p:nvPr/>
        </p:nvSpPr>
        <p:spPr>
          <a:xfrm>
            <a:off x="7315200" y="2667000"/>
            <a:ext cx="9144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Arial" panose="020B0604020202020204" pitchFamily="34" charset="0"/>
              </a:rPr>
              <a:t>主机 </a:t>
            </a:r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</a:rPr>
              <a:t>B</a:t>
            </a:r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28" name="Text Box 64"/>
          <p:cNvSpPr txBox="1"/>
          <p:nvPr/>
        </p:nvSpPr>
        <p:spPr>
          <a:xfrm>
            <a:off x="4572000" y="4495800"/>
            <a:ext cx="11430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</a:rPr>
              <a:t>路由器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</a:rPr>
              <a:t>R1</a:t>
            </a:r>
          </a:p>
          <a:p>
            <a:pPr eaLnBrk="1" hangingPunct="1"/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7529" name="Text Box 64"/>
          <p:cNvSpPr txBox="1"/>
          <p:nvPr/>
        </p:nvSpPr>
        <p:spPr>
          <a:xfrm>
            <a:off x="4191000" y="5029200"/>
            <a:ext cx="1219200" cy="2428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 eaLnBrk="1" hangingPunct="1"/>
            <a:r>
              <a:rPr lang="zh-CN" altLang="en-US" dirty="0">
                <a:solidFill>
                  <a:schemeClr val="tx2"/>
                </a:solidFill>
                <a:latin typeface="Comic Sans MS" panose="030F0702030302020204" pitchFamily="66" charset="0"/>
              </a:rPr>
              <a:t>路由器</a:t>
            </a:r>
            <a:r>
              <a:rPr lang="en-US" altLang="zh-CN" dirty="0">
                <a:solidFill>
                  <a:schemeClr val="tx2"/>
                </a:solidFill>
                <a:latin typeface="Comic Sans MS" panose="030F0702030302020204" pitchFamily="66" charset="0"/>
              </a:rPr>
              <a:t>R2</a:t>
            </a:r>
          </a:p>
          <a:p>
            <a:pPr algn="ctr" eaLnBrk="1" hangingPunct="1"/>
            <a:endParaRPr lang="en-US" altLang="zh-CN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拥塞的原因与开销</a:t>
            </a:r>
            <a:r>
              <a:rPr lang="en-US" altLang="zh-CN" dirty="0"/>
              <a:t>: </a:t>
            </a:r>
            <a:r>
              <a:rPr lang="zh-CN" altLang="en-US" dirty="0"/>
              <a:t>情况</a:t>
            </a:r>
            <a:r>
              <a:rPr lang="en-US" altLang="zh-CN" dirty="0"/>
              <a:t>3 (</a:t>
            </a:r>
            <a:r>
              <a:rPr lang="zh-CN" altLang="en-US" dirty="0"/>
              <a:t>续</a:t>
            </a:r>
            <a:r>
              <a:rPr lang="en-US" altLang="zh-CN" dirty="0"/>
              <a:t>) </a:t>
            </a:r>
          </a:p>
        </p:txBody>
      </p:sp>
      <p:sp>
        <p:nvSpPr>
          <p:cNvPr id="31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848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129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48485" name="Rectangle 3"/>
          <p:cNvSpPr/>
          <p:nvPr/>
        </p:nvSpPr>
        <p:spPr>
          <a:xfrm>
            <a:off x="333375" y="5153025"/>
            <a:ext cx="8267700" cy="4095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8486" name="Rectangle 4"/>
          <p:cNvSpPr/>
          <p:nvPr/>
        </p:nvSpPr>
        <p:spPr>
          <a:xfrm>
            <a:off x="654050" y="4581525"/>
            <a:ext cx="7781925" cy="990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另一个拥塞的</a:t>
            </a:r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开销</a:t>
            </a:r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”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当分组丢失时, 任何用于传输该分组的上游传输能力都被浪费</a:t>
            </a:r>
            <a:r>
              <a:rPr lang="en-US" altLang="zh-CN" sz="2400" dirty="0">
                <a:latin typeface="Times New Roman" panose="02020603050405020304" pitchFamily="18" charset="0"/>
              </a:rPr>
              <a:t>!</a:t>
            </a:r>
          </a:p>
        </p:txBody>
      </p:sp>
      <p:pic>
        <p:nvPicPr>
          <p:cNvPr id="148487" name="Picture 5" descr="congestion_per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562100"/>
            <a:ext cx="4421188" cy="281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488" name="Line 6"/>
          <p:cNvSpPr/>
          <p:nvPr/>
        </p:nvSpPr>
        <p:spPr>
          <a:xfrm flipH="1">
            <a:off x="6011863" y="2141538"/>
            <a:ext cx="403225" cy="452437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489" name="Line 7"/>
          <p:cNvSpPr/>
          <p:nvPr/>
        </p:nvSpPr>
        <p:spPr>
          <a:xfrm flipH="1">
            <a:off x="6223000" y="2141538"/>
            <a:ext cx="192088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8490" name="Group 8"/>
          <p:cNvGrpSpPr/>
          <p:nvPr/>
        </p:nvGrpSpPr>
        <p:grpSpPr>
          <a:xfrm>
            <a:off x="5886450" y="1446213"/>
            <a:ext cx="428625" cy="784225"/>
            <a:chOff x="12464" y="10193"/>
            <a:chExt cx="1481" cy="2272"/>
          </a:xfrm>
        </p:grpSpPr>
        <p:grpSp>
          <p:nvGrpSpPr>
            <p:cNvPr id="148750" name="Group 9"/>
            <p:cNvGrpSpPr/>
            <p:nvPr/>
          </p:nvGrpSpPr>
          <p:grpSpPr>
            <a:xfrm>
              <a:off x="12464" y="11102"/>
              <a:ext cx="1481" cy="1363"/>
              <a:chOff x="5850" y="13487"/>
              <a:chExt cx="2023" cy="1840"/>
            </a:xfrm>
          </p:grpSpPr>
          <p:sp>
            <p:nvSpPr>
              <p:cNvPr id="148759" name="Freeform 10"/>
              <p:cNvSpPr/>
              <p:nvPr/>
            </p:nvSpPr>
            <p:spPr>
              <a:xfrm>
                <a:off x="5850" y="13632"/>
                <a:ext cx="2023" cy="1695"/>
              </a:xfrm>
              <a:custGeom>
                <a:avLst/>
                <a:gdLst>
                  <a:gd name="txL" fmla="*/ 0 w 2023"/>
                  <a:gd name="txT" fmla="*/ 0 h 1695"/>
                  <a:gd name="txR" fmla="*/ 2023 w 2023"/>
                  <a:gd name="txB" fmla="*/ 1695 h 1695"/>
                </a:gdLst>
                <a:ahLst/>
                <a:cxnLst>
                  <a:cxn ang="0">
                    <a:pos x="570" y="121"/>
                  </a:cxn>
                  <a:cxn ang="0">
                    <a:pos x="575" y="120"/>
                  </a:cxn>
                  <a:cxn ang="0">
                    <a:pos x="586" y="116"/>
                  </a:cxn>
                  <a:cxn ang="0">
                    <a:pos x="607" y="108"/>
                  </a:cxn>
                  <a:cxn ang="0">
                    <a:pos x="636" y="101"/>
                  </a:cxn>
                  <a:cxn ang="0">
                    <a:pos x="672" y="90"/>
                  </a:cxn>
                  <a:cxn ang="0">
                    <a:pos x="718" y="79"/>
                  </a:cxn>
                  <a:cxn ang="0">
                    <a:pos x="771" y="67"/>
                  </a:cxn>
                  <a:cxn ang="0">
                    <a:pos x="834" y="55"/>
                  </a:cxn>
                  <a:cxn ang="0">
                    <a:pos x="904" y="43"/>
                  </a:cxn>
                  <a:cxn ang="0">
                    <a:pos x="982" y="33"/>
                  </a:cxn>
                  <a:cxn ang="0">
                    <a:pos x="1071" y="22"/>
                  </a:cxn>
                  <a:cxn ang="0">
                    <a:pos x="1166" y="13"/>
                  </a:cxn>
                  <a:cxn ang="0">
                    <a:pos x="1271" y="7"/>
                  </a:cxn>
                  <a:cxn ang="0">
                    <a:pos x="1384" y="1"/>
                  </a:cxn>
                  <a:cxn ang="0">
                    <a:pos x="1506" y="0"/>
                  </a:cxn>
                  <a:cxn ang="0">
                    <a:pos x="1636" y="1"/>
                  </a:cxn>
                  <a:cxn ang="0">
                    <a:pos x="1692" y="233"/>
                  </a:cxn>
                  <a:cxn ang="0">
                    <a:pos x="1713" y="243"/>
                  </a:cxn>
                  <a:cxn ang="0">
                    <a:pos x="1758" y="274"/>
                  </a:cxn>
                  <a:cxn ang="0">
                    <a:pos x="1806" y="329"/>
                  </a:cxn>
                  <a:cxn ang="0">
                    <a:pos x="1836" y="409"/>
                  </a:cxn>
                  <a:cxn ang="0">
                    <a:pos x="1955" y="948"/>
                  </a:cxn>
                  <a:cxn ang="0">
                    <a:pos x="2003" y="1171"/>
                  </a:cxn>
                  <a:cxn ang="0">
                    <a:pos x="2011" y="1188"/>
                  </a:cxn>
                  <a:cxn ang="0">
                    <a:pos x="2022" y="1231"/>
                  </a:cxn>
                  <a:cxn ang="0">
                    <a:pos x="2021" y="1297"/>
                  </a:cxn>
                  <a:cxn ang="0">
                    <a:pos x="1992" y="1380"/>
                  </a:cxn>
                  <a:cxn ang="0">
                    <a:pos x="0" y="1328"/>
                  </a:cxn>
                  <a:cxn ang="0">
                    <a:pos x="199" y="1223"/>
                  </a:cxn>
                  <a:cxn ang="0">
                    <a:pos x="200" y="232"/>
                  </a:cxn>
                  <a:cxn ang="0">
                    <a:pos x="210" y="226"/>
                  </a:cxn>
                  <a:cxn ang="0">
                    <a:pos x="230" y="214"/>
                  </a:cxn>
                  <a:cxn ang="0">
                    <a:pos x="259" y="201"/>
                  </a:cxn>
                  <a:cxn ang="0">
                    <a:pos x="297" y="189"/>
                  </a:cxn>
                  <a:cxn ang="0">
                    <a:pos x="344" y="183"/>
                  </a:cxn>
                  <a:cxn ang="0">
                    <a:pos x="399" y="181"/>
                  </a:cxn>
                  <a:cxn ang="0">
                    <a:pos x="464" y="191"/>
                  </a:cxn>
                  <a:cxn ang="0">
                    <a:pos x="548" y="225"/>
                  </a:cxn>
                </a:cxnLst>
                <a:rect l="txL" t="txT" r="txR" b="txB"/>
                <a:pathLst>
                  <a:path w="2023" h="1695">
                    <a:moveTo>
                      <a:pt x="548" y="225"/>
                    </a:moveTo>
                    <a:lnTo>
                      <a:pt x="570" y="121"/>
                    </a:lnTo>
                    <a:lnTo>
                      <a:pt x="571" y="121"/>
                    </a:lnTo>
                    <a:lnTo>
                      <a:pt x="575" y="120"/>
                    </a:lnTo>
                    <a:lnTo>
                      <a:pt x="580" y="118"/>
                    </a:lnTo>
                    <a:lnTo>
                      <a:pt x="586" y="116"/>
                    </a:lnTo>
                    <a:lnTo>
                      <a:pt x="596" y="112"/>
                    </a:lnTo>
                    <a:lnTo>
                      <a:pt x="607" y="108"/>
                    </a:lnTo>
                    <a:lnTo>
                      <a:pt x="620" y="105"/>
                    </a:lnTo>
                    <a:lnTo>
                      <a:pt x="636" y="101"/>
                    </a:lnTo>
                    <a:lnTo>
                      <a:pt x="653" y="95"/>
                    </a:lnTo>
                    <a:lnTo>
                      <a:pt x="672" y="90"/>
                    </a:lnTo>
                    <a:lnTo>
                      <a:pt x="694" y="84"/>
                    </a:lnTo>
                    <a:lnTo>
                      <a:pt x="718" y="79"/>
                    </a:lnTo>
                    <a:lnTo>
                      <a:pt x="743" y="74"/>
                    </a:lnTo>
                    <a:lnTo>
                      <a:pt x="771" y="67"/>
                    </a:lnTo>
                    <a:lnTo>
                      <a:pt x="802" y="61"/>
                    </a:lnTo>
                    <a:lnTo>
                      <a:pt x="834" y="55"/>
                    </a:lnTo>
                    <a:lnTo>
                      <a:pt x="867" y="49"/>
                    </a:lnTo>
                    <a:lnTo>
                      <a:pt x="904" y="43"/>
                    </a:lnTo>
                    <a:lnTo>
                      <a:pt x="943" y="38"/>
                    </a:lnTo>
                    <a:lnTo>
                      <a:pt x="982" y="33"/>
                    </a:lnTo>
                    <a:lnTo>
                      <a:pt x="1025" y="27"/>
                    </a:lnTo>
                    <a:lnTo>
                      <a:pt x="1071" y="22"/>
                    </a:lnTo>
                    <a:lnTo>
                      <a:pt x="1117" y="17"/>
                    </a:lnTo>
                    <a:lnTo>
                      <a:pt x="1166" y="13"/>
                    </a:lnTo>
                    <a:lnTo>
                      <a:pt x="1218" y="10"/>
                    </a:lnTo>
                    <a:lnTo>
                      <a:pt x="1271" y="7"/>
                    </a:lnTo>
                    <a:lnTo>
                      <a:pt x="1327" y="3"/>
                    </a:lnTo>
                    <a:lnTo>
                      <a:pt x="1384" y="1"/>
                    </a:lnTo>
                    <a:lnTo>
                      <a:pt x="1444" y="0"/>
                    </a:lnTo>
                    <a:lnTo>
                      <a:pt x="1506" y="0"/>
                    </a:lnTo>
                    <a:lnTo>
                      <a:pt x="1570" y="0"/>
                    </a:lnTo>
                    <a:lnTo>
                      <a:pt x="1636" y="1"/>
                    </a:lnTo>
                    <a:lnTo>
                      <a:pt x="1709" y="41"/>
                    </a:lnTo>
                    <a:lnTo>
                      <a:pt x="1692" y="233"/>
                    </a:lnTo>
                    <a:lnTo>
                      <a:pt x="1698" y="235"/>
                    </a:lnTo>
                    <a:lnTo>
                      <a:pt x="1713" y="243"/>
                    </a:lnTo>
                    <a:lnTo>
                      <a:pt x="1733" y="256"/>
                    </a:lnTo>
                    <a:lnTo>
                      <a:pt x="1758" y="274"/>
                    </a:lnTo>
                    <a:lnTo>
                      <a:pt x="1784" y="299"/>
                    </a:lnTo>
                    <a:lnTo>
                      <a:pt x="1806" y="329"/>
                    </a:lnTo>
                    <a:lnTo>
                      <a:pt x="1825" y="366"/>
                    </a:lnTo>
                    <a:lnTo>
                      <a:pt x="1836" y="409"/>
                    </a:lnTo>
                    <a:lnTo>
                      <a:pt x="1999" y="557"/>
                    </a:lnTo>
                    <a:lnTo>
                      <a:pt x="1955" y="948"/>
                    </a:lnTo>
                    <a:lnTo>
                      <a:pt x="1692" y="1080"/>
                    </a:lnTo>
                    <a:lnTo>
                      <a:pt x="2003" y="1171"/>
                    </a:lnTo>
                    <a:lnTo>
                      <a:pt x="2006" y="1176"/>
                    </a:lnTo>
                    <a:lnTo>
                      <a:pt x="2011" y="1188"/>
                    </a:lnTo>
                    <a:lnTo>
                      <a:pt x="2016" y="1206"/>
                    </a:lnTo>
                    <a:lnTo>
                      <a:pt x="2022" y="1231"/>
                    </a:lnTo>
                    <a:lnTo>
                      <a:pt x="2023" y="1261"/>
                    </a:lnTo>
                    <a:lnTo>
                      <a:pt x="2021" y="1297"/>
                    </a:lnTo>
                    <a:lnTo>
                      <a:pt x="2010" y="1337"/>
                    </a:lnTo>
                    <a:lnTo>
                      <a:pt x="1992" y="1380"/>
                    </a:lnTo>
                    <a:lnTo>
                      <a:pt x="1171" y="1695"/>
                    </a:lnTo>
                    <a:lnTo>
                      <a:pt x="0" y="1328"/>
                    </a:lnTo>
                    <a:lnTo>
                      <a:pt x="20" y="1285"/>
                    </a:lnTo>
                    <a:lnTo>
                      <a:pt x="199" y="1223"/>
                    </a:lnTo>
                    <a:lnTo>
                      <a:pt x="199" y="233"/>
                    </a:lnTo>
                    <a:lnTo>
                      <a:pt x="200" y="232"/>
                    </a:lnTo>
                    <a:lnTo>
                      <a:pt x="204" y="229"/>
                    </a:lnTo>
                    <a:lnTo>
                      <a:pt x="210" y="226"/>
                    </a:lnTo>
                    <a:lnTo>
                      <a:pt x="218" y="220"/>
                    </a:lnTo>
                    <a:lnTo>
                      <a:pt x="230" y="214"/>
                    </a:lnTo>
                    <a:lnTo>
                      <a:pt x="243" y="207"/>
                    </a:lnTo>
                    <a:lnTo>
                      <a:pt x="259" y="201"/>
                    </a:lnTo>
                    <a:lnTo>
                      <a:pt x="277" y="194"/>
                    </a:lnTo>
                    <a:lnTo>
                      <a:pt x="297" y="189"/>
                    </a:lnTo>
                    <a:lnTo>
                      <a:pt x="320" y="185"/>
                    </a:lnTo>
                    <a:lnTo>
                      <a:pt x="344" y="183"/>
                    </a:lnTo>
                    <a:lnTo>
                      <a:pt x="370" y="180"/>
                    </a:lnTo>
                    <a:lnTo>
                      <a:pt x="399" y="181"/>
                    </a:lnTo>
                    <a:lnTo>
                      <a:pt x="430" y="185"/>
                    </a:lnTo>
                    <a:lnTo>
                      <a:pt x="464" y="191"/>
                    </a:lnTo>
                    <a:lnTo>
                      <a:pt x="498" y="201"/>
                    </a:lnTo>
                    <a:lnTo>
                      <a:pt x="548" y="225"/>
                    </a:lnTo>
                    <a:close/>
                  </a:path>
                </a:pathLst>
              </a:custGeom>
              <a:solidFill>
                <a:srgbClr val="96969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0" name="Freeform 11"/>
              <p:cNvSpPr/>
              <p:nvPr/>
            </p:nvSpPr>
            <p:spPr>
              <a:xfrm>
                <a:off x="6551" y="13597"/>
                <a:ext cx="650" cy="735"/>
              </a:xfrm>
              <a:custGeom>
                <a:avLst/>
                <a:gdLst>
                  <a:gd name="txL" fmla="*/ 0 w 650"/>
                  <a:gd name="txT" fmla="*/ 0 h 735"/>
                  <a:gd name="txR" fmla="*/ 650 w 650"/>
                  <a:gd name="txB" fmla="*/ 735 h 735"/>
                </a:gdLst>
                <a:ahLst/>
                <a:cxnLst>
                  <a:cxn ang="0">
                    <a:pos x="645" y="27"/>
                  </a:cxn>
                  <a:cxn ang="0">
                    <a:pos x="642" y="26"/>
                  </a:cxn>
                  <a:cxn ang="0">
                    <a:pos x="631" y="23"/>
                  </a:cxn>
                  <a:cxn ang="0">
                    <a:pos x="615" y="19"/>
                  </a:cxn>
                  <a:cxn ang="0">
                    <a:pos x="592" y="15"/>
                  </a:cxn>
                  <a:cxn ang="0">
                    <a:pos x="565" y="10"/>
                  </a:cxn>
                  <a:cxn ang="0">
                    <a:pos x="533" y="6"/>
                  </a:cxn>
                  <a:cxn ang="0">
                    <a:pos x="496" y="3"/>
                  </a:cxn>
                  <a:cxn ang="0">
                    <a:pos x="456" y="1"/>
                  </a:cxn>
                  <a:cxn ang="0">
                    <a:pos x="411" y="0"/>
                  </a:cxn>
                  <a:cxn ang="0">
                    <a:pos x="364" y="2"/>
                  </a:cxn>
                  <a:cxn ang="0">
                    <a:pos x="315" y="6"/>
                  </a:cxn>
                  <a:cxn ang="0">
                    <a:pos x="262" y="15"/>
                  </a:cxn>
                  <a:cxn ang="0">
                    <a:pos x="209" y="26"/>
                  </a:cxn>
                  <a:cxn ang="0">
                    <a:pos x="154" y="42"/>
                  </a:cxn>
                  <a:cxn ang="0">
                    <a:pos x="98" y="61"/>
                  </a:cxn>
                  <a:cxn ang="0">
                    <a:pos x="42" y="87"/>
                  </a:cxn>
                  <a:cxn ang="0">
                    <a:pos x="38" y="101"/>
                  </a:cxn>
                  <a:cxn ang="0">
                    <a:pos x="28" y="141"/>
                  </a:cxn>
                  <a:cxn ang="0">
                    <a:pos x="17" y="203"/>
                  </a:cxn>
                  <a:cxn ang="0">
                    <a:pos x="6" y="283"/>
                  </a:cxn>
                  <a:cxn ang="0">
                    <a:pos x="0" y="378"/>
                  </a:cxn>
                  <a:cxn ang="0">
                    <a:pos x="5" y="484"/>
                  </a:cxn>
                  <a:cxn ang="0">
                    <a:pos x="21" y="599"/>
                  </a:cxn>
                  <a:cxn ang="0">
                    <a:pos x="54" y="716"/>
                  </a:cxn>
                  <a:cxn ang="0">
                    <a:pos x="58" y="716"/>
                  </a:cxn>
                  <a:cxn ang="0">
                    <a:pos x="66" y="715"/>
                  </a:cxn>
                  <a:cxn ang="0">
                    <a:pos x="80" y="713"/>
                  </a:cxn>
                  <a:cxn ang="0">
                    <a:pos x="99" y="712"/>
                  </a:cxn>
                  <a:cxn ang="0">
                    <a:pos x="124" y="710"/>
                  </a:cxn>
                  <a:cxn ang="0">
                    <a:pos x="153" y="708"/>
                  </a:cxn>
                  <a:cxn ang="0">
                    <a:pos x="188" y="707"/>
                  </a:cxn>
                  <a:cxn ang="0">
                    <a:pos x="225" y="706"/>
                  </a:cxn>
                  <a:cxn ang="0">
                    <a:pos x="267" y="705"/>
                  </a:cxn>
                  <a:cxn ang="0">
                    <a:pos x="313" y="706"/>
                  </a:cxn>
                  <a:cxn ang="0">
                    <a:pos x="362" y="707"/>
                  </a:cxn>
                  <a:cxn ang="0">
                    <a:pos x="415" y="709"/>
                  </a:cxn>
                  <a:cxn ang="0">
                    <a:pos x="470" y="713"/>
                  </a:cxn>
                  <a:cxn ang="0">
                    <a:pos x="528" y="719"/>
                  </a:cxn>
                  <a:cxn ang="0">
                    <a:pos x="588" y="726"/>
                  </a:cxn>
                  <a:cxn ang="0">
                    <a:pos x="650" y="735"/>
                  </a:cxn>
                  <a:cxn ang="0">
                    <a:pos x="647" y="713"/>
                  </a:cxn>
                  <a:cxn ang="0">
                    <a:pos x="641" y="655"/>
                  </a:cxn>
                  <a:cxn ang="0">
                    <a:pos x="631" y="568"/>
                  </a:cxn>
                  <a:cxn ang="0">
                    <a:pos x="623" y="462"/>
                  </a:cxn>
                  <a:cxn ang="0">
                    <a:pos x="618" y="345"/>
                  </a:cxn>
                  <a:cxn ang="0">
                    <a:pos x="618" y="229"/>
                  </a:cxn>
                  <a:cxn ang="0">
                    <a:pos x="627" y="119"/>
                  </a:cxn>
                  <a:cxn ang="0">
                    <a:pos x="645" y="27"/>
                  </a:cxn>
                </a:cxnLst>
                <a:rect l="txL" t="txT" r="txR" b="txB"/>
                <a:pathLst>
                  <a:path w="650" h="735">
                    <a:moveTo>
                      <a:pt x="645" y="27"/>
                    </a:moveTo>
                    <a:lnTo>
                      <a:pt x="642" y="26"/>
                    </a:lnTo>
                    <a:lnTo>
                      <a:pt x="631" y="23"/>
                    </a:lnTo>
                    <a:lnTo>
                      <a:pt x="615" y="19"/>
                    </a:lnTo>
                    <a:lnTo>
                      <a:pt x="592" y="15"/>
                    </a:lnTo>
                    <a:lnTo>
                      <a:pt x="565" y="10"/>
                    </a:lnTo>
                    <a:lnTo>
                      <a:pt x="533" y="6"/>
                    </a:lnTo>
                    <a:lnTo>
                      <a:pt x="496" y="3"/>
                    </a:lnTo>
                    <a:lnTo>
                      <a:pt x="456" y="1"/>
                    </a:lnTo>
                    <a:lnTo>
                      <a:pt x="411" y="0"/>
                    </a:lnTo>
                    <a:lnTo>
                      <a:pt x="364" y="2"/>
                    </a:lnTo>
                    <a:lnTo>
                      <a:pt x="315" y="6"/>
                    </a:lnTo>
                    <a:lnTo>
                      <a:pt x="262" y="15"/>
                    </a:lnTo>
                    <a:lnTo>
                      <a:pt x="209" y="26"/>
                    </a:lnTo>
                    <a:lnTo>
                      <a:pt x="154" y="42"/>
                    </a:lnTo>
                    <a:lnTo>
                      <a:pt x="98" y="61"/>
                    </a:lnTo>
                    <a:lnTo>
                      <a:pt x="42" y="87"/>
                    </a:lnTo>
                    <a:lnTo>
                      <a:pt x="38" y="101"/>
                    </a:lnTo>
                    <a:lnTo>
                      <a:pt x="28" y="141"/>
                    </a:lnTo>
                    <a:lnTo>
                      <a:pt x="17" y="203"/>
                    </a:lnTo>
                    <a:lnTo>
                      <a:pt x="6" y="283"/>
                    </a:lnTo>
                    <a:lnTo>
                      <a:pt x="0" y="378"/>
                    </a:lnTo>
                    <a:lnTo>
                      <a:pt x="5" y="484"/>
                    </a:lnTo>
                    <a:lnTo>
                      <a:pt x="21" y="599"/>
                    </a:lnTo>
                    <a:lnTo>
                      <a:pt x="54" y="716"/>
                    </a:lnTo>
                    <a:lnTo>
                      <a:pt x="58" y="716"/>
                    </a:lnTo>
                    <a:lnTo>
                      <a:pt x="66" y="715"/>
                    </a:lnTo>
                    <a:lnTo>
                      <a:pt x="80" y="713"/>
                    </a:lnTo>
                    <a:lnTo>
                      <a:pt x="99" y="712"/>
                    </a:lnTo>
                    <a:lnTo>
                      <a:pt x="124" y="710"/>
                    </a:lnTo>
                    <a:lnTo>
                      <a:pt x="153" y="708"/>
                    </a:lnTo>
                    <a:lnTo>
                      <a:pt x="188" y="707"/>
                    </a:lnTo>
                    <a:lnTo>
                      <a:pt x="225" y="706"/>
                    </a:lnTo>
                    <a:lnTo>
                      <a:pt x="267" y="705"/>
                    </a:lnTo>
                    <a:lnTo>
                      <a:pt x="313" y="706"/>
                    </a:lnTo>
                    <a:lnTo>
                      <a:pt x="362" y="707"/>
                    </a:lnTo>
                    <a:lnTo>
                      <a:pt x="415" y="709"/>
                    </a:lnTo>
                    <a:lnTo>
                      <a:pt x="470" y="713"/>
                    </a:lnTo>
                    <a:lnTo>
                      <a:pt x="528" y="719"/>
                    </a:lnTo>
                    <a:lnTo>
                      <a:pt x="588" y="726"/>
                    </a:lnTo>
                    <a:lnTo>
                      <a:pt x="650" y="735"/>
                    </a:lnTo>
                    <a:lnTo>
                      <a:pt x="647" y="713"/>
                    </a:lnTo>
                    <a:lnTo>
                      <a:pt x="641" y="655"/>
                    </a:lnTo>
                    <a:lnTo>
                      <a:pt x="631" y="568"/>
                    </a:lnTo>
                    <a:lnTo>
                      <a:pt x="623" y="462"/>
                    </a:lnTo>
                    <a:lnTo>
                      <a:pt x="618" y="345"/>
                    </a:lnTo>
                    <a:lnTo>
                      <a:pt x="618" y="229"/>
                    </a:lnTo>
                    <a:lnTo>
                      <a:pt x="627" y="119"/>
                    </a:lnTo>
                    <a:lnTo>
                      <a:pt x="645" y="27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1" name="Freeform 12"/>
              <p:cNvSpPr/>
              <p:nvPr/>
            </p:nvSpPr>
            <p:spPr>
              <a:xfrm>
                <a:off x="6623" y="13797"/>
                <a:ext cx="1071" cy="731"/>
              </a:xfrm>
              <a:custGeom>
                <a:avLst/>
                <a:gdLst>
                  <a:gd name="txL" fmla="*/ 0 w 1071"/>
                  <a:gd name="txT" fmla="*/ 0 h 731"/>
                  <a:gd name="txR" fmla="*/ 1071 w 1071"/>
                  <a:gd name="txB" fmla="*/ 731 h 731"/>
                </a:gdLst>
                <a:ahLst/>
                <a:cxnLst>
                  <a:cxn ang="0">
                    <a:pos x="6" y="552"/>
                  </a:cxn>
                  <a:cxn ang="0">
                    <a:pos x="0" y="642"/>
                  </a:cxn>
                  <a:cxn ang="0">
                    <a:pos x="698" y="731"/>
                  </a:cxn>
                  <a:cxn ang="0">
                    <a:pos x="703" y="729"/>
                  </a:cxn>
                  <a:cxn ang="0">
                    <a:pos x="717" y="722"/>
                  </a:cxn>
                  <a:cxn ang="0">
                    <a:pos x="740" y="710"/>
                  </a:cxn>
                  <a:cxn ang="0">
                    <a:pos x="768" y="694"/>
                  </a:cxn>
                  <a:cxn ang="0">
                    <a:pos x="801" y="672"/>
                  </a:cxn>
                  <a:cxn ang="0">
                    <a:pos x="838" y="645"/>
                  </a:cxn>
                  <a:cxn ang="0">
                    <a:pos x="876" y="614"/>
                  </a:cxn>
                  <a:cxn ang="0">
                    <a:pos x="915" y="577"/>
                  </a:cxn>
                  <a:cxn ang="0">
                    <a:pos x="953" y="536"/>
                  </a:cxn>
                  <a:cxn ang="0">
                    <a:pos x="988" y="491"/>
                  </a:cxn>
                  <a:cxn ang="0">
                    <a:pos x="1018" y="439"/>
                  </a:cxn>
                  <a:cxn ang="0">
                    <a:pos x="1043" y="383"/>
                  </a:cxn>
                  <a:cxn ang="0">
                    <a:pos x="1061" y="322"/>
                  </a:cxn>
                  <a:cxn ang="0">
                    <a:pos x="1071" y="255"/>
                  </a:cxn>
                  <a:cxn ang="0">
                    <a:pos x="1070" y="185"/>
                  </a:cxn>
                  <a:cxn ang="0">
                    <a:pos x="1057" y="108"/>
                  </a:cxn>
                  <a:cxn ang="0">
                    <a:pos x="1055" y="104"/>
                  </a:cxn>
                  <a:cxn ang="0">
                    <a:pos x="1049" y="92"/>
                  </a:cxn>
                  <a:cxn ang="0">
                    <a:pos x="1037" y="76"/>
                  </a:cxn>
                  <a:cxn ang="0">
                    <a:pos x="1022" y="57"/>
                  </a:cxn>
                  <a:cxn ang="0">
                    <a:pos x="1002" y="37"/>
                  </a:cxn>
                  <a:cxn ang="0">
                    <a:pos x="979" y="20"/>
                  </a:cxn>
                  <a:cxn ang="0">
                    <a:pos x="951" y="7"/>
                  </a:cxn>
                  <a:cxn ang="0">
                    <a:pos x="919" y="0"/>
                  </a:cxn>
                  <a:cxn ang="0">
                    <a:pos x="924" y="12"/>
                  </a:cxn>
                  <a:cxn ang="0">
                    <a:pos x="934" y="44"/>
                  </a:cxn>
                  <a:cxn ang="0">
                    <a:pos x="947" y="94"/>
                  </a:cxn>
                  <a:cxn ang="0">
                    <a:pos x="958" y="159"/>
                  </a:cxn>
                  <a:cxn ang="0">
                    <a:pos x="961" y="238"/>
                  </a:cxn>
                  <a:cxn ang="0">
                    <a:pos x="953" y="324"/>
                  </a:cxn>
                  <a:cxn ang="0">
                    <a:pos x="928" y="418"/>
                  </a:cxn>
                  <a:cxn ang="0">
                    <a:pos x="884" y="516"/>
                  </a:cxn>
                  <a:cxn ang="0">
                    <a:pos x="883" y="518"/>
                  </a:cxn>
                  <a:cxn ang="0">
                    <a:pos x="879" y="521"/>
                  </a:cxn>
                  <a:cxn ang="0">
                    <a:pos x="872" y="526"/>
                  </a:cxn>
                  <a:cxn ang="0">
                    <a:pos x="862" y="534"/>
                  </a:cxn>
                  <a:cxn ang="0">
                    <a:pos x="851" y="541"/>
                  </a:cxn>
                  <a:cxn ang="0">
                    <a:pos x="837" y="550"/>
                  </a:cxn>
                  <a:cxn ang="0">
                    <a:pos x="819" y="559"/>
                  </a:cxn>
                  <a:cxn ang="0">
                    <a:pos x="800" y="567"/>
                  </a:cxn>
                  <a:cxn ang="0">
                    <a:pos x="778" y="575"/>
                  </a:cxn>
                  <a:cxn ang="0">
                    <a:pos x="754" y="582"/>
                  </a:cxn>
                  <a:cxn ang="0">
                    <a:pos x="727" y="588"/>
                  </a:cxn>
                  <a:cxn ang="0">
                    <a:pos x="697" y="592"/>
                  </a:cxn>
                  <a:cxn ang="0">
                    <a:pos x="666" y="593"/>
                  </a:cxn>
                  <a:cxn ang="0">
                    <a:pos x="631" y="592"/>
                  </a:cxn>
                  <a:cxn ang="0">
                    <a:pos x="593" y="589"/>
                  </a:cxn>
                  <a:cxn ang="0">
                    <a:pos x="555" y="581"/>
                  </a:cxn>
                  <a:cxn ang="0">
                    <a:pos x="555" y="677"/>
                  </a:cxn>
                  <a:cxn ang="0">
                    <a:pos x="24" y="623"/>
                  </a:cxn>
                  <a:cxn ang="0">
                    <a:pos x="6" y="552"/>
                  </a:cxn>
                </a:cxnLst>
                <a:rect l="txL" t="txT" r="txR" b="txB"/>
                <a:pathLst>
                  <a:path w="1071" h="731">
                    <a:moveTo>
                      <a:pt x="6" y="552"/>
                    </a:moveTo>
                    <a:lnTo>
                      <a:pt x="0" y="642"/>
                    </a:lnTo>
                    <a:lnTo>
                      <a:pt x="698" y="731"/>
                    </a:lnTo>
                    <a:lnTo>
                      <a:pt x="703" y="729"/>
                    </a:lnTo>
                    <a:lnTo>
                      <a:pt x="717" y="722"/>
                    </a:lnTo>
                    <a:lnTo>
                      <a:pt x="740" y="710"/>
                    </a:lnTo>
                    <a:lnTo>
                      <a:pt x="768" y="694"/>
                    </a:lnTo>
                    <a:lnTo>
                      <a:pt x="801" y="672"/>
                    </a:lnTo>
                    <a:lnTo>
                      <a:pt x="838" y="645"/>
                    </a:lnTo>
                    <a:lnTo>
                      <a:pt x="876" y="614"/>
                    </a:lnTo>
                    <a:lnTo>
                      <a:pt x="915" y="577"/>
                    </a:lnTo>
                    <a:lnTo>
                      <a:pt x="953" y="536"/>
                    </a:lnTo>
                    <a:lnTo>
                      <a:pt x="988" y="491"/>
                    </a:lnTo>
                    <a:lnTo>
                      <a:pt x="1018" y="439"/>
                    </a:lnTo>
                    <a:lnTo>
                      <a:pt x="1043" y="383"/>
                    </a:lnTo>
                    <a:lnTo>
                      <a:pt x="1061" y="322"/>
                    </a:lnTo>
                    <a:lnTo>
                      <a:pt x="1071" y="255"/>
                    </a:lnTo>
                    <a:lnTo>
                      <a:pt x="1070" y="185"/>
                    </a:lnTo>
                    <a:lnTo>
                      <a:pt x="1057" y="108"/>
                    </a:lnTo>
                    <a:lnTo>
                      <a:pt x="1055" y="104"/>
                    </a:lnTo>
                    <a:lnTo>
                      <a:pt x="1049" y="92"/>
                    </a:lnTo>
                    <a:lnTo>
                      <a:pt x="1037" y="76"/>
                    </a:lnTo>
                    <a:lnTo>
                      <a:pt x="1022" y="57"/>
                    </a:lnTo>
                    <a:lnTo>
                      <a:pt x="1002" y="37"/>
                    </a:lnTo>
                    <a:lnTo>
                      <a:pt x="979" y="20"/>
                    </a:lnTo>
                    <a:lnTo>
                      <a:pt x="951" y="7"/>
                    </a:lnTo>
                    <a:lnTo>
                      <a:pt x="919" y="0"/>
                    </a:lnTo>
                    <a:lnTo>
                      <a:pt x="924" y="12"/>
                    </a:lnTo>
                    <a:lnTo>
                      <a:pt x="934" y="44"/>
                    </a:lnTo>
                    <a:lnTo>
                      <a:pt x="947" y="94"/>
                    </a:lnTo>
                    <a:lnTo>
                      <a:pt x="958" y="159"/>
                    </a:lnTo>
                    <a:lnTo>
                      <a:pt x="961" y="238"/>
                    </a:lnTo>
                    <a:lnTo>
                      <a:pt x="953" y="324"/>
                    </a:lnTo>
                    <a:lnTo>
                      <a:pt x="928" y="418"/>
                    </a:lnTo>
                    <a:lnTo>
                      <a:pt x="884" y="516"/>
                    </a:lnTo>
                    <a:lnTo>
                      <a:pt x="883" y="518"/>
                    </a:lnTo>
                    <a:lnTo>
                      <a:pt x="879" y="521"/>
                    </a:lnTo>
                    <a:lnTo>
                      <a:pt x="872" y="526"/>
                    </a:lnTo>
                    <a:lnTo>
                      <a:pt x="862" y="534"/>
                    </a:lnTo>
                    <a:lnTo>
                      <a:pt x="851" y="541"/>
                    </a:lnTo>
                    <a:lnTo>
                      <a:pt x="837" y="550"/>
                    </a:lnTo>
                    <a:lnTo>
                      <a:pt x="819" y="559"/>
                    </a:lnTo>
                    <a:lnTo>
                      <a:pt x="800" y="567"/>
                    </a:lnTo>
                    <a:lnTo>
                      <a:pt x="778" y="575"/>
                    </a:lnTo>
                    <a:lnTo>
                      <a:pt x="754" y="582"/>
                    </a:lnTo>
                    <a:lnTo>
                      <a:pt x="727" y="588"/>
                    </a:lnTo>
                    <a:lnTo>
                      <a:pt x="697" y="592"/>
                    </a:lnTo>
                    <a:lnTo>
                      <a:pt x="666" y="593"/>
                    </a:lnTo>
                    <a:lnTo>
                      <a:pt x="631" y="592"/>
                    </a:lnTo>
                    <a:lnTo>
                      <a:pt x="593" y="589"/>
                    </a:lnTo>
                    <a:lnTo>
                      <a:pt x="555" y="581"/>
                    </a:lnTo>
                    <a:lnTo>
                      <a:pt x="555" y="677"/>
                    </a:lnTo>
                    <a:lnTo>
                      <a:pt x="24" y="623"/>
                    </a:lnTo>
                    <a:lnTo>
                      <a:pt x="6" y="5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2" name="Freeform 13"/>
              <p:cNvSpPr/>
              <p:nvPr/>
            </p:nvSpPr>
            <p:spPr>
              <a:xfrm>
                <a:off x="6486" y="14516"/>
                <a:ext cx="787" cy="253"/>
              </a:xfrm>
              <a:custGeom>
                <a:avLst/>
                <a:gdLst>
                  <a:gd name="txL" fmla="*/ 0 w 787"/>
                  <a:gd name="txT" fmla="*/ 0 h 253"/>
                  <a:gd name="txR" fmla="*/ 787 w 787"/>
                  <a:gd name="txB" fmla="*/ 253 h 253"/>
                </a:gdLst>
                <a:ahLst/>
                <a:cxnLst>
                  <a:cxn ang="0">
                    <a:pos x="787" y="91"/>
                  </a:cxn>
                  <a:cxn ang="0">
                    <a:pos x="12" y="0"/>
                  </a:cxn>
                  <a:cxn ang="0">
                    <a:pos x="0" y="91"/>
                  </a:cxn>
                  <a:cxn ang="0">
                    <a:pos x="764" y="253"/>
                  </a:cxn>
                  <a:cxn ang="0">
                    <a:pos x="787" y="91"/>
                  </a:cxn>
                </a:cxnLst>
                <a:rect l="txL" t="txT" r="txR" b="txB"/>
                <a:pathLst>
                  <a:path w="787" h="253">
                    <a:moveTo>
                      <a:pt x="787" y="91"/>
                    </a:moveTo>
                    <a:lnTo>
                      <a:pt x="12" y="0"/>
                    </a:lnTo>
                    <a:lnTo>
                      <a:pt x="0" y="91"/>
                    </a:lnTo>
                    <a:lnTo>
                      <a:pt x="764" y="253"/>
                    </a:lnTo>
                    <a:lnTo>
                      <a:pt x="787" y="9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3" name="Freeform 14"/>
              <p:cNvSpPr/>
              <p:nvPr/>
            </p:nvSpPr>
            <p:spPr>
              <a:xfrm>
                <a:off x="6879" y="14597"/>
                <a:ext cx="336" cy="115"/>
              </a:xfrm>
              <a:custGeom>
                <a:avLst/>
                <a:gdLst>
                  <a:gd name="txL" fmla="*/ 0 w 336"/>
                  <a:gd name="txT" fmla="*/ 0 h 115"/>
                  <a:gd name="txR" fmla="*/ 336 w 336"/>
                  <a:gd name="txB" fmla="*/ 115 h 115"/>
                </a:gdLst>
                <a:ahLst/>
                <a:cxnLst>
                  <a:cxn ang="0">
                    <a:pos x="336" y="50"/>
                  </a:cxn>
                  <a:cxn ang="0">
                    <a:pos x="4" y="0"/>
                  </a:cxn>
                  <a:cxn ang="0">
                    <a:pos x="0" y="48"/>
                  </a:cxn>
                  <a:cxn ang="0">
                    <a:pos x="327" y="115"/>
                  </a:cxn>
                  <a:cxn ang="0">
                    <a:pos x="336" y="50"/>
                  </a:cxn>
                </a:cxnLst>
                <a:rect l="txL" t="txT" r="txR" b="txB"/>
                <a:pathLst>
                  <a:path w="336" h="115">
                    <a:moveTo>
                      <a:pt x="336" y="50"/>
                    </a:moveTo>
                    <a:lnTo>
                      <a:pt x="4" y="0"/>
                    </a:lnTo>
                    <a:lnTo>
                      <a:pt x="0" y="48"/>
                    </a:lnTo>
                    <a:lnTo>
                      <a:pt x="327" y="115"/>
                    </a:lnTo>
                    <a:lnTo>
                      <a:pt x="336" y="5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4" name="Freeform 15"/>
              <p:cNvSpPr/>
              <p:nvPr/>
            </p:nvSpPr>
            <p:spPr>
              <a:xfrm>
                <a:off x="6536" y="14540"/>
                <a:ext cx="225" cy="85"/>
              </a:xfrm>
              <a:custGeom>
                <a:avLst/>
                <a:gdLst>
                  <a:gd name="txL" fmla="*/ 0 w 225"/>
                  <a:gd name="txT" fmla="*/ 0 h 85"/>
                  <a:gd name="txR" fmla="*/ 225 w 225"/>
                  <a:gd name="txB" fmla="*/ 85 h 85"/>
                </a:gdLst>
                <a:ahLst/>
                <a:cxnLst>
                  <a:cxn ang="0">
                    <a:pos x="225" y="39"/>
                  </a:cxn>
                  <a:cxn ang="0">
                    <a:pos x="0" y="0"/>
                  </a:cxn>
                  <a:cxn ang="0">
                    <a:pos x="3" y="41"/>
                  </a:cxn>
                  <a:cxn ang="0">
                    <a:pos x="218" y="85"/>
                  </a:cxn>
                  <a:cxn ang="0">
                    <a:pos x="225" y="39"/>
                  </a:cxn>
                </a:cxnLst>
                <a:rect l="txL" t="txT" r="txR" b="txB"/>
                <a:pathLst>
                  <a:path w="225" h="85">
                    <a:moveTo>
                      <a:pt x="225" y="39"/>
                    </a:moveTo>
                    <a:lnTo>
                      <a:pt x="0" y="0"/>
                    </a:lnTo>
                    <a:lnTo>
                      <a:pt x="3" y="41"/>
                    </a:lnTo>
                    <a:lnTo>
                      <a:pt x="218" y="85"/>
                    </a:lnTo>
                    <a:lnTo>
                      <a:pt x="225" y="3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5" name="Freeform 16"/>
              <p:cNvSpPr/>
              <p:nvPr/>
            </p:nvSpPr>
            <p:spPr>
              <a:xfrm>
                <a:off x="5972" y="14624"/>
                <a:ext cx="1325" cy="439"/>
              </a:xfrm>
              <a:custGeom>
                <a:avLst/>
                <a:gdLst>
                  <a:gd name="txL" fmla="*/ 0 w 1325"/>
                  <a:gd name="txT" fmla="*/ 0 h 439"/>
                  <a:gd name="txR" fmla="*/ 1325 w 1325"/>
                  <a:gd name="txB" fmla="*/ 439 h 439"/>
                </a:gdLst>
                <a:ahLst/>
                <a:cxnLst>
                  <a:cxn ang="0">
                    <a:pos x="0" y="132"/>
                  </a:cxn>
                  <a:cxn ang="0">
                    <a:pos x="3" y="132"/>
                  </a:cxn>
                  <a:cxn ang="0">
                    <a:pos x="10" y="130"/>
                  </a:cxn>
                  <a:cxn ang="0">
                    <a:pos x="24" y="128"/>
                  </a:cxn>
                  <a:cxn ang="0">
                    <a:pos x="42" y="125"/>
                  </a:cxn>
                  <a:cxn ang="0">
                    <a:pos x="62" y="121"/>
                  </a:cxn>
                  <a:cxn ang="0">
                    <a:pos x="86" y="116"/>
                  </a:cxn>
                  <a:cxn ang="0">
                    <a:pos x="113" y="109"/>
                  </a:cxn>
                  <a:cxn ang="0">
                    <a:pos x="141" y="102"/>
                  </a:cxn>
                  <a:cxn ang="0">
                    <a:pos x="170" y="94"/>
                  </a:cxn>
                  <a:cxn ang="0">
                    <a:pos x="199" y="85"/>
                  </a:cxn>
                  <a:cxn ang="0">
                    <a:pos x="228" y="74"/>
                  </a:cxn>
                  <a:cxn ang="0">
                    <a:pos x="257" y="62"/>
                  </a:cxn>
                  <a:cxn ang="0">
                    <a:pos x="285" y="48"/>
                  </a:cxn>
                  <a:cxn ang="0">
                    <a:pos x="309" y="34"/>
                  </a:cxn>
                  <a:cxn ang="0">
                    <a:pos x="333" y="18"/>
                  </a:cxn>
                  <a:cxn ang="0">
                    <a:pos x="352" y="0"/>
                  </a:cxn>
                  <a:cxn ang="0">
                    <a:pos x="1325" y="223"/>
                  </a:cxn>
                  <a:cxn ang="0">
                    <a:pos x="1323" y="225"/>
                  </a:cxn>
                  <a:cxn ang="0">
                    <a:pos x="1318" y="230"/>
                  </a:cxn>
                  <a:cxn ang="0">
                    <a:pos x="1309" y="239"/>
                  </a:cxn>
                  <a:cxn ang="0">
                    <a:pos x="1297" y="250"/>
                  </a:cxn>
                  <a:cxn ang="0">
                    <a:pos x="1282" y="263"/>
                  </a:cxn>
                  <a:cxn ang="0">
                    <a:pos x="1265" y="278"/>
                  </a:cxn>
                  <a:cxn ang="0">
                    <a:pos x="1247" y="295"/>
                  </a:cxn>
                  <a:cxn ang="0">
                    <a:pos x="1225" y="312"/>
                  </a:cxn>
                  <a:cxn ang="0">
                    <a:pos x="1202" y="331"/>
                  </a:cxn>
                  <a:cxn ang="0">
                    <a:pos x="1179" y="349"/>
                  </a:cxn>
                  <a:cxn ang="0">
                    <a:pos x="1154" y="367"/>
                  </a:cxn>
                  <a:cxn ang="0">
                    <a:pos x="1128" y="385"/>
                  </a:cxn>
                  <a:cxn ang="0">
                    <a:pos x="1102" y="401"/>
                  </a:cxn>
                  <a:cxn ang="0">
                    <a:pos x="1077" y="415"/>
                  </a:cxn>
                  <a:cxn ang="0">
                    <a:pos x="1051" y="428"/>
                  </a:cxn>
                  <a:cxn ang="0">
                    <a:pos x="1026" y="439"/>
                  </a:cxn>
                  <a:cxn ang="0">
                    <a:pos x="0" y="132"/>
                  </a:cxn>
                </a:cxnLst>
                <a:rect l="txL" t="txT" r="txR" b="txB"/>
                <a:pathLst>
                  <a:path w="1325" h="439">
                    <a:moveTo>
                      <a:pt x="0" y="132"/>
                    </a:moveTo>
                    <a:lnTo>
                      <a:pt x="3" y="132"/>
                    </a:lnTo>
                    <a:lnTo>
                      <a:pt x="10" y="130"/>
                    </a:lnTo>
                    <a:lnTo>
                      <a:pt x="24" y="128"/>
                    </a:lnTo>
                    <a:lnTo>
                      <a:pt x="42" y="125"/>
                    </a:lnTo>
                    <a:lnTo>
                      <a:pt x="62" y="121"/>
                    </a:lnTo>
                    <a:lnTo>
                      <a:pt x="86" y="116"/>
                    </a:lnTo>
                    <a:lnTo>
                      <a:pt x="113" y="109"/>
                    </a:lnTo>
                    <a:lnTo>
                      <a:pt x="141" y="102"/>
                    </a:lnTo>
                    <a:lnTo>
                      <a:pt x="170" y="94"/>
                    </a:lnTo>
                    <a:lnTo>
                      <a:pt x="199" y="85"/>
                    </a:lnTo>
                    <a:lnTo>
                      <a:pt x="228" y="74"/>
                    </a:lnTo>
                    <a:lnTo>
                      <a:pt x="257" y="62"/>
                    </a:lnTo>
                    <a:lnTo>
                      <a:pt x="285" y="48"/>
                    </a:lnTo>
                    <a:lnTo>
                      <a:pt x="309" y="34"/>
                    </a:lnTo>
                    <a:lnTo>
                      <a:pt x="333" y="18"/>
                    </a:lnTo>
                    <a:lnTo>
                      <a:pt x="352" y="0"/>
                    </a:lnTo>
                    <a:lnTo>
                      <a:pt x="1325" y="223"/>
                    </a:lnTo>
                    <a:lnTo>
                      <a:pt x="1323" y="225"/>
                    </a:lnTo>
                    <a:lnTo>
                      <a:pt x="1318" y="230"/>
                    </a:lnTo>
                    <a:lnTo>
                      <a:pt x="1309" y="239"/>
                    </a:lnTo>
                    <a:lnTo>
                      <a:pt x="1297" y="250"/>
                    </a:lnTo>
                    <a:lnTo>
                      <a:pt x="1282" y="263"/>
                    </a:lnTo>
                    <a:lnTo>
                      <a:pt x="1265" y="278"/>
                    </a:lnTo>
                    <a:lnTo>
                      <a:pt x="1247" y="295"/>
                    </a:lnTo>
                    <a:lnTo>
                      <a:pt x="1225" y="312"/>
                    </a:lnTo>
                    <a:lnTo>
                      <a:pt x="1202" y="331"/>
                    </a:lnTo>
                    <a:lnTo>
                      <a:pt x="1179" y="349"/>
                    </a:lnTo>
                    <a:lnTo>
                      <a:pt x="1154" y="367"/>
                    </a:lnTo>
                    <a:lnTo>
                      <a:pt x="1128" y="385"/>
                    </a:lnTo>
                    <a:lnTo>
                      <a:pt x="1102" y="401"/>
                    </a:lnTo>
                    <a:lnTo>
                      <a:pt x="1077" y="415"/>
                    </a:lnTo>
                    <a:lnTo>
                      <a:pt x="1051" y="428"/>
                    </a:lnTo>
                    <a:lnTo>
                      <a:pt x="1026" y="439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6" name="Freeform 17"/>
              <p:cNvSpPr/>
              <p:nvPr/>
            </p:nvSpPr>
            <p:spPr>
              <a:xfrm>
                <a:off x="7292" y="14577"/>
                <a:ext cx="472" cy="209"/>
              </a:xfrm>
              <a:custGeom>
                <a:avLst/>
                <a:gdLst>
                  <a:gd name="txL" fmla="*/ 0 w 472"/>
                  <a:gd name="txT" fmla="*/ 0 h 209"/>
                  <a:gd name="txR" fmla="*/ 472 w 472"/>
                  <a:gd name="txB" fmla="*/ 209 h 209"/>
                </a:gdLst>
                <a:ahLst/>
                <a:cxnLst>
                  <a:cxn ang="0">
                    <a:pos x="47" y="209"/>
                  </a:cxn>
                  <a:cxn ang="0">
                    <a:pos x="472" y="84"/>
                  </a:cxn>
                  <a:cxn ang="0">
                    <a:pos x="215" y="0"/>
                  </a:cxn>
                  <a:cxn ang="0">
                    <a:pos x="5" y="24"/>
                  </a:cxn>
                  <a:cxn ang="0">
                    <a:pos x="0" y="197"/>
                  </a:cxn>
                  <a:cxn ang="0">
                    <a:pos x="47" y="209"/>
                  </a:cxn>
                </a:cxnLst>
                <a:rect l="txL" t="txT" r="txR" b="txB"/>
                <a:pathLst>
                  <a:path w="472" h="209">
                    <a:moveTo>
                      <a:pt x="47" y="209"/>
                    </a:moveTo>
                    <a:lnTo>
                      <a:pt x="472" y="84"/>
                    </a:lnTo>
                    <a:lnTo>
                      <a:pt x="215" y="0"/>
                    </a:lnTo>
                    <a:lnTo>
                      <a:pt x="5" y="24"/>
                    </a:lnTo>
                    <a:lnTo>
                      <a:pt x="0" y="197"/>
                    </a:lnTo>
                    <a:lnTo>
                      <a:pt x="47" y="20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7" name="Freeform 18"/>
              <p:cNvSpPr/>
              <p:nvPr/>
            </p:nvSpPr>
            <p:spPr>
              <a:xfrm>
                <a:off x="6073" y="13679"/>
                <a:ext cx="251" cy="999"/>
              </a:xfrm>
              <a:custGeom>
                <a:avLst/>
                <a:gdLst>
                  <a:gd name="txL" fmla="*/ 0 w 251"/>
                  <a:gd name="txT" fmla="*/ 0 h 999"/>
                  <a:gd name="txR" fmla="*/ 251 w 251"/>
                  <a:gd name="txB" fmla="*/ 999 h 999"/>
                </a:gdLst>
                <a:ahLst/>
                <a:cxnLst>
                  <a:cxn ang="0">
                    <a:pos x="251" y="23"/>
                  </a:cxn>
                  <a:cxn ang="0">
                    <a:pos x="250" y="22"/>
                  </a:cxn>
                  <a:cxn ang="0">
                    <a:pos x="246" y="20"/>
                  </a:cxn>
                  <a:cxn ang="0">
                    <a:pos x="239" y="18"/>
                  </a:cxn>
                  <a:cxn ang="0">
                    <a:pos x="230" y="15"/>
                  </a:cxn>
                  <a:cxn ang="0">
                    <a:pos x="218" y="11"/>
                  </a:cxn>
                  <a:cxn ang="0">
                    <a:pos x="205" y="7"/>
                  </a:cxn>
                  <a:cxn ang="0">
                    <a:pos x="190" y="4"/>
                  </a:cxn>
                  <a:cxn ang="0">
                    <a:pos x="173" y="1"/>
                  </a:cxn>
                  <a:cxn ang="0">
                    <a:pos x="155" y="0"/>
                  </a:cxn>
                  <a:cxn ang="0">
                    <a:pos x="134" y="0"/>
                  </a:cxn>
                  <a:cxn ang="0">
                    <a:pos x="114" y="2"/>
                  </a:cxn>
                  <a:cxn ang="0">
                    <a:pos x="92" y="5"/>
                  </a:cxn>
                  <a:cxn ang="0">
                    <a:pos x="70" y="12"/>
                  </a:cxn>
                  <a:cxn ang="0">
                    <a:pos x="47" y="20"/>
                  </a:cxn>
                  <a:cxn ang="0">
                    <a:pos x="23" y="32"/>
                  </a:cxn>
                  <a:cxn ang="0">
                    <a:pos x="0" y="47"/>
                  </a:cxn>
                  <a:cxn ang="0">
                    <a:pos x="0" y="999"/>
                  </a:cxn>
                  <a:cxn ang="0">
                    <a:pos x="1" y="999"/>
                  </a:cxn>
                  <a:cxn ang="0">
                    <a:pos x="6" y="999"/>
                  </a:cxn>
                  <a:cxn ang="0">
                    <a:pos x="14" y="998"/>
                  </a:cxn>
                  <a:cxn ang="0">
                    <a:pos x="23" y="997"/>
                  </a:cxn>
                  <a:cxn ang="0">
                    <a:pos x="35" y="995"/>
                  </a:cxn>
                  <a:cxn ang="0">
                    <a:pos x="49" y="993"/>
                  </a:cxn>
                  <a:cxn ang="0">
                    <a:pos x="65" y="990"/>
                  </a:cxn>
                  <a:cxn ang="0">
                    <a:pos x="83" y="985"/>
                  </a:cxn>
                  <a:cxn ang="0">
                    <a:pos x="102" y="980"/>
                  </a:cxn>
                  <a:cxn ang="0">
                    <a:pos x="121" y="973"/>
                  </a:cxn>
                  <a:cxn ang="0">
                    <a:pos x="143" y="966"/>
                  </a:cxn>
                  <a:cxn ang="0">
                    <a:pos x="164" y="956"/>
                  </a:cxn>
                  <a:cxn ang="0">
                    <a:pos x="186" y="945"/>
                  </a:cxn>
                  <a:cxn ang="0">
                    <a:pos x="208" y="934"/>
                  </a:cxn>
                  <a:cxn ang="0">
                    <a:pos x="230" y="919"/>
                  </a:cxn>
                  <a:cxn ang="0">
                    <a:pos x="251" y="903"/>
                  </a:cxn>
                  <a:cxn ang="0">
                    <a:pos x="251" y="23"/>
                  </a:cxn>
                </a:cxnLst>
                <a:rect l="txL" t="txT" r="txR" b="txB"/>
                <a:pathLst>
                  <a:path w="251" h="999">
                    <a:moveTo>
                      <a:pt x="251" y="23"/>
                    </a:moveTo>
                    <a:lnTo>
                      <a:pt x="250" y="22"/>
                    </a:lnTo>
                    <a:lnTo>
                      <a:pt x="246" y="20"/>
                    </a:lnTo>
                    <a:lnTo>
                      <a:pt x="239" y="18"/>
                    </a:lnTo>
                    <a:lnTo>
                      <a:pt x="230" y="15"/>
                    </a:lnTo>
                    <a:lnTo>
                      <a:pt x="218" y="11"/>
                    </a:lnTo>
                    <a:lnTo>
                      <a:pt x="205" y="7"/>
                    </a:lnTo>
                    <a:lnTo>
                      <a:pt x="190" y="4"/>
                    </a:lnTo>
                    <a:lnTo>
                      <a:pt x="173" y="1"/>
                    </a:lnTo>
                    <a:lnTo>
                      <a:pt x="155" y="0"/>
                    </a:lnTo>
                    <a:lnTo>
                      <a:pt x="134" y="0"/>
                    </a:lnTo>
                    <a:lnTo>
                      <a:pt x="114" y="2"/>
                    </a:lnTo>
                    <a:lnTo>
                      <a:pt x="92" y="5"/>
                    </a:lnTo>
                    <a:lnTo>
                      <a:pt x="70" y="12"/>
                    </a:lnTo>
                    <a:lnTo>
                      <a:pt x="47" y="20"/>
                    </a:lnTo>
                    <a:lnTo>
                      <a:pt x="23" y="32"/>
                    </a:lnTo>
                    <a:lnTo>
                      <a:pt x="0" y="47"/>
                    </a:lnTo>
                    <a:lnTo>
                      <a:pt x="0" y="999"/>
                    </a:lnTo>
                    <a:lnTo>
                      <a:pt x="1" y="999"/>
                    </a:lnTo>
                    <a:lnTo>
                      <a:pt x="6" y="999"/>
                    </a:lnTo>
                    <a:lnTo>
                      <a:pt x="14" y="998"/>
                    </a:lnTo>
                    <a:lnTo>
                      <a:pt x="23" y="997"/>
                    </a:lnTo>
                    <a:lnTo>
                      <a:pt x="35" y="995"/>
                    </a:lnTo>
                    <a:lnTo>
                      <a:pt x="49" y="993"/>
                    </a:lnTo>
                    <a:lnTo>
                      <a:pt x="65" y="990"/>
                    </a:lnTo>
                    <a:lnTo>
                      <a:pt x="83" y="985"/>
                    </a:lnTo>
                    <a:lnTo>
                      <a:pt x="102" y="980"/>
                    </a:lnTo>
                    <a:lnTo>
                      <a:pt x="121" y="973"/>
                    </a:lnTo>
                    <a:lnTo>
                      <a:pt x="143" y="966"/>
                    </a:lnTo>
                    <a:lnTo>
                      <a:pt x="164" y="956"/>
                    </a:lnTo>
                    <a:lnTo>
                      <a:pt x="186" y="945"/>
                    </a:lnTo>
                    <a:lnTo>
                      <a:pt x="208" y="934"/>
                    </a:lnTo>
                    <a:lnTo>
                      <a:pt x="230" y="919"/>
                    </a:lnTo>
                    <a:lnTo>
                      <a:pt x="251" y="903"/>
                    </a:lnTo>
                    <a:lnTo>
                      <a:pt x="251" y="2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8" name="Freeform 19"/>
              <p:cNvSpPr/>
              <p:nvPr/>
            </p:nvSpPr>
            <p:spPr>
              <a:xfrm>
                <a:off x="6080" y="13687"/>
                <a:ext cx="215" cy="843"/>
              </a:xfrm>
              <a:custGeom>
                <a:avLst/>
                <a:gdLst>
                  <a:gd name="txL" fmla="*/ 0 w 215"/>
                  <a:gd name="txT" fmla="*/ 0 h 843"/>
                  <a:gd name="txR" fmla="*/ 215 w 215"/>
                  <a:gd name="txB" fmla="*/ 843 h 843"/>
                </a:gdLst>
                <a:ahLst/>
                <a:cxnLst>
                  <a:cxn ang="0">
                    <a:pos x="215" y="20"/>
                  </a:cxn>
                  <a:cxn ang="0">
                    <a:pos x="214" y="19"/>
                  </a:cxn>
                  <a:cxn ang="0">
                    <a:pos x="211" y="18"/>
                  </a:cxn>
                  <a:cxn ang="0">
                    <a:pos x="205" y="15"/>
                  </a:cxn>
                  <a:cxn ang="0">
                    <a:pos x="197" y="12"/>
                  </a:cxn>
                  <a:cxn ang="0">
                    <a:pos x="187" y="9"/>
                  </a:cxn>
                  <a:cxn ang="0">
                    <a:pos x="176" y="6"/>
                  </a:cxn>
                  <a:cxn ang="0">
                    <a:pos x="163" y="4"/>
                  </a:cxn>
                  <a:cxn ang="0">
                    <a:pos x="149" y="1"/>
                  </a:cxn>
                  <a:cxn ang="0">
                    <a:pos x="133" y="0"/>
                  </a:cxn>
                  <a:cxn ang="0">
                    <a:pos x="115" y="0"/>
                  </a:cxn>
                  <a:cxn ang="0">
                    <a:pos x="98" y="1"/>
                  </a:cxn>
                  <a:cxn ang="0">
                    <a:pos x="79" y="5"/>
                  </a:cxn>
                  <a:cxn ang="0">
                    <a:pos x="60" y="10"/>
                  </a:cxn>
                  <a:cxn ang="0">
                    <a:pos x="40" y="18"/>
                  </a:cxn>
                  <a:cxn ang="0">
                    <a:pos x="21" y="27"/>
                  </a:cxn>
                  <a:cxn ang="0">
                    <a:pos x="0" y="40"/>
                  </a:cxn>
                  <a:cxn ang="0">
                    <a:pos x="0" y="843"/>
                  </a:cxn>
                  <a:cxn ang="0">
                    <a:pos x="1" y="843"/>
                  </a:cxn>
                  <a:cxn ang="0">
                    <a:pos x="6" y="843"/>
                  </a:cxn>
                  <a:cxn ang="0">
                    <a:pos x="12" y="842"/>
                  </a:cxn>
                  <a:cxn ang="0">
                    <a:pos x="21" y="841"/>
                  </a:cxn>
                  <a:cxn ang="0">
                    <a:pos x="30" y="840"/>
                  </a:cxn>
                  <a:cxn ang="0">
                    <a:pos x="43" y="838"/>
                  </a:cxn>
                  <a:cxn ang="0">
                    <a:pos x="56" y="835"/>
                  </a:cxn>
                  <a:cxn ang="0">
                    <a:pos x="71" y="831"/>
                  </a:cxn>
                  <a:cxn ang="0">
                    <a:pos x="87" y="826"/>
                  </a:cxn>
                  <a:cxn ang="0">
                    <a:pos x="105" y="821"/>
                  </a:cxn>
                  <a:cxn ang="0">
                    <a:pos x="123" y="814"/>
                  </a:cxn>
                  <a:cxn ang="0">
                    <a:pos x="141" y="806"/>
                  </a:cxn>
                  <a:cxn ang="0">
                    <a:pos x="159" y="797"/>
                  </a:cxn>
                  <a:cxn ang="0">
                    <a:pos x="179" y="786"/>
                  </a:cxn>
                  <a:cxn ang="0">
                    <a:pos x="197" y="774"/>
                  </a:cxn>
                  <a:cxn ang="0">
                    <a:pos x="215" y="760"/>
                  </a:cxn>
                  <a:cxn ang="0">
                    <a:pos x="215" y="20"/>
                  </a:cxn>
                </a:cxnLst>
                <a:rect l="txL" t="txT" r="txR" b="txB"/>
                <a:pathLst>
                  <a:path w="215" h="843">
                    <a:moveTo>
                      <a:pt x="215" y="20"/>
                    </a:moveTo>
                    <a:lnTo>
                      <a:pt x="214" y="19"/>
                    </a:lnTo>
                    <a:lnTo>
                      <a:pt x="211" y="18"/>
                    </a:lnTo>
                    <a:lnTo>
                      <a:pt x="205" y="15"/>
                    </a:lnTo>
                    <a:lnTo>
                      <a:pt x="197" y="12"/>
                    </a:lnTo>
                    <a:lnTo>
                      <a:pt x="187" y="9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8" y="1"/>
                    </a:lnTo>
                    <a:lnTo>
                      <a:pt x="79" y="5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1" y="27"/>
                    </a:lnTo>
                    <a:lnTo>
                      <a:pt x="0" y="40"/>
                    </a:lnTo>
                    <a:lnTo>
                      <a:pt x="0" y="843"/>
                    </a:lnTo>
                    <a:lnTo>
                      <a:pt x="1" y="843"/>
                    </a:lnTo>
                    <a:lnTo>
                      <a:pt x="6" y="843"/>
                    </a:lnTo>
                    <a:lnTo>
                      <a:pt x="12" y="842"/>
                    </a:lnTo>
                    <a:lnTo>
                      <a:pt x="21" y="841"/>
                    </a:lnTo>
                    <a:lnTo>
                      <a:pt x="30" y="840"/>
                    </a:lnTo>
                    <a:lnTo>
                      <a:pt x="43" y="838"/>
                    </a:lnTo>
                    <a:lnTo>
                      <a:pt x="56" y="835"/>
                    </a:lnTo>
                    <a:lnTo>
                      <a:pt x="71" y="831"/>
                    </a:lnTo>
                    <a:lnTo>
                      <a:pt x="87" y="826"/>
                    </a:lnTo>
                    <a:lnTo>
                      <a:pt x="105" y="821"/>
                    </a:lnTo>
                    <a:lnTo>
                      <a:pt x="123" y="814"/>
                    </a:lnTo>
                    <a:lnTo>
                      <a:pt x="141" y="806"/>
                    </a:lnTo>
                    <a:lnTo>
                      <a:pt x="159" y="797"/>
                    </a:lnTo>
                    <a:lnTo>
                      <a:pt x="179" y="786"/>
                    </a:lnTo>
                    <a:lnTo>
                      <a:pt x="197" y="774"/>
                    </a:lnTo>
                    <a:lnTo>
                      <a:pt x="215" y="760"/>
                    </a:lnTo>
                    <a:lnTo>
                      <a:pt x="215" y="2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69" name="Freeform 20"/>
              <p:cNvSpPr/>
              <p:nvPr/>
            </p:nvSpPr>
            <p:spPr>
              <a:xfrm>
                <a:off x="6087" y="13696"/>
                <a:ext cx="180" cy="685"/>
              </a:xfrm>
              <a:custGeom>
                <a:avLst/>
                <a:gdLst>
                  <a:gd name="txL" fmla="*/ 0 w 180"/>
                  <a:gd name="txT" fmla="*/ 0 h 685"/>
                  <a:gd name="txR" fmla="*/ 180 w 180"/>
                  <a:gd name="txB" fmla="*/ 685 h 685"/>
                </a:gdLst>
                <a:ahLst/>
                <a:cxnLst>
                  <a:cxn ang="0">
                    <a:pos x="180" y="16"/>
                  </a:cxn>
                  <a:cxn ang="0">
                    <a:pos x="179" y="16"/>
                  </a:cxn>
                  <a:cxn ang="0">
                    <a:pos x="176" y="14"/>
                  </a:cxn>
                  <a:cxn ang="0">
                    <a:pos x="172" y="12"/>
                  </a:cxn>
                  <a:cxn ang="0">
                    <a:pos x="165" y="10"/>
                  </a:cxn>
                  <a:cxn ang="0">
                    <a:pos x="157" y="8"/>
                  </a:cxn>
                  <a:cxn ang="0">
                    <a:pos x="147" y="4"/>
                  </a:cxn>
                  <a:cxn ang="0">
                    <a:pos x="136" y="2"/>
                  </a:cxn>
                  <a:cxn ang="0">
                    <a:pos x="125" y="0"/>
                  </a:cxn>
                  <a:cxn ang="0">
                    <a:pos x="111" y="0"/>
                  </a:cxn>
                  <a:cxn ang="0">
                    <a:pos x="97" y="0"/>
                  </a:cxn>
                  <a:cxn ang="0">
                    <a:pos x="81" y="1"/>
                  </a:cxn>
                  <a:cxn ang="0">
                    <a:pos x="66" y="3"/>
                  </a:cxn>
                  <a:cxn ang="0">
                    <a:pos x="50" y="8"/>
                  </a:cxn>
                  <a:cxn ang="0">
                    <a:pos x="33" y="14"/>
                  </a:cxn>
                  <a:cxn ang="0">
                    <a:pos x="17" y="23"/>
                  </a:cxn>
                  <a:cxn ang="0">
                    <a:pos x="0" y="33"/>
                  </a:cxn>
                  <a:cxn ang="0">
                    <a:pos x="0" y="685"/>
                  </a:cxn>
                  <a:cxn ang="0">
                    <a:pos x="1" y="685"/>
                  </a:cxn>
                  <a:cxn ang="0">
                    <a:pos x="4" y="685"/>
                  </a:cxn>
                  <a:cxn ang="0">
                    <a:pos x="9" y="684"/>
                  </a:cxn>
                  <a:cxn ang="0">
                    <a:pos x="17" y="683"/>
                  </a:cxn>
                  <a:cxn ang="0">
                    <a:pos x="26" y="682"/>
                  </a:cxn>
                  <a:cxn ang="0">
                    <a:pos x="35" y="681"/>
                  </a:cxn>
                  <a:cxn ang="0">
                    <a:pos x="47" y="678"/>
                  </a:cxn>
                  <a:cxn ang="0">
                    <a:pos x="60" y="676"/>
                  </a:cxn>
                  <a:cxn ang="0">
                    <a:pos x="73" y="671"/>
                  </a:cxn>
                  <a:cxn ang="0">
                    <a:pos x="87" y="667"/>
                  </a:cxn>
                  <a:cxn ang="0">
                    <a:pos x="102" y="662"/>
                  </a:cxn>
                  <a:cxn ang="0">
                    <a:pos x="118" y="655"/>
                  </a:cxn>
                  <a:cxn ang="0">
                    <a:pos x="133" y="648"/>
                  </a:cxn>
                  <a:cxn ang="0">
                    <a:pos x="149" y="639"/>
                  </a:cxn>
                  <a:cxn ang="0">
                    <a:pos x="165" y="628"/>
                  </a:cxn>
                  <a:cxn ang="0">
                    <a:pos x="180" y="617"/>
                  </a:cxn>
                  <a:cxn ang="0">
                    <a:pos x="180" y="16"/>
                  </a:cxn>
                </a:cxnLst>
                <a:rect l="txL" t="txT" r="txR" b="txB"/>
                <a:pathLst>
                  <a:path w="180" h="685">
                    <a:moveTo>
                      <a:pt x="180" y="16"/>
                    </a:moveTo>
                    <a:lnTo>
                      <a:pt x="179" y="16"/>
                    </a:lnTo>
                    <a:lnTo>
                      <a:pt x="176" y="14"/>
                    </a:lnTo>
                    <a:lnTo>
                      <a:pt x="172" y="12"/>
                    </a:lnTo>
                    <a:lnTo>
                      <a:pt x="165" y="10"/>
                    </a:lnTo>
                    <a:lnTo>
                      <a:pt x="157" y="8"/>
                    </a:lnTo>
                    <a:lnTo>
                      <a:pt x="147" y="4"/>
                    </a:lnTo>
                    <a:lnTo>
                      <a:pt x="136" y="2"/>
                    </a:lnTo>
                    <a:lnTo>
                      <a:pt x="125" y="0"/>
                    </a:lnTo>
                    <a:lnTo>
                      <a:pt x="111" y="0"/>
                    </a:lnTo>
                    <a:lnTo>
                      <a:pt x="97" y="0"/>
                    </a:lnTo>
                    <a:lnTo>
                      <a:pt x="81" y="1"/>
                    </a:lnTo>
                    <a:lnTo>
                      <a:pt x="66" y="3"/>
                    </a:lnTo>
                    <a:lnTo>
                      <a:pt x="50" y="8"/>
                    </a:lnTo>
                    <a:lnTo>
                      <a:pt x="33" y="14"/>
                    </a:lnTo>
                    <a:lnTo>
                      <a:pt x="17" y="23"/>
                    </a:lnTo>
                    <a:lnTo>
                      <a:pt x="0" y="33"/>
                    </a:lnTo>
                    <a:lnTo>
                      <a:pt x="0" y="685"/>
                    </a:lnTo>
                    <a:lnTo>
                      <a:pt x="1" y="685"/>
                    </a:lnTo>
                    <a:lnTo>
                      <a:pt x="4" y="685"/>
                    </a:lnTo>
                    <a:lnTo>
                      <a:pt x="9" y="684"/>
                    </a:lnTo>
                    <a:lnTo>
                      <a:pt x="17" y="683"/>
                    </a:lnTo>
                    <a:lnTo>
                      <a:pt x="26" y="682"/>
                    </a:lnTo>
                    <a:lnTo>
                      <a:pt x="35" y="681"/>
                    </a:lnTo>
                    <a:lnTo>
                      <a:pt x="47" y="678"/>
                    </a:lnTo>
                    <a:lnTo>
                      <a:pt x="60" y="676"/>
                    </a:lnTo>
                    <a:lnTo>
                      <a:pt x="73" y="671"/>
                    </a:lnTo>
                    <a:lnTo>
                      <a:pt x="87" y="667"/>
                    </a:lnTo>
                    <a:lnTo>
                      <a:pt x="102" y="662"/>
                    </a:lnTo>
                    <a:lnTo>
                      <a:pt x="118" y="655"/>
                    </a:lnTo>
                    <a:lnTo>
                      <a:pt x="133" y="648"/>
                    </a:lnTo>
                    <a:lnTo>
                      <a:pt x="149" y="639"/>
                    </a:lnTo>
                    <a:lnTo>
                      <a:pt x="165" y="628"/>
                    </a:lnTo>
                    <a:lnTo>
                      <a:pt x="180" y="617"/>
                    </a:lnTo>
                    <a:lnTo>
                      <a:pt x="180" y="1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0" name="Freeform 21"/>
              <p:cNvSpPr/>
              <p:nvPr/>
            </p:nvSpPr>
            <p:spPr>
              <a:xfrm>
                <a:off x="6093" y="13704"/>
                <a:ext cx="146" cy="530"/>
              </a:xfrm>
              <a:custGeom>
                <a:avLst/>
                <a:gdLst>
                  <a:gd name="txL" fmla="*/ 0 w 146"/>
                  <a:gd name="txT" fmla="*/ 0 h 530"/>
                  <a:gd name="txR" fmla="*/ 146 w 146"/>
                  <a:gd name="txB" fmla="*/ 530 h 530"/>
                </a:gdLst>
                <a:ahLst/>
                <a:cxnLst>
                  <a:cxn ang="0">
                    <a:pos x="146" y="14"/>
                  </a:cxn>
                  <a:cxn ang="0">
                    <a:pos x="143" y="12"/>
                  </a:cxn>
                  <a:cxn ang="0">
                    <a:pos x="134" y="8"/>
                  </a:cxn>
                  <a:cxn ang="0">
                    <a:pos x="120" y="4"/>
                  </a:cxn>
                  <a:cxn ang="0">
                    <a:pos x="101" y="1"/>
                  </a:cxn>
                  <a:cxn ang="0">
                    <a:pos x="79" y="0"/>
                  </a:cxn>
                  <a:cxn ang="0">
                    <a:pos x="54" y="3"/>
                  </a:cxn>
                  <a:cxn ang="0">
                    <a:pos x="27" y="11"/>
                  </a:cxn>
                  <a:cxn ang="0">
                    <a:pos x="0" y="27"/>
                  </a:cxn>
                  <a:cxn ang="0">
                    <a:pos x="0" y="530"/>
                  </a:cxn>
                  <a:cxn ang="0">
                    <a:pos x="3" y="530"/>
                  </a:cxn>
                  <a:cxn ang="0">
                    <a:pos x="14" y="529"/>
                  </a:cxn>
                  <a:cxn ang="0">
                    <a:pos x="29" y="526"/>
                  </a:cxn>
                  <a:cxn ang="0">
                    <a:pos x="49" y="521"/>
                  </a:cxn>
                  <a:cxn ang="0">
                    <a:pos x="71" y="514"/>
                  </a:cxn>
                  <a:cxn ang="0">
                    <a:pos x="96" y="505"/>
                  </a:cxn>
                  <a:cxn ang="0">
                    <a:pos x="121" y="492"/>
                  </a:cxn>
                  <a:cxn ang="0">
                    <a:pos x="146" y="475"/>
                  </a:cxn>
                  <a:cxn ang="0">
                    <a:pos x="146" y="14"/>
                  </a:cxn>
                </a:cxnLst>
                <a:rect l="txL" t="txT" r="txR" b="txB"/>
                <a:pathLst>
                  <a:path w="146" h="530">
                    <a:moveTo>
                      <a:pt x="146" y="14"/>
                    </a:moveTo>
                    <a:lnTo>
                      <a:pt x="143" y="12"/>
                    </a:lnTo>
                    <a:lnTo>
                      <a:pt x="134" y="8"/>
                    </a:lnTo>
                    <a:lnTo>
                      <a:pt x="120" y="4"/>
                    </a:lnTo>
                    <a:lnTo>
                      <a:pt x="101" y="1"/>
                    </a:lnTo>
                    <a:lnTo>
                      <a:pt x="79" y="0"/>
                    </a:lnTo>
                    <a:lnTo>
                      <a:pt x="54" y="3"/>
                    </a:lnTo>
                    <a:lnTo>
                      <a:pt x="27" y="11"/>
                    </a:lnTo>
                    <a:lnTo>
                      <a:pt x="0" y="27"/>
                    </a:lnTo>
                    <a:lnTo>
                      <a:pt x="0" y="530"/>
                    </a:lnTo>
                    <a:lnTo>
                      <a:pt x="3" y="530"/>
                    </a:lnTo>
                    <a:lnTo>
                      <a:pt x="14" y="529"/>
                    </a:lnTo>
                    <a:lnTo>
                      <a:pt x="29" y="526"/>
                    </a:lnTo>
                    <a:lnTo>
                      <a:pt x="49" y="521"/>
                    </a:lnTo>
                    <a:lnTo>
                      <a:pt x="71" y="514"/>
                    </a:lnTo>
                    <a:lnTo>
                      <a:pt x="96" y="505"/>
                    </a:lnTo>
                    <a:lnTo>
                      <a:pt x="121" y="492"/>
                    </a:lnTo>
                    <a:lnTo>
                      <a:pt x="146" y="475"/>
                    </a:lnTo>
                    <a:lnTo>
                      <a:pt x="146" y="1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1" name="Freeform 22"/>
              <p:cNvSpPr/>
              <p:nvPr/>
            </p:nvSpPr>
            <p:spPr>
              <a:xfrm>
                <a:off x="6101" y="13712"/>
                <a:ext cx="109" cy="373"/>
              </a:xfrm>
              <a:custGeom>
                <a:avLst/>
                <a:gdLst>
                  <a:gd name="txL" fmla="*/ 0 w 109"/>
                  <a:gd name="txT" fmla="*/ 0 h 373"/>
                  <a:gd name="txR" fmla="*/ 109 w 109"/>
                  <a:gd name="txB" fmla="*/ 373 h 373"/>
                </a:gdLst>
                <a:ahLst/>
                <a:cxnLst>
                  <a:cxn ang="0">
                    <a:pos x="109" y="10"/>
                  </a:cxn>
                  <a:cxn ang="0">
                    <a:pos x="107" y="9"/>
                  </a:cxn>
                  <a:cxn ang="0">
                    <a:pos x="100" y="6"/>
                  </a:cxn>
                  <a:cxn ang="0">
                    <a:pos x="89" y="2"/>
                  </a:cxn>
                  <a:cxn ang="0">
                    <a:pos x="75" y="0"/>
                  </a:cxn>
                  <a:cxn ang="0">
                    <a:pos x="59" y="0"/>
                  </a:cxn>
                  <a:cxn ang="0">
                    <a:pos x="39" y="2"/>
                  </a:cxn>
                  <a:cxn ang="0">
                    <a:pos x="20" y="9"/>
                  </a:cxn>
                  <a:cxn ang="0">
                    <a:pos x="0" y="21"/>
                  </a:cxn>
                  <a:cxn ang="0">
                    <a:pos x="0" y="373"/>
                  </a:cxn>
                  <a:cxn ang="0">
                    <a:pos x="2" y="373"/>
                  </a:cxn>
                  <a:cxn ang="0">
                    <a:pos x="9" y="372"/>
                  </a:cxn>
                  <a:cxn ang="0">
                    <a:pos x="21" y="369"/>
                  </a:cxn>
                  <a:cxn ang="0">
                    <a:pos x="36" y="366"/>
                  </a:cxn>
                  <a:cxn ang="0">
                    <a:pos x="53" y="362"/>
                  </a:cxn>
                  <a:cxn ang="0">
                    <a:pos x="72" y="354"/>
                  </a:cxn>
                  <a:cxn ang="0">
                    <a:pos x="90" y="343"/>
                  </a:cxn>
                  <a:cxn ang="0">
                    <a:pos x="109" y="331"/>
                  </a:cxn>
                  <a:cxn ang="0">
                    <a:pos x="109" y="10"/>
                  </a:cxn>
                </a:cxnLst>
                <a:rect l="txL" t="txT" r="txR" b="txB"/>
                <a:pathLst>
                  <a:path w="109" h="373">
                    <a:moveTo>
                      <a:pt x="109" y="10"/>
                    </a:moveTo>
                    <a:lnTo>
                      <a:pt x="107" y="9"/>
                    </a:lnTo>
                    <a:lnTo>
                      <a:pt x="100" y="6"/>
                    </a:lnTo>
                    <a:lnTo>
                      <a:pt x="89" y="2"/>
                    </a:lnTo>
                    <a:lnTo>
                      <a:pt x="75" y="0"/>
                    </a:lnTo>
                    <a:lnTo>
                      <a:pt x="59" y="0"/>
                    </a:lnTo>
                    <a:lnTo>
                      <a:pt x="39" y="2"/>
                    </a:lnTo>
                    <a:lnTo>
                      <a:pt x="20" y="9"/>
                    </a:lnTo>
                    <a:lnTo>
                      <a:pt x="0" y="21"/>
                    </a:lnTo>
                    <a:lnTo>
                      <a:pt x="0" y="373"/>
                    </a:lnTo>
                    <a:lnTo>
                      <a:pt x="2" y="373"/>
                    </a:lnTo>
                    <a:lnTo>
                      <a:pt x="9" y="372"/>
                    </a:lnTo>
                    <a:lnTo>
                      <a:pt x="21" y="369"/>
                    </a:lnTo>
                    <a:lnTo>
                      <a:pt x="36" y="366"/>
                    </a:lnTo>
                    <a:lnTo>
                      <a:pt x="53" y="362"/>
                    </a:lnTo>
                    <a:lnTo>
                      <a:pt x="72" y="354"/>
                    </a:lnTo>
                    <a:lnTo>
                      <a:pt x="90" y="343"/>
                    </a:lnTo>
                    <a:lnTo>
                      <a:pt x="109" y="331"/>
                    </a:lnTo>
                    <a:lnTo>
                      <a:pt x="109" y="1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2" name="Freeform 23"/>
              <p:cNvSpPr/>
              <p:nvPr/>
            </p:nvSpPr>
            <p:spPr>
              <a:xfrm>
                <a:off x="6107" y="13721"/>
                <a:ext cx="75" cy="216"/>
              </a:xfrm>
              <a:custGeom>
                <a:avLst/>
                <a:gdLst>
                  <a:gd name="txL" fmla="*/ 0 w 75"/>
                  <a:gd name="txT" fmla="*/ 0 h 216"/>
                  <a:gd name="txR" fmla="*/ 75 w 75"/>
                  <a:gd name="txB" fmla="*/ 216 h 216"/>
                </a:gdLst>
                <a:ahLst/>
                <a:cxnLst>
                  <a:cxn ang="0">
                    <a:pos x="75" y="6"/>
                  </a:cxn>
                  <a:cxn ang="0">
                    <a:pos x="73" y="5"/>
                  </a:cxn>
                  <a:cxn ang="0">
                    <a:pos x="69" y="4"/>
                  </a:cxn>
                  <a:cxn ang="0">
                    <a:pos x="61" y="2"/>
                  </a:cxn>
                  <a:cxn ang="0">
                    <a:pos x="52" y="0"/>
                  </a:cxn>
                  <a:cxn ang="0">
                    <a:pos x="41" y="0"/>
                  </a:cxn>
                  <a:cxn ang="0">
                    <a:pos x="28" y="1"/>
                  </a:cxn>
                  <a:cxn ang="0">
                    <a:pos x="14" y="6"/>
                  </a:cxn>
                  <a:cxn ang="0">
                    <a:pos x="0" y="14"/>
                  </a:cxn>
                  <a:cxn ang="0">
                    <a:pos x="0" y="216"/>
                  </a:cxn>
                  <a:cxn ang="0">
                    <a:pos x="2" y="216"/>
                  </a:cxn>
                  <a:cxn ang="0">
                    <a:pos x="7" y="215"/>
                  </a:cxn>
                  <a:cxn ang="0">
                    <a:pos x="15" y="214"/>
                  </a:cxn>
                  <a:cxn ang="0">
                    <a:pos x="25" y="211"/>
                  </a:cxn>
                  <a:cxn ang="0">
                    <a:pos x="37" y="208"/>
                  </a:cxn>
                  <a:cxn ang="0">
                    <a:pos x="50" y="203"/>
                  </a:cxn>
                  <a:cxn ang="0">
                    <a:pos x="63" y="195"/>
                  </a:cxn>
                  <a:cxn ang="0">
                    <a:pos x="75" y="187"/>
                  </a:cxn>
                  <a:cxn ang="0">
                    <a:pos x="75" y="6"/>
                  </a:cxn>
                </a:cxnLst>
                <a:rect l="txL" t="txT" r="txR" b="txB"/>
                <a:pathLst>
                  <a:path w="75" h="216">
                    <a:moveTo>
                      <a:pt x="75" y="6"/>
                    </a:moveTo>
                    <a:lnTo>
                      <a:pt x="73" y="5"/>
                    </a:lnTo>
                    <a:lnTo>
                      <a:pt x="69" y="4"/>
                    </a:lnTo>
                    <a:lnTo>
                      <a:pt x="61" y="2"/>
                    </a:lnTo>
                    <a:lnTo>
                      <a:pt x="52" y="0"/>
                    </a:lnTo>
                    <a:lnTo>
                      <a:pt x="41" y="0"/>
                    </a:lnTo>
                    <a:lnTo>
                      <a:pt x="28" y="1"/>
                    </a:lnTo>
                    <a:lnTo>
                      <a:pt x="14" y="6"/>
                    </a:lnTo>
                    <a:lnTo>
                      <a:pt x="0" y="14"/>
                    </a:lnTo>
                    <a:lnTo>
                      <a:pt x="0" y="216"/>
                    </a:lnTo>
                    <a:lnTo>
                      <a:pt x="2" y="216"/>
                    </a:lnTo>
                    <a:lnTo>
                      <a:pt x="7" y="215"/>
                    </a:lnTo>
                    <a:lnTo>
                      <a:pt x="15" y="214"/>
                    </a:lnTo>
                    <a:lnTo>
                      <a:pt x="25" y="211"/>
                    </a:lnTo>
                    <a:lnTo>
                      <a:pt x="37" y="208"/>
                    </a:lnTo>
                    <a:lnTo>
                      <a:pt x="50" y="203"/>
                    </a:lnTo>
                    <a:lnTo>
                      <a:pt x="63" y="195"/>
                    </a:lnTo>
                    <a:lnTo>
                      <a:pt x="75" y="187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3" name="Freeform 24"/>
              <p:cNvSpPr/>
              <p:nvPr/>
            </p:nvSpPr>
            <p:spPr>
              <a:xfrm>
                <a:off x="7013" y="14340"/>
                <a:ext cx="110" cy="111"/>
              </a:xfrm>
              <a:custGeom>
                <a:avLst/>
                <a:gdLst>
                  <a:gd name="txL" fmla="*/ 0 w 110"/>
                  <a:gd name="txT" fmla="*/ 0 h 111"/>
                  <a:gd name="txR" fmla="*/ 110 w 110"/>
                  <a:gd name="txB" fmla="*/ 111 h 111"/>
                </a:gdLst>
                <a:ahLst/>
                <a:cxnLst>
                  <a:cxn ang="0">
                    <a:pos x="55" y="111"/>
                  </a:cxn>
                  <a:cxn ang="0">
                    <a:pos x="66" y="110"/>
                  </a:cxn>
                  <a:cxn ang="0">
                    <a:pos x="76" y="106"/>
                  </a:cxn>
                  <a:cxn ang="0">
                    <a:pos x="85" y="101"/>
                  </a:cxn>
                  <a:cxn ang="0">
                    <a:pos x="94" y="94"/>
                  </a:cxn>
                  <a:cxn ang="0">
                    <a:pos x="100" y="86"/>
                  </a:cxn>
                  <a:cxn ang="0">
                    <a:pos x="106" y="77"/>
                  </a:cxn>
                  <a:cxn ang="0">
                    <a:pos x="109" y="66"/>
                  </a:cxn>
                  <a:cxn ang="0">
                    <a:pos x="110" y="56"/>
                  </a:cxn>
                  <a:cxn ang="0">
                    <a:pos x="109" y="44"/>
                  </a:cxn>
                  <a:cxn ang="0">
                    <a:pos x="106" y="34"/>
                  </a:cxn>
                  <a:cxn ang="0">
                    <a:pos x="100" y="24"/>
                  </a:cxn>
                  <a:cxn ang="0">
                    <a:pos x="94" y="17"/>
                  </a:cxn>
                  <a:cxn ang="0">
                    <a:pos x="85" y="9"/>
                  </a:cxn>
                  <a:cxn ang="0">
                    <a:pos x="76" y="5"/>
                  </a:cxn>
                  <a:cxn ang="0">
                    <a:pos x="66" y="2"/>
                  </a:cxn>
                  <a:cxn ang="0">
                    <a:pos x="55" y="0"/>
                  </a:cxn>
                  <a:cxn ang="0">
                    <a:pos x="44" y="2"/>
                  </a:cxn>
                  <a:cxn ang="0">
                    <a:pos x="33" y="5"/>
                  </a:cxn>
                  <a:cxn ang="0">
                    <a:pos x="25" y="9"/>
                  </a:cxn>
                  <a:cxn ang="0">
                    <a:pos x="16" y="17"/>
                  </a:cxn>
                  <a:cxn ang="0">
                    <a:pos x="10" y="24"/>
                  </a:cxn>
                  <a:cxn ang="0">
                    <a:pos x="4" y="34"/>
                  </a:cxn>
                  <a:cxn ang="0">
                    <a:pos x="1" y="44"/>
                  </a:cxn>
                  <a:cxn ang="0">
                    <a:pos x="0" y="56"/>
                  </a:cxn>
                  <a:cxn ang="0">
                    <a:pos x="1" y="66"/>
                  </a:cxn>
                  <a:cxn ang="0">
                    <a:pos x="4" y="77"/>
                  </a:cxn>
                  <a:cxn ang="0">
                    <a:pos x="10" y="86"/>
                  </a:cxn>
                  <a:cxn ang="0">
                    <a:pos x="16" y="94"/>
                  </a:cxn>
                  <a:cxn ang="0">
                    <a:pos x="25" y="101"/>
                  </a:cxn>
                  <a:cxn ang="0">
                    <a:pos x="33" y="106"/>
                  </a:cxn>
                  <a:cxn ang="0">
                    <a:pos x="44" y="110"/>
                  </a:cxn>
                  <a:cxn ang="0">
                    <a:pos x="55" y="111"/>
                  </a:cxn>
                </a:cxnLst>
                <a:rect l="txL" t="txT" r="txR" b="txB"/>
                <a:pathLst>
                  <a:path w="110" h="111">
                    <a:moveTo>
                      <a:pt x="55" y="111"/>
                    </a:moveTo>
                    <a:lnTo>
                      <a:pt x="66" y="110"/>
                    </a:lnTo>
                    <a:lnTo>
                      <a:pt x="76" y="106"/>
                    </a:lnTo>
                    <a:lnTo>
                      <a:pt x="85" y="101"/>
                    </a:lnTo>
                    <a:lnTo>
                      <a:pt x="94" y="94"/>
                    </a:lnTo>
                    <a:lnTo>
                      <a:pt x="100" y="86"/>
                    </a:lnTo>
                    <a:lnTo>
                      <a:pt x="106" y="77"/>
                    </a:lnTo>
                    <a:lnTo>
                      <a:pt x="109" y="66"/>
                    </a:lnTo>
                    <a:lnTo>
                      <a:pt x="110" y="56"/>
                    </a:lnTo>
                    <a:lnTo>
                      <a:pt x="109" y="44"/>
                    </a:lnTo>
                    <a:lnTo>
                      <a:pt x="106" y="34"/>
                    </a:lnTo>
                    <a:lnTo>
                      <a:pt x="100" y="24"/>
                    </a:lnTo>
                    <a:lnTo>
                      <a:pt x="94" y="17"/>
                    </a:lnTo>
                    <a:lnTo>
                      <a:pt x="85" y="9"/>
                    </a:lnTo>
                    <a:lnTo>
                      <a:pt x="76" y="5"/>
                    </a:lnTo>
                    <a:lnTo>
                      <a:pt x="66" y="2"/>
                    </a:lnTo>
                    <a:lnTo>
                      <a:pt x="55" y="0"/>
                    </a:lnTo>
                    <a:lnTo>
                      <a:pt x="44" y="2"/>
                    </a:lnTo>
                    <a:lnTo>
                      <a:pt x="33" y="5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1" y="44"/>
                    </a:lnTo>
                    <a:lnTo>
                      <a:pt x="0" y="56"/>
                    </a:lnTo>
                    <a:lnTo>
                      <a:pt x="1" y="66"/>
                    </a:lnTo>
                    <a:lnTo>
                      <a:pt x="4" y="77"/>
                    </a:lnTo>
                    <a:lnTo>
                      <a:pt x="10" y="86"/>
                    </a:lnTo>
                    <a:lnTo>
                      <a:pt x="16" y="94"/>
                    </a:lnTo>
                    <a:lnTo>
                      <a:pt x="25" y="101"/>
                    </a:lnTo>
                    <a:lnTo>
                      <a:pt x="33" y="106"/>
                    </a:lnTo>
                    <a:lnTo>
                      <a:pt x="44" y="110"/>
                    </a:lnTo>
                    <a:lnTo>
                      <a:pt x="55" y="1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4" name="Freeform 25"/>
              <p:cNvSpPr/>
              <p:nvPr/>
            </p:nvSpPr>
            <p:spPr>
              <a:xfrm>
                <a:off x="6676" y="14343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7" y="55"/>
                  </a:cxn>
                  <a:cxn ang="0">
                    <a:pos x="38" y="53"/>
                  </a:cxn>
                  <a:cxn ang="0">
                    <a:pos x="48" y="46"/>
                  </a:cxn>
                  <a:cxn ang="0">
                    <a:pos x="53" y="37"/>
                  </a:cxn>
                  <a:cxn ang="0">
                    <a:pos x="55" y="27"/>
                  </a:cxn>
                  <a:cxn ang="0">
                    <a:pos x="53" y="16"/>
                  </a:cxn>
                  <a:cxn ang="0">
                    <a:pos x="48" y="7"/>
                  </a:cxn>
                  <a:cxn ang="0">
                    <a:pos x="38" y="2"/>
                  </a:cxn>
                  <a:cxn ang="0">
                    <a:pos x="27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2" y="16"/>
                  </a:cxn>
                  <a:cxn ang="0">
                    <a:pos x="0" y="27"/>
                  </a:cxn>
                  <a:cxn ang="0">
                    <a:pos x="2" y="37"/>
                  </a:cxn>
                  <a:cxn ang="0">
                    <a:pos x="8" y="46"/>
                  </a:cxn>
                  <a:cxn ang="0">
                    <a:pos x="16" y="53"/>
                  </a:cxn>
                  <a:cxn ang="0">
                    <a:pos x="27" y="55"/>
                  </a:cxn>
                </a:cxnLst>
                <a:rect l="txL" t="txT" r="txR" b="txB"/>
                <a:pathLst>
                  <a:path w="55" h="55">
                    <a:moveTo>
                      <a:pt x="27" y="55"/>
                    </a:moveTo>
                    <a:lnTo>
                      <a:pt x="38" y="53"/>
                    </a:lnTo>
                    <a:lnTo>
                      <a:pt x="48" y="46"/>
                    </a:lnTo>
                    <a:lnTo>
                      <a:pt x="53" y="37"/>
                    </a:lnTo>
                    <a:lnTo>
                      <a:pt x="55" y="27"/>
                    </a:lnTo>
                    <a:lnTo>
                      <a:pt x="53" y="16"/>
                    </a:lnTo>
                    <a:lnTo>
                      <a:pt x="48" y="7"/>
                    </a:lnTo>
                    <a:lnTo>
                      <a:pt x="38" y="2"/>
                    </a:lnTo>
                    <a:lnTo>
                      <a:pt x="27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2" y="16"/>
                    </a:lnTo>
                    <a:lnTo>
                      <a:pt x="0" y="27"/>
                    </a:lnTo>
                    <a:lnTo>
                      <a:pt x="2" y="37"/>
                    </a:lnTo>
                    <a:lnTo>
                      <a:pt x="8" y="46"/>
                    </a:lnTo>
                    <a:lnTo>
                      <a:pt x="16" y="53"/>
                    </a:ln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5" name="Freeform 26"/>
              <p:cNvSpPr/>
              <p:nvPr/>
            </p:nvSpPr>
            <p:spPr>
              <a:xfrm>
                <a:off x="6770" y="14345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8" y="55"/>
                  </a:cxn>
                  <a:cxn ang="0">
                    <a:pos x="39" y="53"/>
                  </a:cxn>
                  <a:cxn ang="0">
                    <a:pos x="47" y="47"/>
                  </a:cxn>
                  <a:cxn ang="0">
                    <a:pos x="53" y="39"/>
                  </a:cxn>
                  <a:cxn ang="0">
                    <a:pos x="55" y="28"/>
                  </a:cxn>
                  <a:cxn ang="0">
                    <a:pos x="53" y="17"/>
                  </a:cxn>
                  <a:cxn ang="0">
                    <a:pos x="47" y="8"/>
                  </a:cxn>
                  <a:cxn ang="0">
                    <a:pos x="39" y="2"/>
                  </a:cxn>
                  <a:cxn ang="0">
                    <a:pos x="28" y="0"/>
                  </a:cxn>
                  <a:cxn ang="0">
                    <a:pos x="17" y="2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0" y="28"/>
                  </a:cxn>
                  <a:cxn ang="0">
                    <a:pos x="2" y="39"/>
                  </a:cxn>
                  <a:cxn ang="0">
                    <a:pos x="9" y="47"/>
                  </a:cxn>
                  <a:cxn ang="0">
                    <a:pos x="17" y="53"/>
                  </a:cxn>
                  <a:cxn ang="0">
                    <a:pos x="28" y="55"/>
                  </a:cxn>
                </a:cxnLst>
                <a:rect l="txL" t="txT" r="txR" b="txB"/>
                <a:pathLst>
                  <a:path w="55" h="55">
                    <a:moveTo>
                      <a:pt x="28" y="55"/>
                    </a:moveTo>
                    <a:lnTo>
                      <a:pt x="39" y="53"/>
                    </a:lnTo>
                    <a:lnTo>
                      <a:pt x="47" y="47"/>
                    </a:lnTo>
                    <a:lnTo>
                      <a:pt x="53" y="39"/>
                    </a:lnTo>
                    <a:lnTo>
                      <a:pt x="55" y="28"/>
                    </a:lnTo>
                    <a:lnTo>
                      <a:pt x="53" y="17"/>
                    </a:lnTo>
                    <a:lnTo>
                      <a:pt x="47" y="8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8"/>
                    </a:lnTo>
                    <a:lnTo>
                      <a:pt x="2" y="39"/>
                    </a:lnTo>
                    <a:lnTo>
                      <a:pt x="9" y="47"/>
                    </a:lnTo>
                    <a:lnTo>
                      <a:pt x="17" y="53"/>
                    </a:lnTo>
                    <a:lnTo>
                      <a:pt x="28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6" name="Freeform 27"/>
              <p:cNvSpPr/>
              <p:nvPr/>
            </p:nvSpPr>
            <p:spPr>
              <a:xfrm>
                <a:off x="6401" y="13591"/>
                <a:ext cx="156" cy="752"/>
              </a:xfrm>
              <a:custGeom>
                <a:avLst/>
                <a:gdLst>
                  <a:gd name="txL" fmla="*/ 0 w 156"/>
                  <a:gd name="txT" fmla="*/ 0 h 752"/>
                  <a:gd name="txR" fmla="*/ 156 w 156"/>
                  <a:gd name="txB" fmla="*/ 752 h 752"/>
                </a:gdLst>
                <a:ahLst/>
                <a:cxnLst>
                  <a:cxn ang="0">
                    <a:pos x="48" y="15"/>
                  </a:cxn>
                  <a:cxn ang="0">
                    <a:pos x="44" y="30"/>
                  </a:cxn>
                  <a:cxn ang="0">
                    <a:pos x="33" y="73"/>
                  </a:cxn>
                  <a:cxn ang="0">
                    <a:pos x="19" y="140"/>
                  </a:cxn>
                  <a:cxn ang="0">
                    <a:pos x="7" y="229"/>
                  </a:cxn>
                  <a:cxn ang="0">
                    <a:pos x="0" y="337"/>
                  </a:cxn>
                  <a:cxn ang="0">
                    <a:pos x="1" y="462"/>
                  </a:cxn>
                  <a:cxn ang="0">
                    <a:pos x="14" y="602"/>
                  </a:cxn>
                  <a:cxn ang="0">
                    <a:pos x="43" y="752"/>
                  </a:cxn>
                  <a:cxn ang="0">
                    <a:pos x="150" y="746"/>
                  </a:cxn>
                  <a:cxn ang="0">
                    <a:pos x="146" y="724"/>
                  </a:cxn>
                  <a:cxn ang="0">
                    <a:pos x="135" y="663"/>
                  </a:cxn>
                  <a:cxn ang="0">
                    <a:pos x="123" y="574"/>
                  </a:cxn>
                  <a:cxn ang="0">
                    <a:pos x="111" y="463"/>
                  </a:cxn>
                  <a:cxn ang="0">
                    <a:pos x="104" y="342"/>
                  </a:cxn>
                  <a:cxn ang="0">
                    <a:pos x="107" y="220"/>
                  </a:cxn>
                  <a:cxn ang="0">
                    <a:pos x="124" y="106"/>
                  </a:cxn>
                  <a:cxn ang="0">
                    <a:pos x="156" y="9"/>
                  </a:cxn>
                  <a:cxn ang="0">
                    <a:pos x="156" y="8"/>
                  </a:cxn>
                  <a:cxn ang="0">
                    <a:pos x="156" y="6"/>
                  </a:cxn>
                  <a:cxn ang="0">
                    <a:pos x="154" y="4"/>
                  </a:cxn>
                  <a:cxn ang="0">
                    <a:pos x="147" y="0"/>
                  </a:cxn>
                  <a:cxn ang="0">
                    <a:pos x="134" y="0"/>
                  </a:cxn>
                  <a:cxn ang="0">
                    <a:pos x="115" y="1"/>
                  </a:cxn>
                  <a:cxn ang="0">
                    <a:pos x="87" y="7"/>
                  </a:cxn>
                  <a:cxn ang="0">
                    <a:pos x="48" y="15"/>
                  </a:cxn>
                </a:cxnLst>
                <a:rect l="txL" t="txT" r="txR" b="txB"/>
                <a:pathLst>
                  <a:path w="156" h="752">
                    <a:moveTo>
                      <a:pt x="48" y="15"/>
                    </a:moveTo>
                    <a:lnTo>
                      <a:pt x="44" y="30"/>
                    </a:lnTo>
                    <a:lnTo>
                      <a:pt x="33" y="73"/>
                    </a:lnTo>
                    <a:lnTo>
                      <a:pt x="19" y="140"/>
                    </a:lnTo>
                    <a:lnTo>
                      <a:pt x="7" y="229"/>
                    </a:lnTo>
                    <a:lnTo>
                      <a:pt x="0" y="337"/>
                    </a:lnTo>
                    <a:lnTo>
                      <a:pt x="1" y="462"/>
                    </a:lnTo>
                    <a:lnTo>
                      <a:pt x="14" y="602"/>
                    </a:lnTo>
                    <a:lnTo>
                      <a:pt x="43" y="752"/>
                    </a:lnTo>
                    <a:lnTo>
                      <a:pt x="150" y="746"/>
                    </a:lnTo>
                    <a:lnTo>
                      <a:pt x="146" y="724"/>
                    </a:lnTo>
                    <a:lnTo>
                      <a:pt x="135" y="663"/>
                    </a:lnTo>
                    <a:lnTo>
                      <a:pt x="123" y="574"/>
                    </a:lnTo>
                    <a:lnTo>
                      <a:pt x="111" y="463"/>
                    </a:lnTo>
                    <a:lnTo>
                      <a:pt x="104" y="342"/>
                    </a:lnTo>
                    <a:lnTo>
                      <a:pt x="107" y="220"/>
                    </a:lnTo>
                    <a:lnTo>
                      <a:pt x="124" y="106"/>
                    </a:lnTo>
                    <a:lnTo>
                      <a:pt x="156" y="9"/>
                    </a:lnTo>
                    <a:lnTo>
                      <a:pt x="156" y="8"/>
                    </a:lnTo>
                    <a:lnTo>
                      <a:pt x="156" y="6"/>
                    </a:lnTo>
                    <a:lnTo>
                      <a:pt x="154" y="4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15" y="1"/>
                    </a:lnTo>
                    <a:lnTo>
                      <a:pt x="87" y="7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7" name="Freeform 28"/>
              <p:cNvSpPr/>
              <p:nvPr/>
            </p:nvSpPr>
            <p:spPr>
              <a:xfrm>
                <a:off x="7205" y="13498"/>
                <a:ext cx="212" cy="839"/>
              </a:xfrm>
              <a:custGeom>
                <a:avLst/>
                <a:gdLst>
                  <a:gd name="txL" fmla="*/ 0 w 212"/>
                  <a:gd name="txT" fmla="*/ 0 h 839"/>
                  <a:gd name="txR" fmla="*/ 212 w 212"/>
                  <a:gd name="txB" fmla="*/ 839 h 839"/>
                </a:gdLst>
                <a:ahLst/>
                <a:cxnLst>
                  <a:cxn ang="0">
                    <a:pos x="212" y="6"/>
                  </a:cxn>
                  <a:cxn ang="0">
                    <a:pos x="206" y="11"/>
                  </a:cxn>
                  <a:cxn ang="0">
                    <a:pos x="192" y="33"/>
                  </a:cxn>
                  <a:cxn ang="0">
                    <a:pos x="174" y="77"/>
                  </a:cxn>
                  <a:cxn ang="0">
                    <a:pos x="156" y="148"/>
                  </a:cxn>
                  <a:cxn ang="0">
                    <a:pos x="141" y="254"/>
                  </a:cxn>
                  <a:cxn ang="0">
                    <a:pos x="133" y="401"/>
                  </a:cxn>
                  <a:cxn ang="0">
                    <a:pos x="137" y="593"/>
                  </a:cxn>
                  <a:cxn ang="0">
                    <a:pos x="158" y="839"/>
                  </a:cxn>
                  <a:cxn ang="0">
                    <a:pos x="38" y="839"/>
                  </a:cxn>
                  <a:cxn ang="0">
                    <a:pos x="34" y="814"/>
                  </a:cxn>
                  <a:cxn ang="0">
                    <a:pos x="24" y="746"/>
                  </a:cxn>
                  <a:cxn ang="0">
                    <a:pos x="12" y="645"/>
                  </a:cxn>
                  <a:cxn ang="0">
                    <a:pos x="3" y="521"/>
                  </a:cxn>
                  <a:cxn ang="0">
                    <a:pos x="0" y="384"/>
                  </a:cxn>
                  <a:cxn ang="0">
                    <a:pos x="6" y="244"/>
                  </a:cxn>
                  <a:cxn ang="0">
                    <a:pos x="29" y="114"/>
                  </a:cxn>
                  <a:cxn ang="0">
                    <a:pos x="68" y="0"/>
                  </a:cxn>
                  <a:cxn ang="0">
                    <a:pos x="212" y="6"/>
                  </a:cxn>
                </a:cxnLst>
                <a:rect l="txL" t="txT" r="txR" b="txB"/>
                <a:pathLst>
                  <a:path w="212" h="839">
                    <a:moveTo>
                      <a:pt x="212" y="6"/>
                    </a:moveTo>
                    <a:lnTo>
                      <a:pt x="206" y="11"/>
                    </a:lnTo>
                    <a:lnTo>
                      <a:pt x="192" y="33"/>
                    </a:lnTo>
                    <a:lnTo>
                      <a:pt x="174" y="77"/>
                    </a:lnTo>
                    <a:lnTo>
                      <a:pt x="156" y="148"/>
                    </a:lnTo>
                    <a:lnTo>
                      <a:pt x="141" y="254"/>
                    </a:lnTo>
                    <a:lnTo>
                      <a:pt x="133" y="401"/>
                    </a:lnTo>
                    <a:lnTo>
                      <a:pt x="137" y="593"/>
                    </a:lnTo>
                    <a:lnTo>
                      <a:pt x="158" y="839"/>
                    </a:lnTo>
                    <a:lnTo>
                      <a:pt x="38" y="839"/>
                    </a:lnTo>
                    <a:lnTo>
                      <a:pt x="34" y="814"/>
                    </a:lnTo>
                    <a:lnTo>
                      <a:pt x="24" y="746"/>
                    </a:lnTo>
                    <a:lnTo>
                      <a:pt x="12" y="645"/>
                    </a:lnTo>
                    <a:lnTo>
                      <a:pt x="3" y="521"/>
                    </a:lnTo>
                    <a:lnTo>
                      <a:pt x="0" y="384"/>
                    </a:lnTo>
                    <a:lnTo>
                      <a:pt x="6" y="244"/>
                    </a:lnTo>
                    <a:lnTo>
                      <a:pt x="29" y="114"/>
                    </a:lnTo>
                    <a:lnTo>
                      <a:pt x="68" y="0"/>
                    </a:lnTo>
                    <a:lnTo>
                      <a:pt x="212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8" name="Freeform 29"/>
              <p:cNvSpPr/>
              <p:nvPr/>
            </p:nvSpPr>
            <p:spPr>
              <a:xfrm>
                <a:off x="6406" y="13636"/>
                <a:ext cx="137" cy="656"/>
              </a:xfrm>
              <a:custGeom>
                <a:avLst/>
                <a:gdLst>
                  <a:gd name="txL" fmla="*/ 0 w 137"/>
                  <a:gd name="txT" fmla="*/ 0 h 656"/>
                  <a:gd name="txR" fmla="*/ 137 w 137"/>
                  <a:gd name="txB" fmla="*/ 656 h 656"/>
                </a:gdLst>
                <a:ahLst/>
                <a:cxnLst>
                  <a:cxn ang="0">
                    <a:pos x="43" y="12"/>
                  </a:cxn>
                  <a:cxn ang="0">
                    <a:pos x="39" y="25"/>
                  </a:cxn>
                  <a:cxn ang="0">
                    <a:pos x="30" y="62"/>
                  </a:cxn>
                  <a:cxn ang="0">
                    <a:pos x="19" y="122"/>
                  </a:cxn>
                  <a:cxn ang="0">
                    <a:pos x="7" y="199"/>
                  </a:cxn>
                  <a:cxn ang="0">
                    <a:pos x="0" y="294"/>
                  </a:cxn>
                  <a:cxn ang="0">
                    <a:pos x="1" y="403"/>
                  </a:cxn>
                  <a:cxn ang="0">
                    <a:pos x="12" y="524"/>
                  </a:cxn>
                  <a:cxn ang="0">
                    <a:pos x="38" y="656"/>
                  </a:cxn>
                  <a:cxn ang="0">
                    <a:pos x="132" y="650"/>
                  </a:cxn>
                  <a:cxn ang="0">
                    <a:pos x="127" y="631"/>
                  </a:cxn>
                  <a:cxn ang="0">
                    <a:pos x="119" y="578"/>
                  </a:cxn>
                  <a:cxn ang="0">
                    <a:pos x="107" y="499"/>
                  </a:cxn>
                  <a:cxn ang="0">
                    <a:pos x="97" y="403"/>
                  </a:cxn>
                  <a:cxn ang="0">
                    <a:pos x="92" y="297"/>
                  </a:cxn>
                  <a:cxn ang="0">
                    <a:pos x="94" y="192"/>
                  </a:cxn>
                  <a:cxn ang="0">
                    <a:pos x="108" y="91"/>
                  </a:cxn>
                  <a:cxn ang="0">
                    <a:pos x="137" y="7"/>
                  </a:cxn>
                  <a:cxn ang="0">
                    <a:pos x="137" y="6"/>
                  </a:cxn>
                  <a:cxn ang="0">
                    <a:pos x="137" y="4"/>
                  </a:cxn>
                  <a:cxn ang="0">
                    <a:pos x="135" y="2"/>
                  </a:cxn>
                  <a:cxn ang="0">
                    <a:pos x="129" y="0"/>
                  </a:cxn>
                  <a:cxn ang="0">
                    <a:pos x="119" y="0"/>
                  </a:cxn>
                  <a:cxn ang="0">
                    <a:pos x="101" y="1"/>
                  </a:cxn>
                  <a:cxn ang="0">
                    <a:pos x="77" y="5"/>
                  </a:cxn>
                  <a:cxn ang="0">
                    <a:pos x="43" y="12"/>
                  </a:cxn>
                </a:cxnLst>
                <a:rect l="txL" t="txT" r="txR" b="txB"/>
                <a:pathLst>
                  <a:path w="137" h="656">
                    <a:moveTo>
                      <a:pt x="43" y="12"/>
                    </a:moveTo>
                    <a:lnTo>
                      <a:pt x="39" y="25"/>
                    </a:lnTo>
                    <a:lnTo>
                      <a:pt x="30" y="62"/>
                    </a:lnTo>
                    <a:lnTo>
                      <a:pt x="19" y="122"/>
                    </a:lnTo>
                    <a:lnTo>
                      <a:pt x="7" y="199"/>
                    </a:lnTo>
                    <a:lnTo>
                      <a:pt x="0" y="294"/>
                    </a:lnTo>
                    <a:lnTo>
                      <a:pt x="1" y="403"/>
                    </a:lnTo>
                    <a:lnTo>
                      <a:pt x="12" y="524"/>
                    </a:lnTo>
                    <a:lnTo>
                      <a:pt x="38" y="656"/>
                    </a:lnTo>
                    <a:lnTo>
                      <a:pt x="132" y="650"/>
                    </a:lnTo>
                    <a:lnTo>
                      <a:pt x="127" y="631"/>
                    </a:lnTo>
                    <a:lnTo>
                      <a:pt x="119" y="578"/>
                    </a:lnTo>
                    <a:lnTo>
                      <a:pt x="107" y="499"/>
                    </a:lnTo>
                    <a:lnTo>
                      <a:pt x="97" y="403"/>
                    </a:lnTo>
                    <a:lnTo>
                      <a:pt x="92" y="297"/>
                    </a:lnTo>
                    <a:lnTo>
                      <a:pt x="94" y="192"/>
                    </a:lnTo>
                    <a:lnTo>
                      <a:pt x="108" y="91"/>
                    </a:lnTo>
                    <a:lnTo>
                      <a:pt x="137" y="7"/>
                    </a:lnTo>
                    <a:lnTo>
                      <a:pt x="137" y="6"/>
                    </a:lnTo>
                    <a:lnTo>
                      <a:pt x="137" y="4"/>
                    </a:lnTo>
                    <a:lnTo>
                      <a:pt x="135" y="2"/>
                    </a:lnTo>
                    <a:lnTo>
                      <a:pt x="129" y="0"/>
                    </a:lnTo>
                    <a:lnTo>
                      <a:pt x="119" y="0"/>
                    </a:lnTo>
                    <a:lnTo>
                      <a:pt x="101" y="1"/>
                    </a:lnTo>
                    <a:lnTo>
                      <a:pt x="77" y="5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79" name="Freeform 30"/>
              <p:cNvSpPr/>
              <p:nvPr/>
            </p:nvSpPr>
            <p:spPr>
              <a:xfrm>
                <a:off x="6412" y="13680"/>
                <a:ext cx="116" cy="560"/>
              </a:xfrm>
              <a:custGeom>
                <a:avLst/>
                <a:gdLst>
                  <a:gd name="txL" fmla="*/ 0 w 116"/>
                  <a:gd name="txT" fmla="*/ 0 h 560"/>
                  <a:gd name="txR" fmla="*/ 116 w 116"/>
                  <a:gd name="txB" fmla="*/ 560 h 560"/>
                </a:gdLst>
                <a:ahLst/>
                <a:cxnLst>
                  <a:cxn ang="0">
                    <a:pos x="36" y="11"/>
                  </a:cxn>
                  <a:cxn ang="0">
                    <a:pos x="33" y="21"/>
                  </a:cxn>
                  <a:cxn ang="0">
                    <a:pos x="24" y="53"/>
                  </a:cxn>
                  <a:cxn ang="0">
                    <a:pos x="15" y="103"/>
                  </a:cxn>
                  <a:cxn ang="0">
                    <a:pos x="5" y="169"/>
                  </a:cxn>
                  <a:cxn ang="0">
                    <a:pos x="0" y="250"/>
                  </a:cxn>
                  <a:cxn ang="0">
                    <a:pos x="1" y="344"/>
                  </a:cxn>
                  <a:cxn ang="0">
                    <a:pos x="10" y="448"/>
                  </a:cxn>
                  <a:cxn ang="0">
                    <a:pos x="32" y="560"/>
                  </a:cxn>
                  <a:cxn ang="0">
                    <a:pos x="112" y="555"/>
                  </a:cxn>
                  <a:cxn ang="0">
                    <a:pos x="108" y="538"/>
                  </a:cxn>
                  <a:cxn ang="0">
                    <a:pos x="101" y="493"/>
                  </a:cxn>
                  <a:cxn ang="0">
                    <a:pos x="91" y="426"/>
                  </a:cxn>
                  <a:cxn ang="0">
                    <a:pos x="82" y="344"/>
                  </a:cxn>
                  <a:cxn ang="0">
                    <a:pos x="77" y="255"/>
                  </a:cxn>
                  <a:cxn ang="0">
                    <a:pos x="79" y="164"/>
                  </a:cxn>
                  <a:cxn ang="0">
                    <a:pos x="91" y="79"/>
                  </a:cxn>
                  <a:cxn ang="0">
                    <a:pos x="116" y="6"/>
                  </a:cxn>
                  <a:cxn ang="0">
                    <a:pos x="116" y="5"/>
                  </a:cxn>
                  <a:cxn ang="0">
                    <a:pos x="116" y="4"/>
                  </a:cxn>
                  <a:cxn ang="0">
                    <a:pos x="114" y="2"/>
                  </a:cxn>
                  <a:cxn ang="0">
                    <a:pos x="109" y="0"/>
                  </a:cxn>
                  <a:cxn ang="0">
                    <a:pos x="100" y="0"/>
                  </a:cxn>
                  <a:cxn ang="0">
                    <a:pos x="86" y="1"/>
                  </a:cxn>
                  <a:cxn ang="0">
                    <a:pos x="65" y="4"/>
                  </a:cxn>
                  <a:cxn ang="0">
                    <a:pos x="36" y="11"/>
                  </a:cxn>
                </a:cxnLst>
                <a:rect l="txL" t="txT" r="txR" b="txB"/>
                <a:pathLst>
                  <a:path w="116" h="560">
                    <a:moveTo>
                      <a:pt x="36" y="11"/>
                    </a:moveTo>
                    <a:lnTo>
                      <a:pt x="33" y="21"/>
                    </a:lnTo>
                    <a:lnTo>
                      <a:pt x="24" y="53"/>
                    </a:lnTo>
                    <a:lnTo>
                      <a:pt x="15" y="103"/>
                    </a:lnTo>
                    <a:lnTo>
                      <a:pt x="5" y="169"/>
                    </a:lnTo>
                    <a:lnTo>
                      <a:pt x="0" y="250"/>
                    </a:lnTo>
                    <a:lnTo>
                      <a:pt x="1" y="344"/>
                    </a:lnTo>
                    <a:lnTo>
                      <a:pt x="10" y="448"/>
                    </a:lnTo>
                    <a:lnTo>
                      <a:pt x="32" y="560"/>
                    </a:lnTo>
                    <a:lnTo>
                      <a:pt x="112" y="555"/>
                    </a:lnTo>
                    <a:lnTo>
                      <a:pt x="108" y="538"/>
                    </a:lnTo>
                    <a:lnTo>
                      <a:pt x="101" y="493"/>
                    </a:lnTo>
                    <a:lnTo>
                      <a:pt x="91" y="426"/>
                    </a:lnTo>
                    <a:lnTo>
                      <a:pt x="82" y="344"/>
                    </a:lnTo>
                    <a:lnTo>
                      <a:pt x="77" y="255"/>
                    </a:lnTo>
                    <a:lnTo>
                      <a:pt x="79" y="164"/>
                    </a:lnTo>
                    <a:lnTo>
                      <a:pt x="91" y="79"/>
                    </a:lnTo>
                    <a:lnTo>
                      <a:pt x="116" y="6"/>
                    </a:lnTo>
                    <a:lnTo>
                      <a:pt x="116" y="5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09" y="0"/>
                    </a:lnTo>
                    <a:lnTo>
                      <a:pt x="100" y="0"/>
                    </a:lnTo>
                    <a:lnTo>
                      <a:pt x="86" y="1"/>
                    </a:lnTo>
                    <a:lnTo>
                      <a:pt x="65" y="4"/>
                    </a:lnTo>
                    <a:lnTo>
                      <a:pt x="36" y="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0" name="Freeform 31"/>
              <p:cNvSpPr/>
              <p:nvPr/>
            </p:nvSpPr>
            <p:spPr>
              <a:xfrm>
                <a:off x="6417" y="13724"/>
                <a:ext cx="97" cy="463"/>
              </a:xfrm>
              <a:custGeom>
                <a:avLst/>
                <a:gdLst>
                  <a:gd name="txL" fmla="*/ 0 w 97"/>
                  <a:gd name="txT" fmla="*/ 0 h 463"/>
                  <a:gd name="txR" fmla="*/ 97 w 97"/>
                  <a:gd name="txB" fmla="*/ 463 h 463"/>
                </a:gdLst>
                <a:ahLst/>
                <a:cxnLst>
                  <a:cxn ang="0">
                    <a:pos x="30" y="9"/>
                  </a:cxn>
                  <a:cxn ang="0">
                    <a:pos x="27" y="17"/>
                  </a:cxn>
                  <a:cxn ang="0">
                    <a:pos x="20" y="44"/>
                  </a:cxn>
                  <a:cxn ang="0">
                    <a:pos x="12" y="85"/>
                  </a:cxn>
                  <a:cxn ang="0">
                    <a:pos x="4" y="140"/>
                  </a:cxn>
                  <a:cxn ang="0">
                    <a:pos x="0" y="207"/>
                  </a:cxn>
                  <a:cxn ang="0">
                    <a:pos x="0" y="285"/>
                  </a:cxn>
                  <a:cxn ang="0">
                    <a:pos x="9" y="370"/>
                  </a:cxn>
                  <a:cxn ang="0">
                    <a:pos x="26" y="463"/>
                  </a:cxn>
                  <a:cxn ang="0">
                    <a:pos x="93" y="460"/>
                  </a:cxn>
                  <a:cxn ang="0">
                    <a:pos x="89" y="446"/>
                  </a:cxn>
                  <a:cxn ang="0">
                    <a:pos x="83" y="408"/>
                  </a:cxn>
                  <a:cxn ang="0">
                    <a:pos x="75" y="353"/>
                  </a:cxn>
                  <a:cxn ang="0">
                    <a:pos x="68" y="285"/>
                  </a:cxn>
                  <a:cxn ang="0">
                    <a:pos x="65" y="211"/>
                  </a:cxn>
                  <a:cxn ang="0">
                    <a:pos x="67" y="136"/>
                  </a:cxn>
                  <a:cxn ang="0">
                    <a:pos x="76" y="65"/>
                  </a:cxn>
                  <a:cxn ang="0">
                    <a:pos x="97" y="5"/>
                  </a:cxn>
                  <a:cxn ang="0">
                    <a:pos x="97" y="4"/>
                  </a:cxn>
                  <a:cxn ang="0">
                    <a:pos x="97" y="3"/>
                  </a:cxn>
                  <a:cxn ang="0">
                    <a:pos x="95" y="1"/>
                  </a:cxn>
                  <a:cxn ang="0">
                    <a:pos x="91" y="0"/>
                  </a:cxn>
                  <a:cxn ang="0">
                    <a:pos x="84" y="0"/>
                  </a:cxn>
                  <a:cxn ang="0">
                    <a:pos x="71" y="0"/>
                  </a:cxn>
                  <a:cxn ang="0">
                    <a:pos x="54" y="3"/>
                  </a:cxn>
                  <a:cxn ang="0">
                    <a:pos x="30" y="9"/>
                  </a:cxn>
                </a:cxnLst>
                <a:rect l="txL" t="txT" r="txR" b="txB"/>
                <a:pathLst>
                  <a:path w="97" h="463">
                    <a:moveTo>
                      <a:pt x="30" y="9"/>
                    </a:moveTo>
                    <a:lnTo>
                      <a:pt x="27" y="17"/>
                    </a:lnTo>
                    <a:lnTo>
                      <a:pt x="20" y="44"/>
                    </a:lnTo>
                    <a:lnTo>
                      <a:pt x="12" y="85"/>
                    </a:lnTo>
                    <a:lnTo>
                      <a:pt x="4" y="140"/>
                    </a:lnTo>
                    <a:lnTo>
                      <a:pt x="0" y="207"/>
                    </a:lnTo>
                    <a:lnTo>
                      <a:pt x="0" y="285"/>
                    </a:lnTo>
                    <a:lnTo>
                      <a:pt x="9" y="370"/>
                    </a:lnTo>
                    <a:lnTo>
                      <a:pt x="26" y="463"/>
                    </a:lnTo>
                    <a:lnTo>
                      <a:pt x="93" y="460"/>
                    </a:lnTo>
                    <a:lnTo>
                      <a:pt x="89" y="446"/>
                    </a:lnTo>
                    <a:lnTo>
                      <a:pt x="83" y="408"/>
                    </a:lnTo>
                    <a:lnTo>
                      <a:pt x="75" y="353"/>
                    </a:lnTo>
                    <a:lnTo>
                      <a:pt x="68" y="285"/>
                    </a:lnTo>
                    <a:lnTo>
                      <a:pt x="65" y="211"/>
                    </a:lnTo>
                    <a:lnTo>
                      <a:pt x="67" y="136"/>
                    </a:lnTo>
                    <a:lnTo>
                      <a:pt x="76" y="65"/>
                    </a:lnTo>
                    <a:lnTo>
                      <a:pt x="97" y="5"/>
                    </a:lnTo>
                    <a:lnTo>
                      <a:pt x="97" y="4"/>
                    </a:lnTo>
                    <a:lnTo>
                      <a:pt x="97" y="3"/>
                    </a:lnTo>
                    <a:lnTo>
                      <a:pt x="95" y="1"/>
                    </a:lnTo>
                    <a:lnTo>
                      <a:pt x="91" y="0"/>
                    </a:lnTo>
                    <a:lnTo>
                      <a:pt x="84" y="0"/>
                    </a:lnTo>
                    <a:lnTo>
                      <a:pt x="71" y="0"/>
                    </a:lnTo>
                    <a:lnTo>
                      <a:pt x="54" y="3"/>
                    </a:ln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1" name="Freeform 32"/>
              <p:cNvSpPr/>
              <p:nvPr/>
            </p:nvSpPr>
            <p:spPr>
              <a:xfrm>
                <a:off x="6422" y="13768"/>
                <a:ext cx="77" cy="367"/>
              </a:xfrm>
              <a:custGeom>
                <a:avLst/>
                <a:gdLst>
                  <a:gd name="txL" fmla="*/ 0 w 77"/>
                  <a:gd name="txT" fmla="*/ 0 h 367"/>
                  <a:gd name="txR" fmla="*/ 77 w 77"/>
                  <a:gd name="txB" fmla="*/ 367 h 367"/>
                </a:gdLst>
                <a:ahLst/>
                <a:cxnLst>
                  <a:cxn ang="0">
                    <a:pos x="24" y="8"/>
                  </a:cxn>
                  <a:cxn ang="0">
                    <a:pos x="22" y="15"/>
                  </a:cxn>
                  <a:cxn ang="0">
                    <a:pos x="17" y="36"/>
                  </a:cxn>
                  <a:cxn ang="0">
                    <a:pos x="10" y="68"/>
                  </a:cxn>
                  <a:cxn ang="0">
                    <a:pos x="4" y="112"/>
                  </a:cxn>
                  <a:cxn ang="0">
                    <a:pos x="0" y="164"/>
                  </a:cxn>
                  <a:cxn ang="0">
                    <a:pos x="0" y="226"/>
                  </a:cxn>
                  <a:cxn ang="0">
                    <a:pos x="7" y="294"/>
                  </a:cxn>
                  <a:cxn ang="0">
                    <a:pos x="21" y="367"/>
                  </a:cxn>
                  <a:cxn ang="0">
                    <a:pos x="74" y="364"/>
                  </a:cxn>
                  <a:cxn ang="0">
                    <a:pos x="71" y="353"/>
                  </a:cxn>
                  <a:cxn ang="0">
                    <a:pos x="66" y="323"/>
                  </a:cxn>
                  <a:cxn ang="0">
                    <a:pos x="60" y="280"/>
                  </a:cxn>
                  <a:cxn ang="0">
                    <a:pos x="54" y="226"/>
                  </a:cxn>
                  <a:cxn ang="0">
                    <a:pos x="51" y="168"/>
                  </a:cxn>
                  <a:cxn ang="0">
                    <a:pos x="53" y="107"/>
                  </a:cxn>
                  <a:cxn ang="0">
                    <a:pos x="61" y="52"/>
                  </a:cxn>
                  <a:cxn ang="0">
                    <a:pos x="77" y="5"/>
                  </a:cxn>
                  <a:cxn ang="0">
                    <a:pos x="77" y="5"/>
                  </a:cxn>
                  <a:cxn ang="0">
                    <a:pos x="77" y="2"/>
                  </a:cxn>
                  <a:cxn ang="0">
                    <a:pos x="76" y="1"/>
                  </a:cxn>
                  <a:cxn ang="0">
                    <a:pos x="72" y="0"/>
                  </a:cxn>
                  <a:cxn ang="0">
                    <a:pos x="66" y="0"/>
                  </a:cxn>
                  <a:cxn ang="0">
                    <a:pos x="56" y="1"/>
                  </a:cxn>
                  <a:cxn ang="0">
                    <a:pos x="43" y="4"/>
                  </a:cxn>
                  <a:cxn ang="0">
                    <a:pos x="24" y="8"/>
                  </a:cxn>
                </a:cxnLst>
                <a:rect l="txL" t="txT" r="txR" b="txB"/>
                <a:pathLst>
                  <a:path w="77" h="367">
                    <a:moveTo>
                      <a:pt x="24" y="8"/>
                    </a:moveTo>
                    <a:lnTo>
                      <a:pt x="22" y="15"/>
                    </a:lnTo>
                    <a:lnTo>
                      <a:pt x="17" y="36"/>
                    </a:lnTo>
                    <a:lnTo>
                      <a:pt x="10" y="68"/>
                    </a:lnTo>
                    <a:lnTo>
                      <a:pt x="4" y="112"/>
                    </a:lnTo>
                    <a:lnTo>
                      <a:pt x="0" y="164"/>
                    </a:lnTo>
                    <a:lnTo>
                      <a:pt x="0" y="226"/>
                    </a:lnTo>
                    <a:lnTo>
                      <a:pt x="7" y="294"/>
                    </a:lnTo>
                    <a:lnTo>
                      <a:pt x="21" y="367"/>
                    </a:lnTo>
                    <a:lnTo>
                      <a:pt x="74" y="364"/>
                    </a:lnTo>
                    <a:lnTo>
                      <a:pt x="71" y="353"/>
                    </a:lnTo>
                    <a:lnTo>
                      <a:pt x="66" y="323"/>
                    </a:lnTo>
                    <a:lnTo>
                      <a:pt x="60" y="280"/>
                    </a:lnTo>
                    <a:lnTo>
                      <a:pt x="54" y="226"/>
                    </a:lnTo>
                    <a:lnTo>
                      <a:pt x="51" y="168"/>
                    </a:lnTo>
                    <a:lnTo>
                      <a:pt x="53" y="107"/>
                    </a:lnTo>
                    <a:lnTo>
                      <a:pt x="61" y="52"/>
                    </a:lnTo>
                    <a:lnTo>
                      <a:pt x="77" y="5"/>
                    </a:lnTo>
                    <a:lnTo>
                      <a:pt x="77" y="2"/>
                    </a:lnTo>
                    <a:lnTo>
                      <a:pt x="76" y="1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56" y="1"/>
                    </a:lnTo>
                    <a:lnTo>
                      <a:pt x="43" y="4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2" name="Freeform 33"/>
              <p:cNvSpPr/>
              <p:nvPr/>
            </p:nvSpPr>
            <p:spPr>
              <a:xfrm>
                <a:off x="6428" y="13813"/>
                <a:ext cx="56" cy="271"/>
              </a:xfrm>
              <a:custGeom>
                <a:avLst/>
                <a:gdLst>
                  <a:gd name="txL" fmla="*/ 0 w 56"/>
                  <a:gd name="txT" fmla="*/ 0 h 271"/>
                  <a:gd name="txR" fmla="*/ 56 w 56"/>
                  <a:gd name="txB" fmla="*/ 271 h 271"/>
                </a:gdLst>
                <a:ahLst/>
                <a:cxnLst>
                  <a:cxn ang="0">
                    <a:pos x="17" y="5"/>
                  </a:cxn>
                  <a:cxn ang="0">
                    <a:pos x="16" y="10"/>
                  </a:cxn>
                  <a:cxn ang="0">
                    <a:pos x="12" y="25"/>
                  </a:cxn>
                  <a:cxn ang="0">
                    <a:pos x="6" y="49"/>
                  </a:cxn>
                  <a:cxn ang="0">
                    <a:pos x="2" y="82"/>
                  </a:cxn>
                  <a:cxn ang="0">
                    <a:pos x="0" y="122"/>
                  </a:cxn>
                  <a:cxn ang="0">
                    <a:pos x="0" y="166"/>
                  </a:cxn>
                  <a:cxn ang="0">
                    <a:pos x="4" y="217"/>
                  </a:cxn>
                  <a:cxn ang="0">
                    <a:pos x="15" y="271"/>
                  </a:cxn>
                  <a:cxn ang="0">
                    <a:pos x="54" y="268"/>
                  </a:cxn>
                  <a:cxn ang="0">
                    <a:pos x="52" y="261"/>
                  </a:cxn>
                  <a:cxn ang="0">
                    <a:pos x="48" y="238"/>
                  </a:cxn>
                  <a:cxn ang="0">
                    <a:pos x="44" y="206"/>
                  </a:cxn>
                  <a:cxn ang="0">
                    <a:pos x="40" y="166"/>
                  </a:cxn>
                  <a:cxn ang="0">
                    <a:pos x="37" y="123"/>
                  </a:cxn>
                  <a:cxn ang="0">
                    <a:pos x="39" y="78"/>
                  </a:cxn>
                  <a:cxn ang="0">
                    <a:pos x="44" y="37"/>
                  </a:cxn>
                  <a:cxn ang="0">
                    <a:pos x="56" y="3"/>
                  </a:cxn>
                  <a:cxn ang="0">
                    <a:pos x="56" y="3"/>
                  </a:cxn>
                  <a:cxn ang="0">
                    <a:pos x="56" y="2"/>
                  </a:cxn>
                  <a:cxn ang="0">
                    <a:pos x="55" y="1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2" y="0"/>
                  </a:cxn>
                  <a:cxn ang="0">
                    <a:pos x="31" y="2"/>
                  </a:cxn>
                  <a:cxn ang="0">
                    <a:pos x="17" y="5"/>
                  </a:cxn>
                </a:cxnLst>
                <a:rect l="txL" t="txT" r="txR" b="txB"/>
                <a:pathLst>
                  <a:path w="56" h="271">
                    <a:moveTo>
                      <a:pt x="17" y="5"/>
                    </a:moveTo>
                    <a:lnTo>
                      <a:pt x="16" y="10"/>
                    </a:lnTo>
                    <a:lnTo>
                      <a:pt x="12" y="25"/>
                    </a:lnTo>
                    <a:lnTo>
                      <a:pt x="6" y="49"/>
                    </a:lnTo>
                    <a:lnTo>
                      <a:pt x="2" y="82"/>
                    </a:lnTo>
                    <a:lnTo>
                      <a:pt x="0" y="122"/>
                    </a:lnTo>
                    <a:lnTo>
                      <a:pt x="0" y="166"/>
                    </a:lnTo>
                    <a:lnTo>
                      <a:pt x="4" y="217"/>
                    </a:lnTo>
                    <a:lnTo>
                      <a:pt x="15" y="271"/>
                    </a:lnTo>
                    <a:lnTo>
                      <a:pt x="54" y="268"/>
                    </a:lnTo>
                    <a:lnTo>
                      <a:pt x="52" y="261"/>
                    </a:lnTo>
                    <a:lnTo>
                      <a:pt x="48" y="238"/>
                    </a:lnTo>
                    <a:lnTo>
                      <a:pt x="44" y="206"/>
                    </a:lnTo>
                    <a:lnTo>
                      <a:pt x="40" y="166"/>
                    </a:lnTo>
                    <a:lnTo>
                      <a:pt x="37" y="123"/>
                    </a:lnTo>
                    <a:lnTo>
                      <a:pt x="39" y="78"/>
                    </a:lnTo>
                    <a:lnTo>
                      <a:pt x="44" y="37"/>
                    </a:lnTo>
                    <a:lnTo>
                      <a:pt x="56" y="3"/>
                    </a:lnTo>
                    <a:lnTo>
                      <a:pt x="56" y="2"/>
                    </a:lnTo>
                    <a:lnTo>
                      <a:pt x="55" y="1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1" y="2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3" name="Freeform 34"/>
              <p:cNvSpPr/>
              <p:nvPr/>
            </p:nvSpPr>
            <p:spPr>
              <a:xfrm>
                <a:off x="7211" y="13549"/>
                <a:ext cx="186" cy="732"/>
              </a:xfrm>
              <a:custGeom>
                <a:avLst/>
                <a:gdLst>
                  <a:gd name="txL" fmla="*/ 0 w 186"/>
                  <a:gd name="txT" fmla="*/ 0 h 732"/>
                  <a:gd name="txR" fmla="*/ 186 w 186"/>
                  <a:gd name="txB" fmla="*/ 732 h 732"/>
                </a:gdLst>
                <a:ahLst/>
                <a:cxnLst>
                  <a:cxn ang="0">
                    <a:pos x="186" y="6"/>
                  </a:cxn>
                  <a:cxn ang="0">
                    <a:pos x="182" y="11"/>
                  </a:cxn>
                  <a:cxn ang="0">
                    <a:pos x="169" y="29"/>
                  </a:cxn>
                  <a:cxn ang="0">
                    <a:pos x="153" y="67"/>
                  </a:cxn>
                  <a:cxn ang="0">
                    <a:pos x="137" y="130"/>
                  </a:cxn>
                  <a:cxn ang="0">
                    <a:pos x="124" y="221"/>
                  </a:cxn>
                  <a:cxn ang="0">
                    <a:pos x="117" y="350"/>
                  </a:cxn>
                  <a:cxn ang="0">
                    <a:pos x="122" y="517"/>
                  </a:cxn>
                  <a:cxn ang="0">
                    <a:pos x="139" y="732"/>
                  </a:cxn>
                  <a:cxn ang="0">
                    <a:pos x="34" y="732"/>
                  </a:cxn>
                  <a:cxn ang="0">
                    <a:pos x="31" y="711"/>
                  </a:cxn>
                  <a:cxn ang="0">
                    <a:pos x="22" y="651"/>
                  </a:cxn>
                  <a:cxn ang="0">
                    <a:pos x="12" y="563"/>
                  </a:cxn>
                  <a:cxn ang="0">
                    <a:pos x="3" y="454"/>
                  </a:cxn>
                  <a:cxn ang="0">
                    <a:pos x="0" y="335"/>
                  </a:cxn>
                  <a:cxn ang="0">
                    <a:pos x="6" y="213"/>
                  </a:cxn>
                  <a:cxn ang="0">
                    <a:pos x="25" y="98"/>
                  </a:cxn>
                  <a:cxn ang="0">
                    <a:pos x="60" y="0"/>
                  </a:cxn>
                  <a:cxn ang="0">
                    <a:pos x="186" y="6"/>
                  </a:cxn>
                </a:cxnLst>
                <a:rect l="txL" t="txT" r="txR" b="txB"/>
                <a:pathLst>
                  <a:path w="186" h="732">
                    <a:moveTo>
                      <a:pt x="186" y="6"/>
                    </a:moveTo>
                    <a:lnTo>
                      <a:pt x="182" y="11"/>
                    </a:lnTo>
                    <a:lnTo>
                      <a:pt x="169" y="29"/>
                    </a:lnTo>
                    <a:lnTo>
                      <a:pt x="153" y="67"/>
                    </a:lnTo>
                    <a:lnTo>
                      <a:pt x="137" y="130"/>
                    </a:lnTo>
                    <a:lnTo>
                      <a:pt x="124" y="221"/>
                    </a:lnTo>
                    <a:lnTo>
                      <a:pt x="117" y="350"/>
                    </a:lnTo>
                    <a:lnTo>
                      <a:pt x="122" y="517"/>
                    </a:lnTo>
                    <a:lnTo>
                      <a:pt x="139" y="732"/>
                    </a:lnTo>
                    <a:lnTo>
                      <a:pt x="34" y="732"/>
                    </a:lnTo>
                    <a:lnTo>
                      <a:pt x="31" y="711"/>
                    </a:lnTo>
                    <a:lnTo>
                      <a:pt x="22" y="651"/>
                    </a:lnTo>
                    <a:lnTo>
                      <a:pt x="12" y="563"/>
                    </a:lnTo>
                    <a:lnTo>
                      <a:pt x="3" y="454"/>
                    </a:lnTo>
                    <a:lnTo>
                      <a:pt x="0" y="335"/>
                    </a:lnTo>
                    <a:lnTo>
                      <a:pt x="6" y="213"/>
                    </a:lnTo>
                    <a:lnTo>
                      <a:pt x="25" y="98"/>
                    </a:lnTo>
                    <a:lnTo>
                      <a:pt x="60" y="0"/>
                    </a:lnTo>
                    <a:lnTo>
                      <a:pt x="186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4" name="Freeform 35"/>
              <p:cNvSpPr/>
              <p:nvPr/>
            </p:nvSpPr>
            <p:spPr>
              <a:xfrm>
                <a:off x="7219" y="13600"/>
                <a:ext cx="158" cy="625"/>
              </a:xfrm>
              <a:custGeom>
                <a:avLst/>
                <a:gdLst>
                  <a:gd name="txL" fmla="*/ 0 w 158"/>
                  <a:gd name="txT" fmla="*/ 0 h 625"/>
                  <a:gd name="txR" fmla="*/ 158 w 158"/>
                  <a:gd name="txB" fmla="*/ 625 h 625"/>
                </a:gdLst>
                <a:ahLst/>
                <a:cxnLst>
                  <a:cxn ang="0">
                    <a:pos x="158" y="4"/>
                  </a:cxn>
                  <a:cxn ang="0">
                    <a:pos x="153" y="9"/>
                  </a:cxn>
                  <a:cxn ang="0">
                    <a:pos x="144" y="25"/>
                  </a:cxn>
                  <a:cxn ang="0">
                    <a:pos x="130" y="57"/>
                  </a:cxn>
                  <a:cxn ang="0">
                    <a:pos x="116" y="110"/>
                  </a:cxn>
                  <a:cxn ang="0">
                    <a:pos x="105" y="189"/>
                  </a:cxn>
                  <a:cxn ang="0">
                    <a:pos x="100" y="298"/>
                  </a:cxn>
                  <a:cxn ang="0">
                    <a:pos x="103" y="441"/>
                  </a:cxn>
                  <a:cxn ang="0">
                    <a:pos x="118" y="625"/>
                  </a:cxn>
                  <a:cxn ang="0">
                    <a:pos x="29" y="625"/>
                  </a:cxn>
                  <a:cxn ang="0">
                    <a:pos x="25" y="607"/>
                  </a:cxn>
                  <a:cxn ang="0">
                    <a:pos x="18" y="556"/>
                  </a:cxn>
                  <a:cxn ang="0">
                    <a:pos x="9" y="480"/>
                  </a:cxn>
                  <a:cxn ang="0">
                    <a:pos x="2" y="387"/>
                  </a:cxn>
                  <a:cxn ang="0">
                    <a:pos x="0" y="286"/>
                  </a:cxn>
                  <a:cxn ang="0">
                    <a:pos x="5" y="182"/>
                  </a:cxn>
                  <a:cxn ang="0">
                    <a:pos x="21" y="84"/>
                  </a:cxn>
                  <a:cxn ang="0">
                    <a:pos x="51" y="0"/>
                  </a:cxn>
                  <a:cxn ang="0">
                    <a:pos x="158" y="4"/>
                  </a:cxn>
                </a:cxnLst>
                <a:rect l="txL" t="txT" r="txR" b="txB"/>
                <a:pathLst>
                  <a:path w="158" h="625">
                    <a:moveTo>
                      <a:pt x="158" y="4"/>
                    </a:moveTo>
                    <a:lnTo>
                      <a:pt x="153" y="9"/>
                    </a:lnTo>
                    <a:lnTo>
                      <a:pt x="144" y="25"/>
                    </a:lnTo>
                    <a:lnTo>
                      <a:pt x="130" y="57"/>
                    </a:lnTo>
                    <a:lnTo>
                      <a:pt x="116" y="110"/>
                    </a:lnTo>
                    <a:lnTo>
                      <a:pt x="105" y="189"/>
                    </a:lnTo>
                    <a:lnTo>
                      <a:pt x="100" y="298"/>
                    </a:lnTo>
                    <a:lnTo>
                      <a:pt x="103" y="441"/>
                    </a:lnTo>
                    <a:lnTo>
                      <a:pt x="118" y="625"/>
                    </a:lnTo>
                    <a:lnTo>
                      <a:pt x="29" y="625"/>
                    </a:lnTo>
                    <a:lnTo>
                      <a:pt x="25" y="607"/>
                    </a:lnTo>
                    <a:lnTo>
                      <a:pt x="18" y="556"/>
                    </a:lnTo>
                    <a:lnTo>
                      <a:pt x="9" y="480"/>
                    </a:lnTo>
                    <a:lnTo>
                      <a:pt x="2" y="387"/>
                    </a:lnTo>
                    <a:lnTo>
                      <a:pt x="0" y="286"/>
                    </a:lnTo>
                    <a:lnTo>
                      <a:pt x="5" y="182"/>
                    </a:lnTo>
                    <a:lnTo>
                      <a:pt x="21" y="84"/>
                    </a:lnTo>
                    <a:lnTo>
                      <a:pt x="51" y="0"/>
                    </a:lnTo>
                    <a:lnTo>
                      <a:pt x="158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5" name="Freeform 36"/>
              <p:cNvSpPr/>
              <p:nvPr/>
            </p:nvSpPr>
            <p:spPr>
              <a:xfrm>
                <a:off x="7225" y="13651"/>
                <a:ext cx="131" cy="517"/>
              </a:xfrm>
              <a:custGeom>
                <a:avLst/>
                <a:gdLst>
                  <a:gd name="txL" fmla="*/ 0 w 131"/>
                  <a:gd name="txT" fmla="*/ 0 h 517"/>
                  <a:gd name="txR" fmla="*/ 131 w 131"/>
                  <a:gd name="txB" fmla="*/ 517 h 517"/>
                </a:gdLst>
                <a:ahLst/>
                <a:cxnLst>
                  <a:cxn ang="0">
                    <a:pos x="131" y="4"/>
                  </a:cxn>
                  <a:cxn ang="0">
                    <a:pos x="128" y="7"/>
                  </a:cxn>
                  <a:cxn ang="0">
                    <a:pos x="119" y="21"/>
                  </a:cxn>
                  <a:cxn ang="0">
                    <a:pos x="109" y="47"/>
                  </a:cxn>
                  <a:cxn ang="0">
                    <a:pos x="97" y="91"/>
                  </a:cxn>
                  <a:cxn ang="0">
                    <a:pos x="88" y="156"/>
                  </a:cxn>
                  <a:cxn ang="0">
                    <a:pos x="84" y="247"/>
                  </a:cxn>
                  <a:cxn ang="0">
                    <a:pos x="86" y="366"/>
                  </a:cxn>
                  <a:cxn ang="0">
                    <a:pos x="99" y="517"/>
                  </a:cxn>
                  <a:cxn ang="0">
                    <a:pos x="25" y="517"/>
                  </a:cxn>
                  <a:cxn ang="0">
                    <a:pos x="23" y="502"/>
                  </a:cxn>
                  <a:cxn ang="0">
                    <a:pos x="16" y="460"/>
                  </a:cxn>
                  <a:cxn ang="0">
                    <a:pos x="9" y="397"/>
                  </a:cxn>
                  <a:cxn ang="0">
                    <a:pos x="2" y="320"/>
                  </a:cxn>
                  <a:cxn ang="0">
                    <a:pos x="0" y="236"/>
                  </a:cxn>
                  <a:cxn ang="0">
                    <a:pos x="4" y="151"/>
                  </a:cxn>
                  <a:cxn ang="0">
                    <a:pos x="18" y="70"/>
                  </a:cxn>
                  <a:cxn ang="0">
                    <a:pos x="43" y="0"/>
                  </a:cxn>
                  <a:cxn ang="0">
                    <a:pos x="131" y="4"/>
                  </a:cxn>
                </a:cxnLst>
                <a:rect l="txL" t="txT" r="txR" b="txB"/>
                <a:pathLst>
                  <a:path w="131" h="517">
                    <a:moveTo>
                      <a:pt x="131" y="4"/>
                    </a:moveTo>
                    <a:lnTo>
                      <a:pt x="128" y="7"/>
                    </a:lnTo>
                    <a:lnTo>
                      <a:pt x="119" y="21"/>
                    </a:lnTo>
                    <a:lnTo>
                      <a:pt x="109" y="47"/>
                    </a:lnTo>
                    <a:lnTo>
                      <a:pt x="97" y="91"/>
                    </a:lnTo>
                    <a:lnTo>
                      <a:pt x="88" y="156"/>
                    </a:lnTo>
                    <a:lnTo>
                      <a:pt x="84" y="247"/>
                    </a:lnTo>
                    <a:lnTo>
                      <a:pt x="86" y="366"/>
                    </a:lnTo>
                    <a:lnTo>
                      <a:pt x="99" y="517"/>
                    </a:lnTo>
                    <a:lnTo>
                      <a:pt x="25" y="517"/>
                    </a:lnTo>
                    <a:lnTo>
                      <a:pt x="23" y="502"/>
                    </a:lnTo>
                    <a:lnTo>
                      <a:pt x="16" y="460"/>
                    </a:lnTo>
                    <a:lnTo>
                      <a:pt x="9" y="397"/>
                    </a:lnTo>
                    <a:lnTo>
                      <a:pt x="2" y="320"/>
                    </a:lnTo>
                    <a:lnTo>
                      <a:pt x="0" y="236"/>
                    </a:lnTo>
                    <a:lnTo>
                      <a:pt x="4" y="151"/>
                    </a:lnTo>
                    <a:lnTo>
                      <a:pt x="18" y="70"/>
                    </a:lnTo>
                    <a:lnTo>
                      <a:pt x="43" y="0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6" name="Freeform 37"/>
              <p:cNvSpPr/>
              <p:nvPr/>
            </p:nvSpPr>
            <p:spPr>
              <a:xfrm>
                <a:off x="7233" y="13701"/>
                <a:ext cx="104" cy="411"/>
              </a:xfrm>
              <a:custGeom>
                <a:avLst/>
                <a:gdLst>
                  <a:gd name="txL" fmla="*/ 0 w 104"/>
                  <a:gd name="txT" fmla="*/ 0 h 411"/>
                  <a:gd name="txR" fmla="*/ 104 w 104"/>
                  <a:gd name="txB" fmla="*/ 411 h 411"/>
                </a:gdLst>
                <a:ahLst/>
                <a:cxnLst>
                  <a:cxn ang="0">
                    <a:pos x="104" y="4"/>
                  </a:cxn>
                  <a:cxn ang="0">
                    <a:pos x="101" y="7"/>
                  </a:cxn>
                  <a:cxn ang="0">
                    <a:pos x="94" y="17"/>
                  </a:cxn>
                  <a:cxn ang="0">
                    <a:pos x="86" y="38"/>
                  </a:cxn>
                  <a:cxn ang="0">
                    <a:pos x="76" y="73"/>
                  </a:cxn>
                  <a:cxn ang="0">
                    <a:pos x="69" y="125"/>
                  </a:cxn>
                  <a:cxn ang="0">
                    <a:pos x="65" y="196"/>
                  </a:cxn>
                  <a:cxn ang="0">
                    <a:pos x="67" y="291"/>
                  </a:cxn>
                  <a:cxn ang="0">
                    <a:pos x="77" y="411"/>
                  </a:cxn>
                  <a:cxn ang="0">
                    <a:pos x="19" y="411"/>
                  </a:cxn>
                  <a:cxn ang="0">
                    <a:pos x="17" y="399"/>
                  </a:cxn>
                  <a:cxn ang="0">
                    <a:pos x="11" y="365"/>
                  </a:cxn>
                  <a:cxn ang="0">
                    <a:pos x="6" y="316"/>
                  </a:cxn>
                  <a:cxn ang="0">
                    <a:pos x="2" y="255"/>
                  </a:cxn>
                  <a:cxn ang="0">
                    <a:pos x="0" y="188"/>
                  </a:cxn>
                  <a:cxn ang="0">
                    <a:pos x="4" y="120"/>
                  </a:cxn>
                  <a:cxn ang="0">
                    <a:pos x="15" y="55"/>
                  </a:cxn>
                  <a:cxn ang="0">
                    <a:pos x="34" y="0"/>
                  </a:cxn>
                  <a:cxn ang="0">
                    <a:pos x="104" y="4"/>
                  </a:cxn>
                </a:cxnLst>
                <a:rect l="txL" t="txT" r="txR" b="txB"/>
                <a:pathLst>
                  <a:path w="104" h="411">
                    <a:moveTo>
                      <a:pt x="104" y="4"/>
                    </a:moveTo>
                    <a:lnTo>
                      <a:pt x="101" y="7"/>
                    </a:lnTo>
                    <a:lnTo>
                      <a:pt x="94" y="17"/>
                    </a:lnTo>
                    <a:lnTo>
                      <a:pt x="86" y="38"/>
                    </a:lnTo>
                    <a:lnTo>
                      <a:pt x="76" y="73"/>
                    </a:lnTo>
                    <a:lnTo>
                      <a:pt x="69" y="125"/>
                    </a:lnTo>
                    <a:lnTo>
                      <a:pt x="65" y="196"/>
                    </a:lnTo>
                    <a:lnTo>
                      <a:pt x="67" y="291"/>
                    </a:lnTo>
                    <a:lnTo>
                      <a:pt x="77" y="411"/>
                    </a:lnTo>
                    <a:lnTo>
                      <a:pt x="19" y="411"/>
                    </a:lnTo>
                    <a:lnTo>
                      <a:pt x="17" y="399"/>
                    </a:lnTo>
                    <a:lnTo>
                      <a:pt x="11" y="365"/>
                    </a:lnTo>
                    <a:lnTo>
                      <a:pt x="6" y="316"/>
                    </a:lnTo>
                    <a:lnTo>
                      <a:pt x="2" y="255"/>
                    </a:lnTo>
                    <a:lnTo>
                      <a:pt x="0" y="188"/>
                    </a:lnTo>
                    <a:lnTo>
                      <a:pt x="4" y="120"/>
                    </a:lnTo>
                    <a:lnTo>
                      <a:pt x="15" y="55"/>
                    </a:lnTo>
                    <a:lnTo>
                      <a:pt x="34" y="0"/>
                    </a:lnTo>
                    <a:lnTo>
                      <a:pt x="104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7" name="Freeform 38"/>
              <p:cNvSpPr/>
              <p:nvPr/>
            </p:nvSpPr>
            <p:spPr>
              <a:xfrm>
                <a:off x="7240" y="13752"/>
                <a:ext cx="76" cy="302"/>
              </a:xfrm>
              <a:custGeom>
                <a:avLst/>
                <a:gdLst>
                  <a:gd name="txL" fmla="*/ 0 w 76"/>
                  <a:gd name="txT" fmla="*/ 0 h 302"/>
                  <a:gd name="txR" fmla="*/ 76 w 76"/>
                  <a:gd name="txB" fmla="*/ 302 h 302"/>
                </a:gdLst>
                <a:ahLst/>
                <a:cxnLst>
                  <a:cxn ang="0">
                    <a:pos x="76" y="2"/>
                  </a:cxn>
                  <a:cxn ang="0">
                    <a:pos x="74" y="4"/>
                  </a:cxn>
                  <a:cxn ang="0">
                    <a:pos x="70" y="12"/>
                  </a:cxn>
                  <a:cxn ang="0">
                    <a:pos x="62" y="28"/>
                  </a:cxn>
                  <a:cxn ang="0">
                    <a:pos x="56" y="53"/>
                  </a:cxn>
                  <a:cxn ang="0">
                    <a:pos x="51" y="92"/>
                  </a:cxn>
                  <a:cxn ang="0">
                    <a:pos x="49" y="145"/>
                  </a:cxn>
                  <a:cxn ang="0">
                    <a:pos x="50" y="214"/>
                  </a:cxn>
                  <a:cxn ang="0">
                    <a:pos x="57" y="302"/>
                  </a:cxn>
                  <a:cxn ang="0">
                    <a:pos x="14" y="302"/>
                  </a:cxn>
                  <a:cxn ang="0">
                    <a:pos x="13" y="294"/>
                  </a:cxn>
                  <a:cxn ang="0">
                    <a:pos x="9" y="269"/>
                  </a:cxn>
                  <a:cxn ang="0">
                    <a:pos x="4" y="232"/>
                  </a:cxn>
                  <a:cxn ang="0">
                    <a:pos x="1" y="188"/>
                  </a:cxn>
                  <a:cxn ang="0">
                    <a:pos x="0" y="138"/>
                  </a:cxn>
                  <a:cxn ang="0">
                    <a:pos x="2" y="89"/>
                  </a:cxn>
                  <a:cxn ang="0">
                    <a:pos x="10" y="41"/>
                  </a:cxn>
                  <a:cxn ang="0">
                    <a:pos x="25" y="0"/>
                  </a:cxn>
                  <a:cxn ang="0">
                    <a:pos x="76" y="2"/>
                  </a:cxn>
                </a:cxnLst>
                <a:rect l="txL" t="txT" r="txR" b="txB"/>
                <a:pathLst>
                  <a:path w="76" h="302">
                    <a:moveTo>
                      <a:pt x="76" y="2"/>
                    </a:moveTo>
                    <a:lnTo>
                      <a:pt x="74" y="4"/>
                    </a:lnTo>
                    <a:lnTo>
                      <a:pt x="70" y="12"/>
                    </a:lnTo>
                    <a:lnTo>
                      <a:pt x="62" y="28"/>
                    </a:lnTo>
                    <a:lnTo>
                      <a:pt x="56" y="53"/>
                    </a:lnTo>
                    <a:lnTo>
                      <a:pt x="51" y="92"/>
                    </a:lnTo>
                    <a:lnTo>
                      <a:pt x="49" y="145"/>
                    </a:lnTo>
                    <a:lnTo>
                      <a:pt x="50" y="214"/>
                    </a:lnTo>
                    <a:lnTo>
                      <a:pt x="57" y="302"/>
                    </a:lnTo>
                    <a:lnTo>
                      <a:pt x="14" y="302"/>
                    </a:lnTo>
                    <a:lnTo>
                      <a:pt x="13" y="294"/>
                    </a:lnTo>
                    <a:lnTo>
                      <a:pt x="9" y="269"/>
                    </a:lnTo>
                    <a:lnTo>
                      <a:pt x="4" y="232"/>
                    </a:lnTo>
                    <a:lnTo>
                      <a:pt x="1" y="188"/>
                    </a:lnTo>
                    <a:lnTo>
                      <a:pt x="0" y="138"/>
                    </a:lnTo>
                    <a:lnTo>
                      <a:pt x="2" y="89"/>
                    </a:lnTo>
                    <a:lnTo>
                      <a:pt x="10" y="41"/>
                    </a:lnTo>
                    <a:lnTo>
                      <a:pt x="25" y="0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88" name="Rectangle 39"/>
              <p:cNvSpPr/>
              <p:nvPr/>
            </p:nvSpPr>
            <p:spPr>
              <a:xfrm>
                <a:off x="6241" y="13678"/>
                <a:ext cx="23" cy="95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89" name="Freeform 40"/>
              <p:cNvSpPr/>
              <p:nvPr/>
            </p:nvSpPr>
            <p:spPr>
              <a:xfrm>
                <a:off x="6579" y="13664"/>
                <a:ext cx="375" cy="440"/>
              </a:xfrm>
              <a:custGeom>
                <a:avLst/>
                <a:gdLst>
                  <a:gd name="txL" fmla="*/ 0 w 375"/>
                  <a:gd name="txT" fmla="*/ 0 h 440"/>
                  <a:gd name="txR" fmla="*/ 375 w 375"/>
                  <a:gd name="txB" fmla="*/ 440 h 440"/>
                </a:gdLst>
                <a:ahLst/>
                <a:cxnLst>
                  <a:cxn ang="0">
                    <a:pos x="35" y="41"/>
                  </a:cxn>
                  <a:cxn ang="0">
                    <a:pos x="32" y="49"/>
                  </a:cxn>
                  <a:cxn ang="0">
                    <a:pos x="25" y="74"/>
                  </a:cxn>
                  <a:cxn ang="0">
                    <a:pos x="17" y="112"/>
                  </a:cxn>
                  <a:cxn ang="0">
                    <a:pos x="8" y="163"/>
                  </a:cxn>
                  <a:cxn ang="0">
                    <a:pos x="2" y="223"/>
                  </a:cxn>
                  <a:cxn ang="0">
                    <a:pos x="0" y="290"/>
                  </a:cxn>
                  <a:cxn ang="0">
                    <a:pos x="7" y="363"/>
                  </a:cxn>
                  <a:cxn ang="0">
                    <a:pos x="23" y="440"/>
                  </a:cxn>
                  <a:cxn ang="0">
                    <a:pos x="23" y="437"/>
                  </a:cxn>
                  <a:cxn ang="0">
                    <a:pos x="23" y="427"/>
                  </a:cxn>
                  <a:cxn ang="0">
                    <a:pos x="23" y="411"/>
                  </a:cxn>
                  <a:cxn ang="0">
                    <a:pos x="23" y="391"/>
                  </a:cxn>
                  <a:cxn ang="0">
                    <a:pos x="25" y="367"/>
                  </a:cxn>
                  <a:cxn ang="0">
                    <a:pos x="28" y="341"/>
                  </a:cxn>
                  <a:cxn ang="0">
                    <a:pos x="33" y="312"/>
                  </a:cxn>
                  <a:cxn ang="0">
                    <a:pos x="39" y="281"/>
                  </a:cxn>
                  <a:cxn ang="0">
                    <a:pos x="49" y="251"/>
                  </a:cxn>
                  <a:cxn ang="0">
                    <a:pos x="61" y="222"/>
                  </a:cxn>
                  <a:cxn ang="0">
                    <a:pos x="75" y="194"/>
                  </a:cxn>
                  <a:cxn ang="0">
                    <a:pos x="93" y="168"/>
                  </a:cxn>
                  <a:cxn ang="0">
                    <a:pos x="116" y="145"/>
                  </a:cxn>
                  <a:cxn ang="0">
                    <a:pos x="141" y="127"/>
                  </a:cxn>
                  <a:cxn ang="0">
                    <a:pos x="173" y="114"/>
                  </a:cxn>
                  <a:cxn ang="0">
                    <a:pos x="208" y="106"/>
                  </a:cxn>
                  <a:cxn ang="0">
                    <a:pos x="210" y="104"/>
                  </a:cxn>
                  <a:cxn ang="0">
                    <a:pos x="217" y="100"/>
                  </a:cxn>
                  <a:cxn ang="0">
                    <a:pos x="227" y="92"/>
                  </a:cxn>
                  <a:cxn ang="0">
                    <a:pos x="245" y="82"/>
                  </a:cxn>
                  <a:cxn ang="0">
                    <a:pos x="267" y="69"/>
                  </a:cxn>
                  <a:cxn ang="0">
                    <a:pos x="296" y="54"/>
                  </a:cxn>
                  <a:cxn ang="0">
                    <a:pos x="332" y="36"/>
                  </a:cxn>
                  <a:cxn ang="0">
                    <a:pos x="375" y="17"/>
                  </a:cxn>
                  <a:cxn ang="0">
                    <a:pos x="373" y="16"/>
                  </a:cxn>
                  <a:cxn ang="0">
                    <a:pos x="366" y="15"/>
                  </a:cxn>
                  <a:cxn ang="0">
                    <a:pos x="357" y="13"/>
                  </a:cxn>
                  <a:cxn ang="0">
                    <a:pos x="343" y="10"/>
                  </a:cxn>
                  <a:cxn ang="0">
                    <a:pos x="326" y="7"/>
                  </a:cxn>
                  <a:cxn ang="0">
                    <a:pos x="307" y="5"/>
                  </a:cxn>
                  <a:cxn ang="0">
                    <a:pos x="285" y="3"/>
                  </a:cxn>
                  <a:cxn ang="0">
                    <a:pos x="261" y="1"/>
                  </a:cxn>
                  <a:cxn ang="0">
                    <a:pos x="235" y="0"/>
                  </a:cxn>
                  <a:cxn ang="0">
                    <a:pos x="208" y="1"/>
                  </a:cxn>
                  <a:cxn ang="0">
                    <a:pos x="180" y="2"/>
                  </a:cxn>
                  <a:cxn ang="0">
                    <a:pos x="151" y="5"/>
                  </a:cxn>
                  <a:cxn ang="0">
                    <a:pos x="122" y="10"/>
                  </a:cxn>
                  <a:cxn ang="0">
                    <a:pos x="92" y="18"/>
                  </a:cxn>
                  <a:cxn ang="0">
                    <a:pos x="63" y="28"/>
                  </a:cxn>
                  <a:cxn ang="0">
                    <a:pos x="35" y="41"/>
                  </a:cxn>
                </a:cxnLst>
                <a:rect l="txL" t="txT" r="txR" b="txB"/>
                <a:pathLst>
                  <a:path w="375" h="440">
                    <a:moveTo>
                      <a:pt x="35" y="41"/>
                    </a:moveTo>
                    <a:lnTo>
                      <a:pt x="32" y="49"/>
                    </a:lnTo>
                    <a:lnTo>
                      <a:pt x="25" y="74"/>
                    </a:lnTo>
                    <a:lnTo>
                      <a:pt x="17" y="112"/>
                    </a:lnTo>
                    <a:lnTo>
                      <a:pt x="8" y="163"/>
                    </a:lnTo>
                    <a:lnTo>
                      <a:pt x="2" y="223"/>
                    </a:lnTo>
                    <a:lnTo>
                      <a:pt x="0" y="290"/>
                    </a:lnTo>
                    <a:lnTo>
                      <a:pt x="7" y="363"/>
                    </a:lnTo>
                    <a:lnTo>
                      <a:pt x="23" y="440"/>
                    </a:lnTo>
                    <a:lnTo>
                      <a:pt x="23" y="437"/>
                    </a:lnTo>
                    <a:lnTo>
                      <a:pt x="23" y="427"/>
                    </a:lnTo>
                    <a:lnTo>
                      <a:pt x="23" y="411"/>
                    </a:lnTo>
                    <a:lnTo>
                      <a:pt x="23" y="391"/>
                    </a:lnTo>
                    <a:lnTo>
                      <a:pt x="25" y="367"/>
                    </a:lnTo>
                    <a:lnTo>
                      <a:pt x="28" y="341"/>
                    </a:lnTo>
                    <a:lnTo>
                      <a:pt x="33" y="312"/>
                    </a:lnTo>
                    <a:lnTo>
                      <a:pt x="39" y="281"/>
                    </a:lnTo>
                    <a:lnTo>
                      <a:pt x="49" y="251"/>
                    </a:lnTo>
                    <a:lnTo>
                      <a:pt x="61" y="222"/>
                    </a:lnTo>
                    <a:lnTo>
                      <a:pt x="75" y="194"/>
                    </a:lnTo>
                    <a:lnTo>
                      <a:pt x="93" y="168"/>
                    </a:lnTo>
                    <a:lnTo>
                      <a:pt x="116" y="145"/>
                    </a:lnTo>
                    <a:lnTo>
                      <a:pt x="141" y="127"/>
                    </a:lnTo>
                    <a:lnTo>
                      <a:pt x="173" y="114"/>
                    </a:lnTo>
                    <a:lnTo>
                      <a:pt x="208" y="106"/>
                    </a:lnTo>
                    <a:lnTo>
                      <a:pt x="210" y="104"/>
                    </a:lnTo>
                    <a:lnTo>
                      <a:pt x="217" y="100"/>
                    </a:lnTo>
                    <a:lnTo>
                      <a:pt x="227" y="92"/>
                    </a:lnTo>
                    <a:lnTo>
                      <a:pt x="245" y="82"/>
                    </a:lnTo>
                    <a:lnTo>
                      <a:pt x="267" y="69"/>
                    </a:lnTo>
                    <a:lnTo>
                      <a:pt x="296" y="54"/>
                    </a:lnTo>
                    <a:lnTo>
                      <a:pt x="332" y="36"/>
                    </a:lnTo>
                    <a:lnTo>
                      <a:pt x="375" y="17"/>
                    </a:lnTo>
                    <a:lnTo>
                      <a:pt x="373" y="16"/>
                    </a:lnTo>
                    <a:lnTo>
                      <a:pt x="366" y="15"/>
                    </a:lnTo>
                    <a:lnTo>
                      <a:pt x="357" y="13"/>
                    </a:lnTo>
                    <a:lnTo>
                      <a:pt x="343" y="10"/>
                    </a:lnTo>
                    <a:lnTo>
                      <a:pt x="326" y="7"/>
                    </a:lnTo>
                    <a:lnTo>
                      <a:pt x="307" y="5"/>
                    </a:lnTo>
                    <a:lnTo>
                      <a:pt x="285" y="3"/>
                    </a:lnTo>
                    <a:lnTo>
                      <a:pt x="261" y="1"/>
                    </a:lnTo>
                    <a:lnTo>
                      <a:pt x="235" y="0"/>
                    </a:lnTo>
                    <a:lnTo>
                      <a:pt x="208" y="1"/>
                    </a:lnTo>
                    <a:lnTo>
                      <a:pt x="180" y="2"/>
                    </a:lnTo>
                    <a:lnTo>
                      <a:pt x="151" y="5"/>
                    </a:lnTo>
                    <a:lnTo>
                      <a:pt x="122" y="10"/>
                    </a:lnTo>
                    <a:lnTo>
                      <a:pt x="92" y="18"/>
                    </a:lnTo>
                    <a:lnTo>
                      <a:pt x="63" y="28"/>
                    </a:ln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0" name="Freeform 41"/>
              <p:cNvSpPr/>
              <p:nvPr/>
            </p:nvSpPr>
            <p:spPr>
              <a:xfrm>
                <a:off x="6061" y="13991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8"/>
                  </a:cxn>
                  <a:cxn ang="0">
                    <a:pos x="5" y="44"/>
                  </a:cxn>
                  <a:cxn ang="0">
                    <a:pos x="11" y="37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8"/>
                  </a:cxn>
                  <a:cxn ang="0">
                    <a:pos x="54" y="12"/>
                  </a:cxn>
                  <a:cxn ang="0">
                    <a:pos x="72" y="6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7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6"/>
                  </a:cxn>
                  <a:cxn ang="0">
                    <a:pos x="289" y="44"/>
                  </a:cxn>
                  <a:cxn ang="0">
                    <a:pos x="277" y="41"/>
                  </a:cxn>
                  <a:cxn ang="0">
                    <a:pos x="262" y="36"/>
                  </a:cxn>
                  <a:cxn ang="0">
                    <a:pos x="244" y="32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1"/>
                  </a:cxn>
                  <a:cxn ang="0">
                    <a:pos x="101" y="23"/>
                  </a:cxn>
                  <a:cxn ang="0">
                    <a:pos x="77" y="29"/>
                  </a:cxn>
                  <a:cxn ang="0">
                    <a:pos x="55" y="37"/>
                  </a:cxn>
                  <a:cxn ang="0">
                    <a:pos x="33" y="48"/>
                  </a:cxn>
                  <a:cxn ang="0">
                    <a:pos x="15" y="63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8"/>
                    </a:lnTo>
                    <a:lnTo>
                      <a:pt x="5" y="44"/>
                    </a:lnTo>
                    <a:lnTo>
                      <a:pt x="11" y="37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8"/>
                    </a:lnTo>
                    <a:lnTo>
                      <a:pt x="54" y="12"/>
                    </a:lnTo>
                    <a:lnTo>
                      <a:pt x="72" y="6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7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6"/>
                    </a:lnTo>
                    <a:lnTo>
                      <a:pt x="289" y="44"/>
                    </a:lnTo>
                    <a:lnTo>
                      <a:pt x="277" y="41"/>
                    </a:lnTo>
                    <a:lnTo>
                      <a:pt x="262" y="36"/>
                    </a:lnTo>
                    <a:lnTo>
                      <a:pt x="244" y="32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1"/>
                    </a:lnTo>
                    <a:lnTo>
                      <a:pt x="101" y="23"/>
                    </a:lnTo>
                    <a:lnTo>
                      <a:pt x="77" y="29"/>
                    </a:lnTo>
                    <a:lnTo>
                      <a:pt x="55" y="37"/>
                    </a:lnTo>
                    <a:lnTo>
                      <a:pt x="33" y="48"/>
                    </a:lnTo>
                    <a:lnTo>
                      <a:pt x="15" y="63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1" name="Freeform 42"/>
              <p:cNvSpPr/>
              <p:nvPr/>
            </p:nvSpPr>
            <p:spPr>
              <a:xfrm>
                <a:off x="6061" y="13793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9"/>
                  </a:cxn>
                  <a:cxn ang="0">
                    <a:pos x="5" y="44"/>
                  </a:cxn>
                  <a:cxn ang="0">
                    <a:pos x="11" y="38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7"/>
                  </a:cxn>
                  <a:cxn ang="0">
                    <a:pos x="54" y="12"/>
                  </a:cxn>
                  <a:cxn ang="0">
                    <a:pos x="72" y="7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8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5"/>
                  </a:cxn>
                  <a:cxn ang="0">
                    <a:pos x="289" y="43"/>
                  </a:cxn>
                  <a:cxn ang="0">
                    <a:pos x="277" y="40"/>
                  </a:cxn>
                  <a:cxn ang="0">
                    <a:pos x="262" y="36"/>
                  </a:cxn>
                  <a:cxn ang="0">
                    <a:pos x="244" y="33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2"/>
                  </a:cxn>
                  <a:cxn ang="0">
                    <a:pos x="101" y="24"/>
                  </a:cxn>
                  <a:cxn ang="0">
                    <a:pos x="77" y="29"/>
                  </a:cxn>
                  <a:cxn ang="0">
                    <a:pos x="55" y="38"/>
                  </a:cxn>
                  <a:cxn ang="0">
                    <a:pos x="33" y="49"/>
                  </a:cxn>
                  <a:cxn ang="0">
                    <a:pos x="15" y="64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9"/>
                    </a:lnTo>
                    <a:lnTo>
                      <a:pt x="5" y="44"/>
                    </a:lnTo>
                    <a:lnTo>
                      <a:pt x="11" y="38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7"/>
                    </a:lnTo>
                    <a:lnTo>
                      <a:pt x="54" y="12"/>
                    </a:lnTo>
                    <a:lnTo>
                      <a:pt x="72" y="7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8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5"/>
                    </a:lnTo>
                    <a:lnTo>
                      <a:pt x="289" y="43"/>
                    </a:lnTo>
                    <a:lnTo>
                      <a:pt x="277" y="40"/>
                    </a:lnTo>
                    <a:lnTo>
                      <a:pt x="262" y="36"/>
                    </a:lnTo>
                    <a:lnTo>
                      <a:pt x="244" y="33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2"/>
                    </a:lnTo>
                    <a:lnTo>
                      <a:pt x="101" y="24"/>
                    </a:lnTo>
                    <a:lnTo>
                      <a:pt x="77" y="29"/>
                    </a:lnTo>
                    <a:lnTo>
                      <a:pt x="55" y="38"/>
                    </a:lnTo>
                    <a:lnTo>
                      <a:pt x="33" y="49"/>
                    </a:lnTo>
                    <a:lnTo>
                      <a:pt x="15" y="64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2" name="Freeform 43"/>
              <p:cNvSpPr/>
              <p:nvPr/>
            </p:nvSpPr>
            <p:spPr>
              <a:xfrm>
                <a:off x="6348" y="13696"/>
                <a:ext cx="496" cy="917"/>
              </a:xfrm>
              <a:custGeom>
                <a:avLst/>
                <a:gdLst>
                  <a:gd name="txL" fmla="*/ 0 w 496"/>
                  <a:gd name="txT" fmla="*/ 0 h 917"/>
                  <a:gd name="txR" fmla="*/ 496 w 496"/>
                  <a:gd name="txB" fmla="*/ 917 h 917"/>
                </a:gdLst>
                <a:ahLst/>
                <a:cxnLst>
                  <a:cxn ang="0">
                    <a:pos x="0" y="0"/>
                  </a:cxn>
                  <a:cxn ang="0">
                    <a:pos x="0" y="886"/>
                  </a:cxn>
                  <a:cxn ang="0">
                    <a:pos x="150" y="917"/>
                  </a:cxn>
                  <a:cxn ang="0">
                    <a:pos x="143" y="797"/>
                  </a:cxn>
                  <a:cxn ang="0">
                    <a:pos x="496" y="851"/>
                  </a:cxn>
                  <a:cxn ang="0">
                    <a:pos x="490" y="803"/>
                  </a:cxn>
                  <a:cxn ang="0">
                    <a:pos x="245" y="773"/>
                  </a:cxn>
                  <a:cxn ang="0">
                    <a:pos x="239" y="670"/>
                  </a:cxn>
                  <a:cxn ang="0">
                    <a:pos x="72" y="670"/>
                  </a:cxn>
                  <a:cxn ang="0">
                    <a:pos x="68" y="657"/>
                  </a:cxn>
                  <a:cxn ang="0">
                    <a:pos x="56" y="620"/>
                  </a:cxn>
                  <a:cxn ang="0">
                    <a:pos x="41" y="559"/>
                  </a:cxn>
                  <a:cxn ang="0">
                    <a:pos x="26" y="480"/>
                  </a:cxn>
                  <a:cxn ang="0">
                    <a:pos x="15" y="385"/>
                  </a:cxn>
                  <a:cxn ang="0">
                    <a:pos x="11" y="276"/>
                  </a:cxn>
                  <a:cxn ang="0">
                    <a:pos x="20" y="158"/>
                  </a:cxn>
                  <a:cxn ang="0">
                    <a:pos x="42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496" h="917">
                    <a:moveTo>
                      <a:pt x="0" y="0"/>
                    </a:moveTo>
                    <a:lnTo>
                      <a:pt x="0" y="886"/>
                    </a:lnTo>
                    <a:lnTo>
                      <a:pt x="150" y="917"/>
                    </a:lnTo>
                    <a:lnTo>
                      <a:pt x="143" y="797"/>
                    </a:lnTo>
                    <a:lnTo>
                      <a:pt x="496" y="851"/>
                    </a:lnTo>
                    <a:lnTo>
                      <a:pt x="490" y="803"/>
                    </a:lnTo>
                    <a:lnTo>
                      <a:pt x="245" y="773"/>
                    </a:lnTo>
                    <a:lnTo>
                      <a:pt x="239" y="670"/>
                    </a:lnTo>
                    <a:lnTo>
                      <a:pt x="72" y="670"/>
                    </a:lnTo>
                    <a:lnTo>
                      <a:pt x="68" y="657"/>
                    </a:lnTo>
                    <a:lnTo>
                      <a:pt x="56" y="620"/>
                    </a:lnTo>
                    <a:lnTo>
                      <a:pt x="41" y="559"/>
                    </a:lnTo>
                    <a:lnTo>
                      <a:pt x="26" y="480"/>
                    </a:lnTo>
                    <a:lnTo>
                      <a:pt x="15" y="385"/>
                    </a:lnTo>
                    <a:lnTo>
                      <a:pt x="11" y="276"/>
                    </a:lnTo>
                    <a:lnTo>
                      <a:pt x="20" y="158"/>
                    </a:lnTo>
                    <a:lnTo>
                      <a:pt x="42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3" name="Freeform 44"/>
              <p:cNvSpPr/>
              <p:nvPr/>
            </p:nvSpPr>
            <p:spPr>
              <a:xfrm>
                <a:off x="6593" y="13487"/>
                <a:ext cx="638" cy="125"/>
              </a:xfrm>
              <a:custGeom>
                <a:avLst/>
                <a:gdLst>
                  <a:gd name="txL" fmla="*/ 0 w 638"/>
                  <a:gd name="txT" fmla="*/ 0 h 125"/>
                  <a:gd name="txR" fmla="*/ 638 w 638"/>
                  <a:gd name="txB" fmla="*/ 125 h 125"/>
                </a:gdLst>
                <a:ahLst/>
                <a:cxnLst>
                  <a:cxn ang="0">
                    <a:pos x="0" y="125"/>
                  </a:cxn>
                  <a:cxn ang="0">
                    <a:pos x="4" y="124"/>
                  </a:cxn>
                  <a:cxn ang="0">
                    <a:pos x="14" y="119"/>
                  </a:cxn>
                  <a:cxn ang="0">
                    <a:pos x="31" y="114"/>
                  </a:cxn>
                  <a:cxn ang="0">
                    <a:pos x="53" y="106"/>
                  </a:cxn>
                  <a:cxn ang="0">
                    <a:pos x="81" y="98"/>
                  </a:cxn>
                  <a:cxn ang="0">
                    <a:pos x="113" y="89"/>
                  </a:cxn>
                  <a:cxn ang="0">
                    <a:pos x="151" y="81"/>
                  </a:cxn>
                  <a:cxn ang="0">
                    <a:pos x="192" y="73"/>
                  </a:cxn>
                  <a:cxn ang="0">
                    <a:pos x="237" y="65"/>
                  </a:cxn>
                  <a:cxn ang="0">
                    <a:pos x="286" y="60"/>
                  </a:cxn>
                  <a:cxn ang="0">
                    <a:pos x="337" y="56"/>
                  </a:cxn>
                  <a:cxn ang="0">
                    <a:pos x="390" y="55"/>
                  </a:cxn>
                  <a:cxn ang="0">
                    <a:pos x="446" y="56"/>
                  </a:cxn>
                  <a:cxn ang="0">
                    <a:pos x="503" y="61"/>
                  </a:cxn>
                  <a:cxn ang="0">
                    <a:pos x="561" y="70"/>
                  </a:cxn>
                  <a:cxn ang="0">
                    <a:pos x="620" y="83"/>
                  </a:cxn>
                  <a:cxn ang="0">
                    <a:pos x="638" y="0"/>
                  </a:cxn>
                  <a:cxn ang="0">
                    <a:pos x="634" y="0"/>
                  </a:cxn>
                  <a:cxn ang="0">
                    <a:pos x="620" y="0"/>
                  </a:cxn>
                  <a:cxn ang="0">
                    <a:pos x="599" y="0"/>
                  </a:cxn>
                  <a:cxn ang="0">
                    <a:pos x="571" y="1"/>
                  </a:cxn>
                  <a:cxn ang="0">
                    <a:pos x="536" y="2"/>
                  </a:cxn>
                  <a:cxn ang="0">
                    <a:pos x="496" y="3"/>
                  </a:cxn>
                  <a:cxn ang="0">
                    <a:pos x="452" y="6"/>
                  </a:cxn>
                  <a:cxn ang="0">
                    <a:pos x="405" y="8"/>
                  </a:cxn>
                  <a:cxn ang="0">
                    <a:pos x="354" y="13"/>
                  </a:cxn>
                  <a:cxn ang="0">
                    <a:pos x="302" y="17"/>
                  </a:cxn>
                  <a:cxn ang="0">
                    <a:pos x="249" y="22"/>
                  </a:cxn>
                  <a:cxn ang="0">
                    <a:pos x="196" y="30"/>
                  </a:cxn>
                  <a:cxn ang="0">
                    <a:pos x="144" y="37"/>
                  </a:cxn>
                  <a:cxn ang="0">
                    <a:pos x="93" y="47"/>
                  </a:cxn>
                  <a:cxn ang="0">
                    <a:pos x="45" y="58"/>
                  </a:cxn>
                  <a:cxn ang="0">
                    <a:pos x="0" y="71"/>
                  </a:cxn>
                  <a:cxn ang="0">
                    <a:pos x="0" y="125"/>
                  </a:cxn>
                </a:cxnLst>
                <a:rect l="txL" t="txT" r="txR" b="txB"/>
                <a:pathLst>
                  <a:path w="638" h="125">
                    <a:moveTo>
                      <a:pt x="0" y="125"/>
                    </a:moveTo>
                    <a:lnTo>
                      <a:pt x="4" y="124"/>
                    </a:lnTo>
                    <a:lnTo>
                      <a:pt x="14" y="119"/>
                    </a:lnTo>
                    <a:lnTo>
                      <a:pt x="31" y="114"/>
                    </a:lnTo>
                    <a:lnTo>
                      <a:pt x="53" y="106"/>
                    </a:lnTo>
                    <a:lnTo>
                      <a:pt x="81" y="98"/>
                    </a:lnTo>
                    <a:lnTo>
                      <a:pt x="113" y="89"/>
                    </a:lnTo>
                    <a:lnTo>
                      <a:pt x="151" y="81"/>
                    </a:lnTo>
                    <a:lnTo>
                      <a:pt x="192" y="73"/>
                    </a:lnTo>
                    <a:lnTo>
                      <a:pt x="237" y="65"/>
                    </a:lnTo>
                    <a:lnTo>
                      <a:pt x="286" y="60"/>
                    </a:lnTo>
                    <a:lnTo>
                      <a:pt x="337" y="56"/>
                    </a:lnTo>
                    <a:lnTo>
                      <a:pt x="390" y="55"/>
                    </a:lnTo>
                    <a:lnTo>
                      <a:pt x="446" y="56"/>
                    </a:lnTo>
                    <a:lnTo>
                      <a:pt x="503" y="61"/>
                    </a:lnTo>
                    <a:lnTo>
                      <a:pt x="561" y="70"/>
                    </a:lnTo>
                    <a:lnTo>
                      <a:pt x="620" y="83"/>
                    </a:lnTo>
                    <a:lnTo>
                      <a:pt x="638" y="0"/>
                    </a:lnTo>
                    <a:lnTo>
                      <a:pt x="634" y="0"/>
                    </a:lnTo>
                    <a:lnTo>
                      <a:pt x="620" y="0"/>
                    </a:lnTo>
                    <a:lnTo>
                      <a:pt x="599" y="0"/>
                    </a:lnTo>
                    <a:lnTo>
                      <a:pt x="571" y="1"/>
                    </a:lnTo>
                    <a:lnTo>
                      <a:pt x="536" y="2"/>
                    </a:lnTo>
                    <a:lnTo>
                      <a:pt x="496" y="3"/>
                    </a:lnTo>
                    <a:lnTo>
                      <a:pt x="452" y="6"/>
                    </a:lnTo>
                    <a:lnTo>
                      <a:pt x="405" y="8"/>
                    </a:lnTo>
                    <a:lnTo>
                      <a:pt x="354" y="13"/>
                    </a:lnTo>
                    <a:lnTo>
                      <a:pt x="302" y="17"/>
                    </a:lnTo>
                    <a:lnTo>
                      <a:pt x="249" y="22"/>
                    </a:lnTo>
                    <a:lnTo>
                      <a:pt x="196" y="30"/>
                    </a:lnTo>
                    <a:lnTo>
                      <a:pt x="144" y="37"/>
                    </a:lnTo>
                    <a:lnTo>
                      <a:pt x="93" y="47"/>
                    </a:lnTo>
                    <a:lnTo>
                      <a:pt x="45" y="58"/>
                    </a:lnTo>
                    <a:lnTo>
                      <a:pt x="0" y="71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4" name="Freeform 45"/>
              <p:cNvSpPr/>
              <p:nvPr/>
            </p:nvSpPr>
            <p:spPr>
              <a:xfrm>
                <a:off x="6217" y="14634"/>
                <a:ext cx="1075" cy="356"/>
              </a:xfrm>
              <a:custGeom>
                <a:avLst/>
                <a:gdLst>
                  <a:gd name="txL" fmla="*/ 0 w 1075"/>
                  <a:gd name="txT" fmla="*/ 0 h 356"/>
                  <a:gd name="txR" fmla="*/ 1075 w 1075"/>
                  <a:gd name="txB" fmla="*/ 356 h 356"/>
                </a:gdLst>
                <a:ahLst/>
                <a:cxnLst>
                  <a:cxn ang="0">
                    <a:pos x="454" y="344"/>
                  </a:cxn>
                  <a:cxn ang="0">
                    <a:pos x="456" y="343"/>
                  </a:cxn>
                  <a:cxn ang="0">
                    <a:pos x="463" y="341"/>
                  </a:cxn>
                  <a:cxn ang="0">
                    <a:pos x="472" y="337"/>
                  </a:cxn>
                  <a:cxn ang="0">
                    <a:pos x="485" y="332"/>
                  </a:cxn>
                  <a:cxn ang="0">
                    <a:pos x="501" y="325"/>
                  </a:cxn>
                  <a:cxn ang="0">
                    <a:pos x="518" y="317"/>
                  </a:cxn>
                  <a:cxn ang="0">
                    <a:pos x="538" y="308"/>
                  </a:cxn>
                  <a:cxn ang="0">
                    <a:pos x="558" y="298"/>
                  </a:cxn>
                  <a:cxn ang="0">
                    <a:pos x="580" y="287"/>
                  </a:cxn>
                  <a:cxn ang="0">
                    <a:pos x="600" y="274"/>
                  </a:cxn>
                  <a:cxn ang="0">
                    <a:pos x="621" y="262"/>
                  </a:cxn>
                  <a:cxn ang="0">
                    <a:pos x="640" y="248"/>
                  </a:cxn>
                  <a:cxn ang="0">
                    <a:pos x="658" y="234"/>
                  </a:cxn>
                  <a:cxn ang="0">
                    <a:pos x="674" y="219"/>
                  </a:cxn>
                  <a:cxn ang="0">
                    <a:pos x="688" y="204"/>
                  </a:cxn>
                  <a:cxn ang="0">
                    <a:pos x="699" y="189"/>
                  </a:cxn>
                  <a:cxn ang="0">
                    <a:pos x="0" y="18"/>
                  </a:cxn>
                  <a:cxn ang="0">
                    <a:pos x="54" y="0"/>
                  </a:cxn>
                  <a:cxn ang="0">
                    <a:pos x="1075" y="251"/>
                  </a:cxn>
                  <a:cxn ang="0">
                    <a:pos x="1033" y="274"/>
                  </a:cxn>
                  <a:cxn ang="0">
                    <a:pos x="738" y="199"/>
                  </a:cxn>
                  <a:cxn ang="0">
                    <a:pos x="737" y="200"/>
                  </a:cxn>
                  <a:cxn ang="0">
                    <a:pos x="735" y="203"/>
                  </a:cxn>
                  <a:cxn ang="0">
                    <a:pos x="730" y="207"/>
                  </a:cxn>
                  <a:cxn ang="0">
                    <a:pos x="724" y="214"/>
                  </a:cxn>
                  <a:cxn ang="0">
                    <a:pos x="716" y="222"/>
                  </a:cxn>
                  <a:cxn ang="0">
                    <a:pos x="706" y="231"/>
                  </a:cxn>
                  <a:cxn ang="0">
                    <a:pos x="694" y="242"/>
                  </a:cxn>
                  <a:cxn ang="0">
                    <a:pos x="679" y="253"/>
                  </a:cxn>
                  <a:cxn ang="0">
                    <a:pos x="662" y="265"/>
                  </a:cxn>
                  <a:cxn ang="0">
                    <a:pos x="643" y="278"/>
                  </a:cxn>
                  <a:cxn ang="0">
                    <a:pos x="621" y="291"/>
                  </a:cxn>
                  <a:cxn ang="0">
                    <a:pos x="597" y="303"/>
                  </a:cxn>
                  <a:cxn ang="0">
                    <a:pos x="570" y="317"/>
                  </a:cxn>
                  <a:cxn ang="0">
                    <a:pos x="540" y="330"/>
                  </a:cxn>
                  <a:cxn ang="0">
                    <a:pos x="508" y="343"/>
                  </a:cxn>
                  <a:cxn ang="0">
                    <a:pos x="472" y="356"/>
                  </a:cxn>
                  <a:cxn ang="0">
                    <a:pos x="454" y="344"/>
                  </a:cxn>
                </a:cxnLst>
                <a:rect l="txL" t="txT" r="txR" b="txB"/>
                <a:pathLst>
                  <a:path w="1075" h="356">
                    <a:moveTo>
                      <a:pt x="454" y="344"/>
                    </a:moveTo>
                    <a:lnTo>
                      <a:pt x="456" y="343"/>
                    </a:lnTo>
                    <a:lnTo>
                      <a:pt x="463" y="341"/>
                    </a:lnTo>
                    <a:lnTo>
                      <a:pt x="472" y="337"/>
                    </a:lnTo>
                    <a:lnTo>
                      <a:pt x="485" y="332"/>
                    </a:lnTo>
                    <a:lnTo>
                      <a:pt x="501" y="325"/>
                    </a:lnTo>
                    <a:lnTo>
                      <a:pt x="518" y="317"/>
                    </a:lnTo>
                    <a:lnTo>
                      <a:pt x="538" y="308"/>
                    </a:lnTo>
                    <a:lnTo>
                      <a:pt x="558" y="298"/>
                    </a:lnTo>
                    <a:lnTo>
                      <a:pt x="580" y="287"/>
                    </a:lnTo>
                    <a:lnTo>
                      <a:pt x="600" y="274"/>
                    </a:lnTo>
                    <a:lnTo>
                      <a:pt x="621" y="262"/>
                    </a:lnTo>
                    <a:lnTo>
                      <a:pt x="640" y="248"/>
                    </a:lnTo>
                    <a:lnTo>
                      <a:pt x="658" y="234"/>
                    </a:lnTo>
                    <a:lnTo>
                      <a:pt x="674" y="219"/>
                    </a:lnTo>
                    <a:lnTo>
                      <a:pt x="688" y="204"/>
                    </a:lnTo>
                    <a:lnTo>
                      <a:pt x="699" y="189"/>
                    </a:lnTo>
                    <a:lnTo>
                      <a:pt x="0" y="18"/>
                    </a:lnTo>
                    <a:lnTo>
                      <a:pt x="54" y="0"/>
                    </a:lnTo>
                    <a:lnTo>
                      <a:pt x="1075" y="251"/>
                    </a:lnTo>
                    <a:lnTo>
                      <a:pt x="1033" y="274"/>
                    </a:lnTo>
                    <a:lnTo>
                      <a:pt x="738" y="199"/>
                    </a:lnTo>
                    <a:lnTo>
                      <a:pt x="737" y="200"/>
                    </a:lnTo>
                    <a:lnTo>
                      <a:pt x="735" y="203"/>
                    </a:lnTo>
                    <a:lnTo>
                      <a:pt x="730" y="207"/>
                    </a:lnTo>
                    <a:lnTo>
                      <a:pt x="724" y="214"/>
                    </a:lnTo>
                    <a:lnTo>
                      <a:pt x="716" y="222"/>
                    </a:lnTo>
                    <a:lnTo>
                      <a:pt x="706" y="231"/>
                    </a:lnTo>
                    <a:lnTo>
                      <a:pt x="694" y="242"/>
                    </a:lnTo>
                    <a:lnTo>
                      <a:pt x="679" y="253"/>
                    </a:lnTo>
                    <a:lnTo>
                      <a:pt x="662" y="265"/>
                    </a:lnTo>
                    <a:lnTo>
                      <a:pt x="643" y="278"/>
                    </a:lnTo>
                    <a:lnTo>
                      <a:pt x="621" y="291"/>
                    </a:lnTo>
                    <a:lnTo>
                      <a:pt x="597" y="303"/>
                    </a:lnTo>
                    <a:lnTo>
                      <a:pt x="570" y="317"/>
                    </a:lnTo>
                    <a:lnTo>
                      <a:pt x="540" y="330"/>
                    </a:lnTo>
                    <a:lnTo>
                      <a:pt x="508" y="343"/>
                    </a:lnTo>
                    <a:lnTo>
                      <a:pt x="472" y="356"/>
                    </a:lnTo>
                    <a:lnTo>
                      <a:pt x="454" y="3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5" name="Freeform 46"/>
              <p:cNvSpPr/>
              <p:nvPr/>
            </p:nvSpPr>
            <p:spPr>
              <a:xfrm>
                <a:off x="5997" y="14727"/>
                <a:ext cx="1095" cy="319"/>
              </a:xfrm>
              <a:custGeom>
                <a:avLst/>
                <a:gdLst>
                  <a:gd name="txL" fmla="*/ 0 w 1095"/>
                  <a:gd name="txT" fmla="*/ 0 h 319"/>
                  <a:gd name="txR" fmla="*/ 1095 w 1095"/>
                  <a:gd name="txB" fmla="*/ 319 h 319"/>
                </a:gdLst>
                <a:ahLst/>
                <a:cxnLst>
                  <a:cxn ang="0">
                    <a:pos x="0" y="0"/>
                  </a:cxn>
                  <a:cxn ang="0">
                    <a:pos x="1071" y="319"/>
                  </a:cxn>
                  <a:cxn ang="0">
                    <a:pos x="1095" y="319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95" h="319">
                    <a:moveTo>
                      <a:pt x="0" y="0"/>
                    </a:moveTo>
                    <a:lnTo>
                      <a:pt x="1071" y="319"/>
                    </a:lnTo>
                    <a:lnTo>
                      <a:pt x="1095" y="319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6" name="Freeform 47"/>
              <p:cNvSpPr/>
              <p:nvPr/>
            </p:nvSpPr>
            <p:spPr>
              <a:xfrm>
                <a:off x="6181" y="14684"/>
                <a:ext cx="1082" cy="285"/>
              </a:xfrm>
              <a:custGeom>
                <a:avLst/>
                <a:gdLst>
                  <a:gd name="txL" fmla="*/ 0 w 1082"/>
                  <a:gd name="txT" fmla="*/ 0 h 285"/>
                  <a:gd name="txR" fmla="*/ 1082 w 1082"/>
                  <a:gd name="txB" fmla="*/ 285 h 285"/>
                </a:gdLst>
                <a:ahLst/>
                <a:cxnLst>
                  <a:cxn ang="0">
                    <a:pos x="0" y="1"/>
                  </a:cxn>
                  <a:cxn ang="0">
                    <a:pos x="1058" y="285"/>
                  </a:cxn>
                  <a:cxn ang="0">
                    <a:pos x="1082" y="284"/>
                  </a:cxn>
                  <a:cxn ang="0">
                    <a:pos x="33" y="0"/>
                  </a:cxn>
                  <a:cxn ang="0">
                    <a:pos x="0" y="1"/>
                  </a:cxn>
                </a:cxnLst>
                <a:rect l="txL" t="txT" r="txR" b="txB"/>
                <a:pathLst>
                  <a:path w="1082" h="285">
                    <a:moveTo>
                      <a:pt x="0" y="1"/>
                    </a:moveTo>
                    <a:lnTo>
                      <a:pt x="1058" y="285"/>
                    </a:lnTo>
                    <a:lnTo>
                      <a:pt x="1082" y="284"/>
                    </a:lnTo>
                    <a:lnTo>
                      <a:pt x="3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97" name="Freeform 48"/>
              <p:cNvSpPr/>
              <p:nvPr/>
            </p:nvSpPr>
            <p:spPr>
              <a:xfrm>
                <a:off x="6093" y="14699"/>
                <a:ext cx="1087" cy="315"/>
              </a:xfrm>
              <a:custGeom>
                <a:avLst/>
                <a:gdLst>
                  <a:gd name="txL" fmla="*/ 0 w 1087"/>
                  <a:gd name="txT" fmla="*/ 0 h 315"/>
                  <a:gd name="txR" fmla="*/ 1087 w 1087"/>
                  <a:gd name="txB" fmla="*/ 315 h 315"/>
                </a:gdLst>
                <a:ahLst/>
                <a:cxnLst>
                  <a:cxn ang="0">
                    <a:pos x="0" y="0"/>
                  </a:cxn>
                  <a:cxn ang="0">
                    <a:pos x="1066" y="315"/>
                  </a:cxn>
                  <a:cxn ang="0">
                    <a:pos x="1087" y="308"/>
                  </a:cxn>
                  <a:cxn ang="0">
                    <a:pos x="31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87" h="315">
                    <a:moveTo>
                      <a:pt x="0" y="0"/>
                    </a:moveTo>
                    <a:lnTo>
                      <a:pt x="1066" y="315"/>
                    </a:lnTo>
                    <a:lnTo>
                      <a:pt x="1087" y="308"/>
                    </a:lnTo>
                    <a:lnTo>
                      <a:pt x="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8751" name="Group 49"/>
            <p:cNvGrpSpPr/>
            <p:nvPr/>
          </p:nvGrpSpPr>
          <p:grpSpPr>
            <a:xfrm>
              <a:off x="12806" y="10667"/>
              <a:ext cx="983" cy="1369"/>
              <a:chOff x="12762" y="10336"/>
              <a:chExt cx="1027" cy="1700"/>
            </a:xfrm>
          </p:grpSpPr>
          <p:sp>
            <p:nvSpPr>
              <p:cNvPr id="148753" name="Rectangle 50"/>
              <p:cNvSpPr/>
              <p:nvPr/>
            </p:nvSpPr>
            <p:spPr>
              <a:xfrm>
                <a:off x="12824" y="10394"/>
                <a:ext cx="965" cy="1642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54" name="Rectangle 51"/>
              <p:cNvSpPr/>
              <p:nvPr/>
            </p:nvSpPr>
            <p:spPr>
              <a:xfrm>
                <a:off x="12766" y="10336"/>
                <a:ext cx="965" cy="164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55" name="Line 52"/>
              <p:cNvSpPr/>
              <p:nvPr/>
            </p:nvSpPr>
            <p:spPr>
              <a:xfrm>
                <a:off x="12766" y="10682"/>
                <a:ext cx="965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56" name="Line 53"/>
              <p:cNvSpPr/>
              <p:nvPr/>
            </p:nvSpPr>
            <p:spPr>
              <a:xfrm>
                <a:off x="12780" y="11042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57" name="Line 54"/>
              <p:cNvSpPr/>
              <p:nvPr/>
            </p:nvSpPr>
            <p:spPr>
              <a:xfrm>
                <a:off x="12764" y="11374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58" name="Line 55"/>
              <p:cNvSpPr/>
              <p:nvPr/>
            </p:nvSpPr>
            <p:spPr>
              <a:xfrm>
                <a:off x="12762" y="11675"/>
                <a:ext cx="967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8752" name="Text Box 56"/>
            <p:cNvSpPr txBox="1"/>
            <p:nvPr/>
          </p:nvSpPr>
          <p:spPr>
            <a:xfrm>
              <a:off x="12809" y="10193"/>
              <a:ext cx="95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en-US" altLang="zh-CN" sz="1000" dirty="0">
                  <a:solidFill>
                    <a:schemeClr val="tx2"/>
                  </a:solidFill>
                  <a:latin typeface="Arial" panose="020B0604020202020204" pitchFamily="34" charset="0"/>
                </a:rPr>
                <a:t>Host A</a:t>
              </a:r>
              <a:endParaRPr lang="en-US" altLang="zh-CN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8491" name="Line 57"/>
          <p:cNvSpPr/>
          <p:nvPr/>
        </p:nvSpPr>
        <p:spPr>
          <a:xfrm flipH="1">
            <a:off x="5419725" y="3175000"/>
            <a:ext cx="638175" cy="635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8492" name="Group 58"/>
          <p:cNvGrpSpPr/>
          <p:nvPr/>
        </p:nvGrpSpPr>
        <p:grpSpPr>
          <a:xfrm>
            <a:off x="5008563" y="2474913"/>
            <a:ext cx="428625" cy="784225"/>
            <a:chOff x="12464" y="10193"/>
            <a:chExt cx="1481" cy="2272"/>
          </a:xfrm>
        </p:grpSpPr>
        <p:grpSp>
          <p:nvGrpSpPr>
            <p:cNvPr id="148702" name="Group 59"/>
            <p:cNvGrpSpPr/>
            <p:nvPr/>
          </p:nvGrpSpPr>
          <p:grpSpPr>
            <a:xfrm>
              <a:off x="12464" y="11102"/>
              <a:ext cx="1481" cy="1363"/>
              <a:chOff x="5850" y="13487"/>
              <a:chExt cx="2023" cy="1840"/>
            </a:xfrm>
          </p:grpSpPr>
          <p:sp>
            <p:nvSpPr>
              <p:cNvPr id="148711" name="Freeform 60"/>
              <p:cNvSpPr/>
              <p:nvPr/>
            </p:nvSpPr>
            <p:spPr>
              <a:xfrm>
                <a:off x="5850" y="13632"/>
                <a:ext cx="2023" cy="1695"/>
              </a:xfrm>
              <a:custGeom>
                <a:avLst/>
                <a:gdLst>
                  <a:gd name="txL" fmla="*/ 0 w 2023"/>
                  <a:gd name="txT" fmla="*/ 0 h 1695"/>
                  <a:gd name="txR" fmla="*/ 2023 w 2023"/>
                  <a:gd name="txB" fmla="*/ 1695 h 1695"/>
                </a:gdLst>
                <a:ahLst/>
                <a:cxnLst>
                  <a:cxn ang="0">
                    <a:pos x="570" y="121"/>
                  </a:cxn>
                  <a:cxn ang="0">
                    <a:pos x="575" y="120"/>
                  </a:cxn>
                  <a:cxn ang="0">
                    <a:pos x="586" y="116"/>
                  </a:cxn>
                  <a:cxn ang="0">
                    <a:pos x="607" y="108"/>
                  </a:cxn>
                  <a:cxn ang="0">
                    <a:pos x="636" y="101"/>
                  </a:cxn>
                  <a:cxn ang="0">
                    <a:pos x="672" y="90"/>
                  </a:cxn>
                  <a:cxn ang="0">
                    <a:pos x="718" y="79"/>
                  </a:cxn>
                  <a:cxn ang="0">
                    <a:pos x="771" y="67"/>
                  </a:cxn>
                  <a:cxn ang="0">
                    <a:pos x="834" y="55"/>
                  </a:cxn>
                  <a:cxn ang="0">
                    <a:pos x="904" y="43"/>
                  </a:cxn>
                  <a:cxn ang="0">
                    <a:pos x="982" y="33"/>
                  </a:cxn>
                  <a:cxn ang="0">
                    <a:pos x="1071" y="22"/>
                  </a:cxn>
                  <a:cxn ang="0">
                    <a:pos x="1166" y="13"/>
                  </a:cxn>
                  <a:cxn ang="0">
                    <a:pos x="1271" y="7"/>
                  </a:cxn>
                  <a:cxn ang="0">
                    <a:pos x="1384" y="1"/>
                  </a:cxn>
                  <a:cxn ang="0">
                    <a:pos x="1506" y="0"/>
                  </a:cxn>
                  <a:cxn ang="0">
                    <a:pos x="1636" y="1"/>
                  </a:cxn>
                  <a:cxn ang="0">
                    <a:pos x="1692" y="233"/>
                  </a:cxn>
                  <a:cxn ang="0">
                    <a:pos x="1713" y="243"/>
                  </a:cxn>
                  <a:cxn ang="0">
                    <a:pos x="1758" y="274"/>
                  </a:cxn>
                  <a:cxn ang="0">
                    <a:pos x="1806" y="329"/>
                  </a:cxn>
                  <a:cxn ang="0">
                    <a:pos x="1836" y="409"/>
                  </a:cxn>
                  <a:cxn ang="0">
                    <a:pos x="1955" y="948"/>
                  </a:cxn>
                  <a:cxn ang="0">
                    <a:pos x="2003" y="1171"/>
                  </a:cxn>
                  <a:cxn ang="0">
                    <a:pos x="2011" y="1188"/>
                  </a:cxn>
                  <a:cxn ang="0">
                    <a:pos x="2022" y="1231"/>
                  </a:cxn>
                  <a:cxn ang="0">
                    <a:pos x="2021" y="1297"/>
                  </a:cxn>
                  <a:cxn ang="0">
                    <a:pos x="1992" y="1380"/>
                  </a:cxn>
                  <a:cxn ang="0">
                    <a:pos x="0" y="1328"/>
                  </a:cxn>
                  <a:cxn ang="0">
                    <a:pos x="199" y="1223"/>
                  </a:cxn>
                  <a:cxn ang="0">
                    <a:pos x="200" y="232"/>
                  </a:cxn>
                  <a:cxn ang="0">
                    <a:pos x="210" y="226"/>
                  </a:cxn>
                  <a:cxn ang="0">
                    <a:pos x="230" y="214"/>
                  </a:cxn>
                  <a:cxn ang="0">
                    <a:pos x="259" y="201"/>
                  </a:cxn>
                  <a:cxn ang="0">
                    <a:pos x="297" y="189"/>
                  </a:cxn>
                  <a:cxn ang="0">
                    <a:pos x="344" y="183"/>
                  </a:cxn>
                  <a:cxn ang="0">
                    <a:pos x="399" y="181"/>
                  </a:cxn>
                  <a:cxn ang="0">
                    <a:pos x="464" y="191"/>
                  </a:cxn>
                  <a:cxn ang="0">
                    <a:pos x="548" y="225"/>
                  </a:cxn>
                </a:cxnLst>
                <a:rect l="txL" t="txT" r="txR" b="txB"/>
                <a:pathLst>
                  <a:path w="2023" h="1695">
                    <a:moveTo>
                      <a:pt x="548" y="225"/>
                    </a:moveTo>
                    <a:lnTo>
                      <a:pt x="570" y="121"/>
                    </a:lnTo>
                    <a:lnTo>
                      <a:pt x="571" y="121"/>
                    </a:lnTo>
                    <a:lnTo>
                      <a:pt x="575" y="120"/>
                    </a:lnTo>
                    <a:lnTo>
                      <a:pt x="580" y="118"/>
                    </a:lnTo>
                    <a:lnTo>
                      <a:pt x="586" y="116"/>
                    </a:lnTo>
                    <a:lnTo>
                      <a:pt x="596" y="112"/>
                    </a:lnTo>
                    <a:lnTo>
                      <a:pt x="607" y="108"/>
                    </a:lnTo>
                    <a:lnTo>
                      <a:pt x="620" y="105"/>
                    </a:lnTo>
                    <a:lnTo>
                      <a:pt x="636" y="101"/>
                    </a:lnTo>
                    <a:lnTo>
                      <a:pt x="653" y="95"/>
                    </a:lnTo>
                    <a:lnTo>
                      <a:pt x="672" y="90"/>
                    </a:lnTo>
                    <a:lnTo>
                      <a:pt x="694" y="84"/>
                    </a:lnTo>
                    <a:lnTo>
                      <a:pt x="718" y="79"/>
                    </a:lnTo>
                    <a:lnTo>
                      <a:pt x="743" y="74"/>
                    </a:lnTo>
                    <a:lnTo>
                      <a:pt x="771" y="67"/>
                    </a:lnTo>
                    <a:lnTo>
                      <a:pt x="802" y="61"/>
                    </a:lnTo>
                    <a:lnTo>
                      <a:pt x="834" y="55"/>
                    </a:lnTo>
                    <a:lnTo>
                      <a:pt x="867" y="49"/>
                    </a:lnTo>
                    <a:lnTo>
                      <a:pt x="904" y="43"/>
                    </a:lnTo>
                    <a:lnTo>
                      <a:pt x="943" y="38"/>
                    </a:lnTo>
                    <a:lnTo>
                      <a:pt x="982" y="33"/>
                    </a:lnTo>
                    <a:lnTo>
                      <a:pt x="1025" y="27"/>
                    </a:lnTo>
                    <a:lnTo>
                      <a:pt x="1071" y="22"/>
                    </a:lnTo>
                    <a:lnTo>
                      <a:pt x="1117" y="17"/>
                    </a:lnTo>
                    <a:lnTo>
                      <a:pt x="1166" y="13"/>
                    </a:lnTo>
                    <a:lnTo>
                      <a:pt x="1218" y="10"/>
                    </a:lnTo>
                    <a:lnTo>
                      <a:pt x="1271" y="7"/>
                    </a:lnTo>
                    <a:lnTo>
                      <a:pt x="1327" y="3"/>
                    </a:lnTo>
                    <a:lnTo>
                      <a:pt x="1384" y="1"/>
                    </a:lnTo>
                    <a:lnTo>
                      <a:pt x="1444" y="0"/>
                    </a:lnTo>
                    <a:lnTo>
                      <a:pt x="1506" y="0"/>
                    </a:lnTo>
                    <a:lnTo>
                      <a:pt x="1570" y="0"/>
                    </a:lnTo>
                    <a:lnTo>
                      <a:pt x="1636" y="1"/>
                    </a:lnTo>
                    <a:lnTo>
                      <a:pt x="1709" y="41"/>
                    </a:lnTo>
                    <a:lnTo>
                      <a:pt x="1692" y="233"/>
                    </a:lnTo>
                    <a:lnTo>
                      <a:pt x="1698" y="235"/>
                    </a:lnTo>
                    <a:lnTo>
                      <a:pt x="1713" y="243"/>
                    </a:lnTo>
                    <a:lnTo>
                      <a:pt x="1733" y="256"/>
                    </a:lnTo>
                    <a:lnTo>
                      <a:pt x="1758" y="274"/>
                    </a:lnTo>
                    <a:lnTo>
                      <a:pt x="1784" y="299"/>
                    </a:lnTo>
                    <a:lnTo>
                      <a:pt x="1806" y="329"/>
                    </a:lnTo>
                    <a:lnTo>
                      <a:pt x="1825" y="366"/>
                    </a:lnTo>
                    <a:lnTo>
                      <a:pt x="1836" y="409"/>
                    </a:lnTo>
                    <a:lnTo>
                      <a:pt x="1999" y="557"/>
                    </a:lnTo>
                    <a:lnTo>
                      <a:pt x="1955" y="948"/>
                    </a:lnTo>
                    <a:lnTo>
                      <a:pt x="1692" y="1080"/>
                    </a:lnTo>
                    <a:lnTo>
                      <a:pt x="2003" y="1171"/>
                    </a:lnTo>
                    <a:lnTo>
                      <a:pt x="2006" y="1176"/>
                    </a:lnTo>
                    <a:lnTo>
                      <a:pt x="2011" y="1188"/>
                    </a:lnTo>
                    <a:lnTo>
                      <a:pt x="2016" y="1206"/>
                    </a:lnTo>
                    <a:lnTo>
                      <a:pt x="2022" y="1231"/>
                    </a:lnTo>
                    <a:lnTo>
                      <a:pt x="2023" y="1261"/>
                    </a:lnTo>
                    <a:lnTo>
                      <a:pt x="2021" y="1297"/>
                    </a:lnTo>
                    <a:lnTo>
                      <a:pt x="2010" y="1337"/>
                    </a:lnTo>
                    <a:lnTo>
                      <a:pt x="1992" y="1380"/>
                    </a:lnTo>
                    <a:lnTo>
                      <a:pt x="1171" y="1695"/>
                    </a:lnTo>
                    <a:lnTo>
                      <a:pt x="0" y="1328"/>
                    </a:lnTo>
                    <a:lnTo>
                      <a:pt x="20" y="1285"/>
                    </a:lnTo>
                    <a:lnTo>
                      <a:pt x="199" y="1223"/>
                    </a:lnTo>
                    <a:lnTo>
                      <a:pt x="199" y="233"/>
                    </a:lnTo>
                    <a:lnTo>
                      <a:pt x="200" y="232"/>
                    </a:lnTo>
                    <a:lnTo>
                      <a:pt x="204" y="229"/>
                    </a:lnTo>
                    <a:lnTo>
                      <a:pt x="210" y="226"/>
                    </a:lnTo>
                    <a:lnTo>
                      <a:pt x="218" y="220"/>
                    </a:lnTo>
                    <a:lnTo>
                      <a:pt x="230" y="214"/>
                    </a:lnTo>
                    <a:lnTo>
                      <a:pt x="243" y="207"/>
                    </a:lnTo>
                    <a:lnTo>
                      <a:pt x="259" y="201"/>
                    </a:lnTo>
                    <a:lnTo>
                      <a:pt x="277" y="194"/>
                    </a:lnTo>
                    <a:lnTo>
                      <a:pt x="297" y="189"/>
                    </a:lnTo>
                    <a:lnTo>
                      <a:pt x="320" y="185"/>
                    </a:lnTo>
                    <a:lnTo>
                      <a:pt x="344" y="183"/>
                    </a:lnTo>
                    <a:lnTo>
                      <a:pt x="370" y="180"/>
                    </a:lnTo>
                    <a:lnTo>
                      <a:pt x="399" y="181"/>
                    </a:lnTo>
                    <a:lnTo>
                      <a:pt x="430" y="185"/>
                    </a:lnTo>
                    <a:lnTo>
                      <a:pt x="464" y="191"/>
                    </a:lnTo>
                    <a:lnTo>
                      <a:pt x="498" y="201"/>
                    </a:lnTo>
                    <a:lnTo>
                      <a:pt x="548" y="225"/>
                    </a:lnTo>
                    <a:close/>
                  </a:path>
                </a:pathLst>
              </a:custGeom>
              <a:solidFill>
                <a:srgbClr val="969696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2" name="Freeform 61"/>
              <p:cNvSpPr/>
              <p:nvPr/>
            </p:nvSpPr>
            <p:spPr>
              <a:xfrm>
                <a:off x="6551" y="13597"/>
                <a:ext cx="650" cy="735"/>
              </a:xfrm>
              <a:custGeom>
                <a:avLst/>
                <a:gdLst>
                  <a:gd name="txL" fmla="*/ 0 w 650"/>
                  <a:gd name="txT" fmla="*/ 0 h 735"/>
                  <a:gd name="txR" fmla="*/ 650 w 650"/>
                  <a:gd name="txB" fmla="*/ 735 h 735"/>
                </a:gdLst>
                <a:ahLst/>
                <a:cxnLst>
                  <a:cxn ang="0">
                    <a:pos x="645" y="27"/>
                  </a:cxn>
                  <a:cxn ang="0">
                    <a:pos x="642" y="26"/>
                  </a:cxn>
                  <a:cxn ang="0">
                    <a:pos x="631" y="23"/>
                  </a:cxn>
                  <a:cxn ang="0">
                    <a:pos x="615" y="19"/>
                  </a:cxn>
                  <a:cxn ang="0">
                    <a:pos x="592" y="15"/>
                  </a:cxn>
                  <a:cxn ang="0">
                    <a:pos x="565" y="10"/>
                  </a:cxn>
                  <a:cxn ang="0">
                    <a:pos x="533" y="6"/>
                  </a:cxn>
                  <a:cxn ang="0">
                    <a:pos x="496" y="3"/>
                  </a:cxn>
                  <a:cxn ang="0">
                    <a:pos x="456" y="1"/>
                  </a:cxn>
                  <a:cxn ang="0">
                    <a:pos x="411" y="0"/>
                  </a:cxn>
                  <a:cxn ang="0">
                    <a:pos x="364" y="2"/>
                  </a:cxn>
                  <a:cxn ang="0">
                    <a:pos x="315" y="6"/>
                  </a:cxn>
                  <a:cxn ang="0">
                    <a:pos x="262" y="15"/>
                  </a:cxn>
                  <a:cxn ang="0">
                    <a:pos x="209" y="26"/>
                  </a:cxn>
                  <a:cxn ang="0">
                    <a:pos x="154" y="42"/>
                  </a:cxn>
                  <a:cxn ang="0">
                    <a:pos x="98" y="61"/>
                  </a:cxn>
                  <a:cxn ang="0">
                    <a:pos x="42" y="87"/>
                  </a:cxn>
                  <a:cxn ang="0">
                    <a:pos x="38" y="101"/>
                  </a:cxn>
                  <a:cxn ang="0">
                    <a:pos x="28" y="141"/>
                  </a:cxn>
                  <a:cxn ang="0">
                    <a:pos x="17" y="203"/>
                  </a:cxn>
                  <a:cxn ang="0">
                    <a:pos x="6" y="283"/>
                  </a:cxn>
                  <a:cxn ang="0">
                    <a:pos x="0" y="378"/>
                  </a:cxn>
                  <a:cxn ang="0">
                    <a:pos x="5" y="484"/>
                  </a:cxn>
                  <a:cxn ang="0">
                    <a:pos x="21" y="599"/>
                  </a:cxn>
                  <a:cxn ang="0">
                    <a:pos x="54" y="716"/>
                  </a:cxn>
                  <a:cxn ang="0">
                    <a:pos x="58" y="716"/>
                  </a:cxn>
                  <a:cxn ang="0">
                    <a:pos x="66" y="715"/>
                  </a:cxn>
                  <a:cxn ang="0">
                    <a:pos x="80" y="713"/>
                  </a:cxn>
                  <a:cxn ang="0">
                    <a:pos x="99" y="712"/>
                  </a:cxn>
                  <a:cxn ang="0">
                    <a:pos x="124" y="710"/>
                  </a:cxn>
                  <a:cxn ang="0">
                    <a:pos x="153" y="708"/>
                  </a:cxn>
                  <a:cxn ang="0">
                    <a:pos x="188" y="707"/>
                  </a:cxn>
                  <a:cxn ang="0">
                    <a:pos x="225" y="706"/>
                  </a:cxn>
                  <a:cxn ang="0">
                    <a:pos x="267" y="705"/>
                  </a:cxn>
                  <a:cxn ang="0">
                    <a:pos x="313" y="706"/>
                  </a:cxn>
                  <a:cxn ang="0">
                    <a:pos x="362" y="707"/>
                  </a:cxn>
                  <a:cxn ang="0">
                    <a:pos x="415" y="709"/>
                  </a:cxn>
                  <a:cxn ang="0">
                    <a:pos x="470" y="713"/>
                  </a:cxn>
                  <a:cxn ang="0">
                    <a:pos x="528" y="719"/>
                  </a:cxn>
                  <a:cxn ang="0">
                    <a:pos x="588" y="726"/>
                  </a:cxn>
                  <a:cxn ang="0">
                    <a:pos x="650" y="735"/>
                  </a:cxn>
                  <a:cxn ang="0">
                    <a:pos x="647" y="713"/>
                  </a:cxn>
                  <a:cxn ang="0">
                    <a:pos x="641" y="655"/>
                  </a:cxn>
                  <a:cxn ang="0">
                    <a:pos x="631" y="568"/>
                  </a:cxn>
                  <a:cxn ang="0">
                    <a:pos x="623" y="462"/>
                  </a:cxn>
                  <a:cxn ang="0">
                    <a:pos x="618" y="345"/>
                  </a:cxn>
                  <a:cxn ang="0">
                    <a:pos x="618" y="229"/>
                  </a:cxn>
                  <a:cxn ang="0">
                    <a:pos x="627" y="119"/>
                  </a:cxn>
                  <a:cxn ang="0">
                    <a:pos x="645" y="27"/>
                  </a:cxn>
                </a:cxnLst>
                <a:rect l="txL" t="txT" r="txR" b="txB"/>
                <a:pathLst>
                  <a:path w="650" h="735">
                    <a:moveTo>
                      <a:pt x="645" y="27"/>
                    </a:moveTo>
                    <a:lnTo>
                      <a:pt x="642" y="26"/>
                    </a:lnTo>
                    <a:lnTo>
                      <a:pt x="631" y="23"/>
                    </a:lnTo>
                    <a:lnTo>
                      <a:pt x="615" y="19"/>
                    </a:lnTo>
                    <a:lnTo>
                      <a:pt x="592" y="15"/>
                    </a:lnTo>
                    <a:lnTo>
                      <a:pt x="565" y="10"/>
                    </a:lnTo>
                    <a:lnTo>
                      <a:pt x="533" y="6"/>
                    </a:lnTo>
                    <a:lnTo>
                      <a:pt x="496" y="3"/>
                    </a:lnTo>
                    <a:lnTo>
                      <a:pt x="456" y="1"/>
                    </a:lnTo>
                    <a:lnTo>
                      <a:pt x="411" y="0"/>
                    </a:lnTo>
                    <a:lnTo>
                      <a:pt x="364" y="2"/>
                    </a:lnTo>
                    <a:lnTo>
                      <a:pt x="315" y="6"/>
                    </a:lnTo>
                    <a:lnTo>
                      <a:pt x="262" y="15"/>
                    </a:lnTo>
                    <a:lnTo>
                      <a:pt x="209" y="26"/>
                    </a:lnTo>
                    <a:lnTo>
                      <a:pt x="154" y="42"/>
                    </a:lnTo>
                    <a:lnTo>
                      <a:pt x="98" y="61"/>
                    </a:lnTo>
                    <a:lnTo>
                      <a:pt x="42" y="87"/>
                    </a:lnTo>
                    <a:lnTo>
                      <a:pt x="38" y="101"/>
                    </a:lnTo>
                    <a:lnTo>
                      <a:pt x="28" y="141"/>
                    </a:lnTo>
                    <a:lnTo>
                      <a:pt x="17" y="203"/>
                    </a:lnTo>
                    <a:lnTo>
                      <a:pt x="6" y="283"/>
                    </a:lnTo>
                    <a:lnTo>
                      <a:pt x="0" y="378"/>
                    </a:lnTo>
                    <a:lnTo>
                      <a:pt x="5" y="484"/>
                    </a:lnTo>
                    <a:lnTo>
                      <a:pt x="21" y="599"/>
                    </a:lnTo>
                    <a:lnTo>
                      <a:pt x="54" y="716"/>
                    </a:lnTo>
                    <a:lnTo>
                      <a:pt x="58" y="716"/>
                    </a:lnTo>
                    <a:lnTo>
                      <a:pt x="66" y="715"/>
                    </a:lnTo>
                    <a:lnTo>
                      <a:pt x="80" y="713"/>
                    </a:lnTo>
                    <a:lnTo>
                      <a:pt x="99" y="712"/>
                    </a:lnTo>
                    <a:lnTo>
                      <a:pt x="124" y="710"/>
                    </a:lnTo>
                    <a:lnTo>
                      <a:pt x="153" y="708"/>
                    </a:lnTo>
                    <a:lnTo>
                      <a:pt x="188" y="707"/>
                    </a:lnTo>
                    <a:lnTo>
                      <a:pt x="225" y="706"/>
                    </a:lnTo>
                    <a:lnTo>
                      <a:pt x="267" y="705"/>
                    </a:lnTo>
                    <a:lnTo>
                      <a:pt x="313" y="706"/>
                    </a:lnTo>
                    <a:lnTo>
                      <a:pt x="362" y="707"/>
                    </a:lnTo>
                    <a:lnTo>
                      <a:pt x="415" y="709"/>
                    </a:lnTo>
                    <a:lnTo>
                      <a:pt x="470" y="713"/>
                    </a:lnTo>
                    <a:lnTo>
                      <a:pt x="528" y="719"/>
                    </a:lnTo>
                    <a:lnTo>
                      <a:pt x="588" y="726"/>
                    </a:lnTo>
                    <a:lnTo>
                      <a:pt x="650" y="735"/>
                    </a:lnTo>
                    <a:lnTo>
                      <a:pt x="647" y="713"/>
                    </a:lnTo>
                    <a:lnTo>
                      <a:pt x="641" y="655"/>
                    </a:lnTo>
                    <a:lnTo>
                      <a:pt x="631" y="568"/>
                    </a:lnTo>
                    <a:lnTo>
                      <a:pt x="623" y="462"/>
                    </a:lnTo>
                    <a:lnTo>
                      <a:pt x="618" y="345"/>
                    </a:lnTo>
                    <a:lnTo>
                      <a:pt x="618" y="229"/>
                    </a:lnTo>
                    <a:lnTo>
                      <a:pt x="627" y="119"/>
                    </a:lnTo>
                    <a:lnTo>
                      <a:pt x="645" y="27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3" name="Freeform 62"/>
              <p:cNvSpPr/>
              <p:nvPr/>
            </p:nvSpPr>
            <p:spPr>
              <a:xfrm>
                <a:off x="6623" y="13797"/>
                <a:ext cx="1071" cy="731"/>
              </a:xfrm>
              <a:custGeom>
                <a:avLst/>
                <a:gdLst>
                  <a:gd name="txL" fmla="*/ 0 w 1071"/>
                  <a:gd name="txT" fmla="*/ 0 h 731"/>
                  <a:gd name="txR" fmla="*/ 1071 w 1071"/>
                  <a:gd name="txB" fmla="*/ 731 h 731"/>
                </a:gdLst>
                <a:ahLst/>
                <a:cxnLst>
                  <a:cxn ang="0">
                    <a:pos x="6" y="552"/>
                  </a:cxn>
                  <a:cxn ang="0">
                    <a:pos x="0" y="642"/>
                  </a:cxn>
                  <a:cxn ang="0">
                    <a:pos x="698" y="731"/>
                  </a:cxn>
                  <a:cxn ang="0">
                    <a:pos x="703" y="729"/>
                  </a:cxn>
                  <a:cxn ang="0">
                    <a:pos x="717" y="722"/>
                  </a:cxn>
                  <a:cxn ang="0">
                    <a:pos x="740" y="710"/>
                  </a:cxn>
                  <a:cxn ang="0">
                    <a:pos x="768" y="694"/>
                  </a:cxn>
                  <a:cxn ang="0">
                    <a:pos x="801" y="672"/>
                  </a:cxn>
                  <a:cxn ang="0">
                    <a:pos x="838" y="645"/>
                  </a:cxn>
                  <a:cxn ang="0">
                    <a:pos x="876" y="614"/>
                  </a:cxn>
                  <a:cxn ang="0">
                    <a:pos x="915" y="577"/>
                  </a:cxn>
                  <a:cxn ang="0">
                    <a:pos x="953" y="536"/>
                  </a:cxn>
                  <a:cxn ang="0">
                    <a:pos x="988" y="491"/>
                  </a:cxn>
                  <a:cxn ang="0">
                    <a:pos x="1018" y="439"/>
                  </a:cxn>
                  <a:cxn ang="0">
                    <a:pos x="1043" y="383"/>
                  </a:cxn>
                  <a:cxn ang="0">
                    <a:pos x="1061" y="322"/>
                  </a:cxn>
                  <a:cxn ang="0">
                    <a:pos x="1071" y="255"/>
                  </a:cxn>
                  <a:cxn ang="0">
                    <a:pos x="1070" y="185"/>
                  </a:cxn>
                  <a:cxn ang="0">
                    <a:pos x="1057" y="108"/>
                  </a:cxn>
                  <a:cxn ang="0">
                    <a:pos x="1055" y="104"/>
                  </a:cxn>
                  <a:cxn ang="0">
                    <a:pos x="1049" y="92"/>
                  </a:cxn>
                  <a:cxn ang="0">
                    <a:pos x="1037" y="76"/>
                  </a:cxn>
                  <a:cxn ang="0">
                    <a:pos x="1022" y="57"/>
                  </a:cxn>
                  <a:cxn ang="0">
                    <a:pos x="1002" y="37"/>
                  </a:cxn>
                  <a:cxn ang="0">
                    <a:pos x="979" y="20"/>
                  </a:cxn>
                  <a:cxn ang="0">
                    <a:pos x="951" y="7"/>
                  </a:cxn>
                  <a:cxn ang="0">
                    <a:pos x="919" y="0"/>
                  </a:cxn>
                  <a:cxn ang="0">
                    <a:pos x="924" y="12"/>
                  </a:cxn>
                  <a:cxn ang="0">
                    <a:pos x="934" y="44"/>
                  </a:cxn>
                  <a:cxn ang="0">
                    <a:pos x="947" y="94"/>
                  </a:cxn>
                  <a:cxn ang="0">
                    <a:pos x="958" y="159"/>
                  </a:cxn>
                  <a:cxn ang="0">
                    <a:pos x="961" y="238"/>
                  </a:cxn>
                  <a:cxn ang="0">
                    <a:pos x="953" y="324"/>
                  </a:cxn>
                  <a:cxn ang="0">
                    <a:pos x="928" y="418"/>
                  </a:cxn>
                  <a:cxn ang="0">
                    <a:pos x="884" y="516"/>
                  </a:cxn>
                  <a:cxn ang="0">
                    <a:pos x="883" y="518"/>
                  </a:cxn>
                  <a:cxn ang="0">
                    <a:pos x="879" y="521"/>
                  </a:cxn>
                  <a:cxn ang="0">
                    <a:pos x="872" y="526"/>
                  </a:cxn>
                  <a:cxn ang="0">
                    <a:pos x="862" y="534"/>
                  </a:cxn>
                  <a:cxn ang="0">
                    <a:pos x="851" y="541"/>
                  </a:cxn>
                  <a:cxn ang="0">
                    <a:pos x="837" y="550"/>
                  </a:cxn>
                  <a:cxn ang="0">
                    <a:pos x="819" y="559"/>
                  </a:cxn>
                  <a:cxn ang="0">
                    <a:pos x="800" y="567"/>
                  </a:cxn>
                  <a:cxn ang="0">
                    <a:pos x="778" y="575"/>
                  </a:cxn>
                  <a:cxn ang="0">
                    <a:pos x="754" y="582"/>
                  </a:cxn>
                  <a:cxn ang="0">
                    <a:pos x="727" y="588"/>
                  </a:cxn>
                  <a:cxn ang="0">
                    <a:pos x="697" y="592"/>
                  </a:cxn>
                  <a:cxn ang="0">
                    <a:pos x="666" y="593"/>
                  </a:cxn>
                  <a:cxn ang="0">
                    <a:pos x="631" y="592"/>
                  </a:cxn>
                  <a:cxn ang="0">
                    <a:pos x="593" y="589"/>
                  </a:cxn>
                  <a:cxn ang="0">
                    <a:pos x="555" y="581"/>
                  </a:cxn>
                  <a:cxn ang="0">
                    <a:pos x="555" y="677"/>
                  </a:cxn>
                  <a:cxn ang="0">
                    <a:pos x="24" y="623"/>
                  </a:cxn>
                  <a:cxn ang="0">
                    <a:pos x="6" y="552"/>
                  </a:cxn>
                </a:cxnLst>
                <a:rect l="txL" t="txT" r="txR" b="txB"/>
                <a:pathLst>
                  <a:path w="1071" h="731">
                    <a:moveTo>
                      <a:pt x="6" y="552"/>
                    </a:moveTo>
                    <a:lnTo>
                      <a:pt x="0" y="642"/>
                    </a:lnTo>
                    <a:lnTo>
                      <a:pt x="698" y="731"/>
                    </a:lnTo>
                    <a:lnTo>
                      <a:pt x="703" y="729"/>
                    </a:lnTo>
                    <a:lnTo>
                      <a:pt x="717" y="722"/>
                    </a:lnTo>
                    <a:lnTo>
                      <a:pt x="740" y="710"/>
                    </a:lnTo>
                    <a:lnTo>
                      <a:pt x="768" y="694"/>
                    </a:lnTo>
                    <a:lnTo>
                      <a:pt x="801" y="672"/>
                    </a:lnTo>
                    <a:lnTo>
                      <a:pt x="838" y="645"/>
                    </a:lnTo>
                    <a:lnTo>
                      <a:pt x="876" y="614"/>
                    </a:lnTo>
                    <a:lnTo>
                      <a:pt x="915" y="577"/>
                    </a:lnTo>
                    <a:lnTo>
                      <a:pt x="953" y="536"/>
                    </a:lnTo>
                    <a:lnTo>
                      <a:pt x="988" y="491"/>
                    </a:lnTo>
                    <a:lnTo>
                      <a:pt x="1018" y="439"/>
                    </a:lnTo>
                    <a:lnTo>
                      <a:pt x="1043" y="383"/>
                    </a:lnTo>
                    <a:lnTo>
                      <a:pt x="1061" y="322"/>
                    </a:lnTo>
                    <a:lnTo>
                      <a:pt x="1071" y="255"/>
                    </a:lnTo>
                    <a:lnTo>
                      <a:pt x="1070" y="185"/>
                    </a:lnTo>
                    <a:lnTo>
                      <a:pt x="1057" y="108"/>
                    </a:lnTo>
                    <a:lnTo>
                      <a:pt x="1055" y="104"/>
                    </a:lnTo>
                    <a:lnTo>
                      <a:pt x="1049" y="92"/>
                    </a:lnTo>
                    <a:lnTo>
                      <a:pt x="1037" y="76"/>
                    </a:lnTo>
                    <a:lnTo>
                      <a:pt x="1022" y="57"/>
                    </a:lnTo>
                    <a:lnTo>
                      <a:pt x="1002" y="37"/>
                    </a:lnTo>
                    <a:lnTo>
                      <a:pt x="979" y="20"/>
                    </a:lnTo>
                    <a:lnTo>
                      <a:pt x="951" y="7"/>
                    </a:lnTo>
                    <a:lnTo>
                      <a:pt x="919" y="0"/>
                    </a:lnTo>
                    <a:lnTo>
                      <a:pt x="924" y="12"/>
                    </a:lnTo>
                    <a:lnTo>
                      <a:pt x="934" y="44"/>
                    </a:lnTo>
                    <a:lnTo>
                      <a:pt x="947" y="94"/>
                    </a:lnTo>
                    <a:lnTo>
                      <a:pt x="958" y="159"/>
                    </a:lnTo>
                    <a:lnTo>
                      <a:pt x="961" y="238"/>
                    </a:lnTo>
                    <a:lnTo>
                      <a:pt x="953" y="324"/>
                    </a:lnTo>
                    <a:lnTo>
                      <a:pt x="928" y="418"/>
                    </a:lnTo>
                    <a:lnTo>
                      <a:pt x="884" y="516"/>
                    </a:lnTo>
                    <a:lnTo>
                      <a:pt x="883" y="518"/>
                    </a:lnTo>
                    <a:lnTo>
                      <a:pt x="879" y="521"/>
                    </a:lnTo>
                    <a:lnTo>
                      <a:pt x="872" y="526"/>
                    </a:lnTo>
                    <a:lnTo>
                      <a:pt x="862" y="534"/>
                    </a:lnTo>
                    <a:lnTo>
                      <a:pt x="851" y="541"/>
                    </a:lnTo>
                    <a:lnTo>
                      <a:pt x="837" y="550"/>
                    </a:lnTo>
                    <a:lnTo>
                      <a:pt x="819" y="559"/>
                    </a:lnTo>
                    <a:lnTo>
                      <a:pt x="800" y="567"/>
                    </a:lnTo>
                    <a:lnTo>
                      <a:pt x="778" y="575"/>
                    </a:lnTo>
                    <a:lnTo>
                      <a:pt x="754" y="582"/>
                    </a:lnTo>
                    <a:lnTo>
                      <a:pt x="727" y="588"/>
                    </a:lnTo>
                    <a:lnTo>
                      <a:pt x="697" y="592"/>
                    </a:lnTo>
                    <a:lnTo>
                      <a:pt x="666" y="593"/>
                    </a:lnTo>
                    <a:lnTo>
                      <a:pt x="631" y="592"/>
                    </a:lnTo>
                    <a:lnTo>
                      <a:pt x="593" y="589"/>
                    </a:lnTo>
                    <a:lnTo>
                      <a:pt x="555" y="581"/>
                    </a:lnTo>
                    <a:lnTo>
                      <a:pt x="555" y="677"/>
                    </a:lnTo>
                    <a:lnTo>
                      <a:pt x="24" y="623"/>
                    </a:lnTo>
                    <a:lnTo>
                      <a:pt x="6" y="552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4" name="Freeform 63"/>
              <p:cNvSpPr/>
              <p:nvPr/>
            </p:nvSpPr>
            <p:spPr>
              <a:xfrm>
                <a:off x="6486" y="14516"/>
                <a:ext cx="787" cy="253"/>
              </a:xfrm>
              <a:custGeom>
                <a:avLst/>
                <a:gdLst>
                  <a:gd name="txL" fmla="*/ 0 w 787"/>
                  <a:gd name="txT" fmla="*/ 0 h 253"/>
                  <a:gd name="txR" fmla="*/ 787 w 787"/>
                  <a:gd name="txB" fmla="*/ 253 h 253"/>
                </a:gdLst>
                <a:ahLst/>
                <a:cxnLst>
                  <a:cxn ang="0">
                    <a:pos x="787" y="91"/>
                  </a:cxn>
                  <a:cxn ang="0">
                    <a:pos x="12" y="0"/>
                  </a:cxn>
                  <a:cxn ang="0">
                    <a:pos x="0" y="91"/>
                  </a:cxn>
                  <a:cxn ang="0">
                    <a:pos x="764" y="253"/>
                  </a:cxn>
                  <a:cxn ang="0">
                    <a:pos x="787" y="91"/>
                  </a:cxn>
                </a:cxnLst>
                <a:rect l="txL" t="txT" r="txR" b="txB"/>
                <a:pathLst>
                  <a:path w="787" h="253">
                    <a:moveTo>
                      <a:pt x="787" y="91"/>
                    </a:moveTo>
                    <a:lnTo>
                      <a:pt x="12" y="0"/>
                    </a:lnTo>
                    <a:lnTo>
                      <a:pt x="0" y="91"/>
                    </a:lnTo>
                    <a:lnTo>
                      <a:pt x="764" y="253"/>
                    </a:lnTo>
                    <a:lnTo>
                      <a:pt x="787" y="9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5" name="Freeform 64"/>
              <p:cNvSpPr/>
              <p:nvPr/>
            </p:nvSpPr>
            <p:spPr>
              <a:xfrm>
                <a:off x="6879" y="14597"/>
                <a:ext cx="336" cy="115"/>
              </a:xfrm>
              <a:custGeom>
                <a:avLst/>
                <a:gdLst>
                  <a:gd name="txL" fmla="*/ 0 w 336"/>
                  <a:gd name="txT" fmla="*/ 0 h 115"/>
                  <a:gd name="txR" fmla="*/ 336 w 336"/>
                  <a:gd name="txB" fmla="*/ 115 h 115"/>
                </a:gdLst>
                <a:ahLst/>
                <a:cxnLst>
                  <a:cxn ang="0">
                    <a:pos x="336" y="50"/>
                  </a:cxn>
                  <a:cxn ang="0">
                    <a:pos x="4" y="0"/>
                  </a:cxn>
                  <a:cxn ang="0">
                    <a:pos x="0" y="48"/>
                  </a:cxn>
                  <a:cxn ang="0">
                    <a:pos x="327" y="115"/>
                  </a:cxn>
                  <a:cxn ang="0">
                    <a:pos x="336" y="50"/>
                  </a:cxn>
                </a:cxnLst>
                <a:rect l="txL" t="txT" r="txR" b="txB"/>
                <a:pathLst>
                  <a:path w="336" h="115">
                    <a:moveTo>
                      <a:pt x="336" y="50"/>
                    </a:moveTo>
                    <a:lnTo>
                      <a:pt x="4" y="0"/>
                    </a:lnTo>
                    <a:lnTo>
                      <a:pt x="0" y="48"/>
                    </a:lnTo>
                    <a:lnTo>
                      <a:pt x="327" y="115"/>
                    </a:lnTo>
                    <a:lnTo>
                      <a:pt x="336" y="5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6" name="Freeform 65"/>
              <p:cNvSpPr/>
              <p:nvPr/>
            </p:nvSpPr>
            <p:spPr>
              <a:xfrm>
                <a:off x="6536" y="14540"/>
                <a:ext cx="225" cy="85"/>
              </a:xfrm>
              <a:custGeom>
                <a:avLst/>
                <a:gdLst>
                  <a:gd name="txL" fmla="*/ 0 w 225"/>
                  <a:gd name="txT" fmla="*/ 0 h 85"/>
                  <a:gd name="txR" fmla="*/ 225 w 225"/>
                  <a:gd name="txB" fmla="*/ 85 h 85"/>
                </a:gdLst>
                <a:ahLst/>
                <a:cxnLst>
                  <a:cxn ang="0">
                    <a:pos x="225" y="39"/>
                  </a:cxn>
                  <a:cxn ang="0">
                    <a:pos x="0" y="0"/>
                  </a:cxn>
                  <a:cxn ang="0">
                    <a:pos x="3" y="41"/>
                  </a:cxn>
                  <a:cxn ang="0">
                    <a:pos x="218" y="85"/>
                  </a:cxn>
                  <a:cxn ang="0">
                    <a:pos x="225" y="39"/>
                  </a:cxn>
                </a:cxnLst>
                <a:rect l="txL" t="txT" r="txR" b="txB"/>
                <a:pathLst>
                  <a:path w="225" h="85">
                    <a:moveTo>
                      <a:pt x="225" y="39"/>
                    </a:moveTo>
                    <a:lnTo>
                      <a:pt x="0" y="0"/>
                    </a:lnTo>
                    <a:lnTo>
                      <a:pt x="3" y="41"/>
                    </a:lnTo>
                    <a:lnTo>
                      <a:pt x="218" y="85"/>
                    </a:lnTo>
                    <a:lnTo>
                      <a:pt x="225" y="3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7" name="Freeform 66"/>
              <p:cNvSpPr/>
              <p:nvPr/>
            </p:nvSpPr>
            <p:spPr>
              <a:xfrm>
                <a:off x="5972" y="14624"/>
                <a:ext cx="1325" cy="439"/>
              </a:xfrm>
              <a:custGeom>
                <a:avLst/>
                <a:gdLst>
                  <a:gd name="txL" fmla="*/ 0 w 1325"/>
                  <a:gd name="txT" fmla="*/ 0 h 439"/>
                  <a:gd name="txR" fmla="*/ 1325 w 1325"/>
                  <a:gd name="txB" fmla="*/ 439 h 439"/>
                </a:gdLst>
                <a:ahLst/>
                <a:cxnLst>
                  <a:cxn ang="0">
                    <a:pos x="0" y="132"/>
                  </a:cxn>
                  <a:cxn ang="0">
                    <a:pos x="3" y="132"/>
                  </a:cxn>
                  <a:cxn ang="0">
                    <a:pos x="10" y="130"/>
                  </a:cxn>
                  <a:cxn ang="0">
                    <a:pos x="24" y="128"/>
                  </a:cxn>
                  <a:cxn ang="0">
                    <a:pos x="42" y="125"/>
                  </a:cxn>
                  <a:cxn ang="0">
                    <a:pos x="62" y="121"/>
                  </a:cxn>
                  <a:cxn ang="0">
                    <a:pos x="86" y="116"/>
                  </a:cxn>
                  <a:cxn ang="0">
                    <a:pos x="113" y="109"/>
                  </a:cxn>
                  <a:cxn ang="0">
                    <a:pos x="141" y="102"/>
                  </a:cxn>
                  <a:cxn ang="0">
                    <a:pos x="170" y="94"/>
                  </a:cxn>
                  <a:cxn ang="0">
                    <a:pos x="199" y="85"/>
                  </a:cxn>
                  <a:cxn ang="0">
                    <a:pos x="228" y="74"/>
                  </a:cxn>
                  <a:cxn ang="0">
                    <a:pos x="257" y="62"/>
                  </a:cxn>
                  <a:cxn ang="0">
                    <a:pos x="285" y="48"/>
                  </a:cxn>
                  <a:cxn ang="0">
                    <a:pos x="309" y="34"/>
                  </a:cxn>
                  <a:cxn ang="0">
                    <a:pos x="333" y="18"/>
                  </a:cxn>
                  <a:cxn ang="0">
                    <a:pos x="352" y="0"/>
                  </a:cxn>
                  <a:cxn ang="0">
                    <a:pos x="1325" y="223"/>
                  </a:cxn>
                  <a:cxn ang="0">
                    <a:pos x="1323" y="225"/>
                  </a:cxn>
                  <a:cxn ang="0">
                    <a:pos x="1318" y="230"/>
                  </a:cxn>
                  <a:cxn ang="0">
                    <a:pos x="1309" y="239"/>
                  </a:cxn>
                  <a:cxn ang="0">
                    <a:pos x="1297" y="250"/>
                  </a:cxn>
                  <a:cxn ang="0">
                    <a:pos x="1282" y="263"/>
                  </a:cxn>
                  <a:cxn ang="0">
                    <a:pos x="1265" y="278"/>
                  </a:cxn>
                  <a:cxn ang="0">
                    <a:pos x="1247" y="295"/>
                  </a:cxn>
                  <a:cxn ang="0">
                    <a:pos x="1225" y="312"/>
                  </a:cxn>
                  <a:cxn ang="0">
                    <a:pos x="1202" y="331"/>
                  </a:cxn>
                  <a:cxn ang="0">
                    <a:pos x="1179" y="349"/>
                  </a:cxn>
                  <a:cxn ang="0">
                    <a:pos x="1154" y="367"/>
                  </a:cxn>
                  <a:cxn ang="0">
                    <a:pos x="1128" y="385"/>
                  </a:cxn>
                  <a:cxn ang="0">
                    <a:pos x="1102" y="401"/>
                  </a:cxn>
                  <a:cxn ang="0">
                    <a:pos x="1077" y="415"/>
                  </a:cxn>
                  <a:cxn ang="0">
                    <a:pos x="1051" y="428"/>
                  </a:cxn>
                  <a:cxn ang="0">
                    <a:pos x="1026" y="439"/>
                  </a:cxn>
                  <a:cxn ang="0">
                    <a:pos x="0" y="132"/>
                  </a:cxn>
                </a:cxnLst>
                <a:rect l="txL" t="txT" r="txR" b="txB"/>
                <a:pathLst>
                  <a:path w="1325" h="439">
                    <a:moveTo>
                      <a:pt x="0" y="132"/>
                    </a:moveTo>
                    <a:lnTo>
                      <a:pt x="3" y="132"/>
                    </a:lnTo>
                    <a:lnTo>
                      <a:pt x="10" y="130"/>
                    </a:lnTo>
                    <a:lnTo>
                      <a:pt x="24" y="128"/>
                    </a:lnTo>
                    <a:lnTo>
                      <a:pt x="42" y="125"/>
                    </a:lnTo>
                    <a:lnTo>
                      <a:pt x="62" y="121"/>
                    </a:lnTo>
                    <a:lnTo>
                      <a:pt x="86" y="116"/>
                    </a:lnTo>
                    <a:lnTo>
                      <a:pt x="113" y="109"/>
                    </a:lnTo>
                    <a:lnTo>
                      <a:pt x="141" y="102"/>
                    </a:lnTo>
                    <a:lnTo>
                      <a:pt x="170" y="94"/>
                    </a:lnTo>
                    <a:lnTo>
                      <a:pt x="199" y="85"/>
                    </a:lnTo>
                    <a:lnTo>
                      <a:pt x="228" y="74"/>
                    </a:lnTo>
                    <a:lnTo>
                      <a:pt x="257" y="62"/>
                    </a:lnTo>
                    <a:lnTo>
                      <a:pt x="285" y="48"/>
                    </a:lnTo>
                    <a:lnTo>
                      <a:pt x="309" y="34"/>
                    </a:lnTo>
                    <a:lnTo>
                      <a:pt x="333" y="18"/>
                    </a:lnTo>
                    <a:lnTo>
                      <a:pt x="352" y="0"/>
                    </a:lnTo>
                    <a:lnTo>
                      <a:pt x="1325" y="223"/>
                    </a:lnTo>
                    <a:lnTo>
                      <a:pt x="1323" y="225"/>
                    </a:lnTo>
                    <a:lnTo>
                      <a:pt x="1318" y="230"/>
                    </a:lnTo>
                    <a:lnTo>
                      <a:pt x="1309" y="239"/>
                    </a:lnTo>
                    <a:lnTo>
                      <a:pt x="1297" y="250"/>
                    </a:lnTo>
                    <a:lnTo>
                      <a:pt x="1282" y="263"/>
                    </a:lnTo>
                    <a:lnTo>
                      <a:pt x="1265" y="278"/>
                    </a:lnTo>
                    <a:lnTo>
                      <a:pt x="1247" y="295"/>
                    </a:lnTo>
                    <a:lnTo>
                      <a:pt x="1225" y="312"/>
                    </a:lnTo>
                    <a:lnTo>
                      <a:pt x="1202" y="331"/>
                    </a:lnTo>
                    <a:lnTo>
                      <a:pt x="1179" y="349"/>
                    </a:lnTo>
                    <a:lnTo>
                      <a:pt x="1154" y="367"/>
                    </a:lnTo>
                    <a:lnTo>
                      <a:pt x="1128" y="385"/>
                    </a:lnTo>
                    <a:lnTo>
                      <a:pt x="1102" y="401"/>
                    </a:lnTo>
                    <a:lnTo>
                      <a:pt x="1077" y="415"/>
                    </a:lnTo>
                    <a:lnTo>
                      <a:pt x="1051" y="428"/>
                    </a:lnTo>
                    <a:lnTo>
                      <a:pt x="1026" y="439"/>
                    </a:lnTo>
                    <a:lnTo>
                      <a:pt x="0" y="13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8" name="Freeform 67"/>
              <p:cNvSpPr/>
              <p:nvPr/>
            </p:nvSpPr>
            <p:spPr>
              <a:xfrm>
                <a:off x="7292" y="14577"/>
                <a:ext cx="472" cy="209"/>
              </a:xfrm>
              <a:custGeom>
                <a:avLst/>
                <a:gdLst>
                  <a:gd name="txL" fmla="*/ 0 w 472"/>
                  <a:gd name="txT" fmla="*/ 0 h 209"/>
                  <a:gd name="txR" fmla="*/ 472 w 472"/>
                  <a:gd name="txB" fmla="*/ 209 h 209"/>
                </a:gdLst>
                <a:ahLst/>
                <a:cxnLst>
                  <a:cxn ang="0">
                    <a:pos x="47" y="209"/>
                  </a:cxn>
                  <a:cxn ang="0">
                    <a:pos x="472" y="84"/>
                  </a:cxn>
                  <a:cxn ang="0">
                    <a:pos x="215" y="0"/>
                  </a:cxn>
                  <a:cxn ang="0">
                    <a:pos x="5" y="24"/>
                  </a:cxn>
                  <a:cxn ang="0">
                    <a:pos x="0" y="197"/>
                  </a:cxn>
                  <a:cxn ang="0">
                    <a:pos x="47" y="209"/>
                  </a:cxn>
                </a:cxnLst>
                <a:rect l="txL" t="txT" r="txR" b="txB"/>
                <a:pathLst>
                  <a:path w="472" h="209">
                    <a:moveTo>
                      <a:pt x="47" y="209"/>
                    </a:moveTo>
                    <a:lnTo>
                      <a:pt x="472" y="84"/>
                    </a:lnTo>
                    <a:lnTo>
                      <a:pt x="215" y="0"/>
                    </a:lnTo>
                    <a:lnTo>
                      <a:pt x="5" y="24"/>
                    </a:lnTo>
                    <a:lnTo>
                      <a:pt x="0" y="197"/>
                    </a:lnTo>
                    <a:lnTo>
                      <a:pt x="47" y="20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19" name="Freeform 68"/>
              <p:cNvSpPr/>
              <p:nvPr/>
            </p:nvSpPr>
            <p:spPr>
              <a:xfrm>
                <a:off x="6073" y="13679"/>
                <a:ext cx="251" cy="999"/>
              </a:xfrm>
              <a:custGeom>
                <a:avLst/>
                <a:gdLst>
                  <a:gd name="txL" fmla="*/ 0 w 251"/>
                  <a:gd name="txT" fmla="*/ 0 h 999"/>
                  <a:gd name="txR" fmla="*/ 251 w 251"/>
                  <a:gd name="txB" fmla="*/ 999 h 999"/>
                </a:gdLst>
                <a:ahLst/>
                <a:cxnLst>
                  <a:cxn ang="0">
                    <a:pos x="251" y="23"/>
                  </a:cxn>
                  <a:cxn ang="0">
                    <a:pos x="250" y="22"/>
                  </a:cxn>
                  <a:cxn ang="0">
                    <a:pos x="246" y="20"/>
                  </a:cxn>
                  <a:cxn ang="0">
                    <a:pos x="239" y="18"/>
                  </a:cxn>
                  <a:cxn ang="0">
                    <a:pos x="230" y="15"/>
                  </a:cxn>
                  <a:cxn ang="0">
                    <a:pos x="218" y="11"/>
                  </a:cxn>
                  <a:cxn ang="0">
                    <a:pos x="205" y="7"/>
                  </a:cxn>
                  <a:cxn ang="0">
                    <a:pos x="190" y="4"/>
                  </a:cxn>
                  <a:cxn ang="0">
                    <a:pos x="173" y="1"/>
                  </a:cxn>
                  <a:cxn ang="0">
                    <a:pos x="155" y="0"/>
                  </a:cxn>
                  <a:cxn ang="0">
                    <a:pos x="134" y="0"/>
                  </a:cxn>
                  <a:cxn ang="0">
                    <a:pos x="114" y="2"/>
                  </a:cxn>
                  <a:cxn ang="0">
                    <a:pos x="92" y="5"/>
                  </a:cxn>
                  <a:cxn ang="0">
                    <a:pos x="70" y="12"/>
                  </a:cxn>
                  <a:cxn ang="0">
                    <a:pos x="47" y="20"/>
                  </a:cxn>
                  <a:cxn ang="0">
                    <a:pos x="23" y="32"/>
                  </a:cxn>
                  <a:cxn ang="0">
                    <a:pos x="0" y="47"/>
                  </a:cxn>
                  <a:cxn ang="0">
                    <a:pos x="0" y="999"/>
                  </a:cxn>
                  <a:cxn ang="0">
                    <a:pos x="1" y="999"/>
                  </a:cxn>
                  <a:cxn ang="0">
                    <a:pos x="6" y="999"/>
                  </a:cxn>
                  <a:cxn ang="0">
                    <a:pos x="14" y="998"/>
                  </a:cxn>
                  <a:cxn ang="0">
                    <a:pos x="23" y="997"/>
                  </a:cxn>
                  <a:cxn ang="0">
                    <a:pos x="35" y="995"/>
                  </a:cxn>
                  <a:cxn ang="0">
                    <a:pos x="49" y="993"/>
                  </a:cxn>
                  <a:cxn ang="0">
                    <a:pos x="65" y="990"/>
                  </a:cxn>
                  <a:cxn ang="0">
                    <a:pos x="83" y="985"/>
                  </a:cxn>
                  <a:cxn ang="0">
                    <a:pos x="102" y="980"/>
                  </a:cxn>
                  <a:cxn ang="0">
                    <a:pos x="121" y="973"/>
                  </a:cxn>
                  <a:cxn ang="0">
                    <a:pos x="143" y="966"/>
                  </a:cxn>
                  <a:cxn ang="0">
                    <a:pos x="164" y="956"/>
                  </a:cxn>
                  <a:cxn ang="0">
                    <a:pos x="186" y="945"/>
                  </a:cxn>
                  <a:cxn ang="0">
                    <a:pos x="208" y="934"/>
                  </a:cxn>
                  <a:cxn ang="0">
                    <a:pos x="230" y="919"/>
                  </a:cxn>
                  <a:cxn ang="0">
                    <a:pos x="251" y="903"/>
                  </a:cxn>
                  <a:cxn ang="0">
                    <a:pos x="251" y="23"/>
                  </a:cxn>
                </a:cxnLst>
                <a:rect l="txL" t="txT" r="txR" b="txB"/>
                <a:pathLst>
                  <a:path w="251" h="999">
                    <a:moveTo>
                      <a:pt x="251" y="23"/>
                    </a:moveTo>
                    <a:lnTo>
                      <a:pt x="250" y="22"/>
                    </a:lnTo>
                    <a:lnTo>
                      <a:pt x="246" y="20"/>
                    </a:lnTo>
                    <a:lnTo>
                      <a:pt x="239" y="18"/>
                    </a:lnTo>
                    <a:lnTo>
                      <a:pt x="230" y="15"/>
                    </a:lnTo>
                    <a:lnTo>
                      <a:pt x="218" y="11"/>
                    </a:lnTo>
                    <a:lnTo>
                      <a:pt x="205" y="7"/>
                    </a:lnTo>
                    <a:lnTo>
                      <a:pt x="190" y="4"/>
                    </a:lnTo>
                    <a:lnTo>
                      <a:pt x="173" y="1"/>
                    </a:lnTo>
                    <a:lnTo>
                      <a:pt x="155" y="0"/>
                    </a:lnTo>
                    <a:lnTo>
                      <a:pt x="134" y="0"/>
                    </a:lnTo>
                    <a:lnTo>
                      <a:pt x="114" y="2"/>
                    </a:lnTo>
                    <a:lnTo>
                      <a:pt x="92" y="5"/>
                    </a:lnTo>
                    <a:lnTo>
                      <a:pt x="70" y="12"/>
                    </a:lnTo>
                    <a:lnTo>
                      <a:pt x="47" y="20"/>
                    </a:lnTo>
                    <a:lnTo>
                      <a:pt x="23" y="32"/>
                    </a:lnTo>
                    <a:lnTo>
                      <a:pt x="0" y="47"/>
                    </a:lnTo>
                    <a:lnTo>
                      <a:pt x="0" y="999"/>
                    </a:lnTo>
                    <a:lnTo>
                      <a:pt x="1" y="999"/>
                    </a:lnTo>
                    <a:lnTo>
                      <a:pt x="6" y="999"/>
                    </a:lnTo>
                    <a:lnTo>
                      <a:pt x="14" y="998"/>
                    </a:lnTo>
                    <a:lnTo>
                      <a:pt x="23" y="997"/>
                    </a:lnTo>
                    <a:lnTo>
                      <a:pt x="35" y="995"/>
                    </a:lnTo>
                    <a:lnTo>
                      <a:pt x="49" y="993"/>
                    </a:lnTo>
                    <a:lnTo>
                      <a:pt x="65" y="990"/>
                    </a:lnTo>
                    <a:lnTo>
                      <a:pt x="83" y="985"/>
                    </a:lnTo>
                    <a:lnTo>
                      <a:pt x="102" y="980"/>
                    </a:lnTo>
                    <a:lnTo>
                      <a:pt x="121" y="973"/>
                    </a:lnTo>
                    <a:lnTo>
                      <a:pt x="143" y="966"/>
                    </a:lnTo>
                    <a:lnTo>
                      <a:pt x="164" y="956"/>
                    </a:lnTo>
                    <a:lnTo>
                      <a:pt x="186" y="945"/>
                    </a:lnTo>
                    <a:lnTo>
                      <a:pt x="208" y="934"/>
                    </a:lnTo>
                    <a:lnTo>
                      <a:pt x="230" y="919"/>
                    </a:lnTo>
                    <a:lnTo>
                      <a:pt x="251" y="903"/>
                    </a:lnTo>
                    <a:lnTo>
                      <a:pt x="251" y="2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0" name="Freeform 69"/>
              <p:cNvSpPr/>
              <p:nvPr/>
            </p:nvSpPr>
            <p:spPr>
              <a:xfrm>
                <a:off x="6080" y="13687"/>
                <a:ext cx="215" cy="843"/>
              </a:xfrm>
              <a:custGeom>
                <a:avLst/>
                <a:gdLst>
                  <a:gd name="txL" fmla="*/ 0 w 215"/>
                  <a:gd name="txT" fmla="*/ 0 h 843"/>
                  <a:gd name="txR" fmla="*/ 215 w 215"/>
                  <a:gd name="txB" fmla="*/ 843 h 843"/>
                </a:gdLst>
                <a:ahLst/>
                <a:cxnLst>
                  <a:cxn ang="0">
                    <a:pos x="215" y="20"/>
                  </a:cxn>
                  <a:cxn ang="0">
                    <a:pos x="214" y="19"/>
                  </a:cxn>
                  <a:cxn ang="0">
                    <a:pos x="211" y="18"/>
                  </a:cxn>
                  <a:cxn ang="0">
                    <a:pos x="205" y="15"/>
                  </a:cxn>
                  <a:cxn ang="0">
                    <a:pos x="197" y="12"/>
                  </a:cxn>
                  <a:cxn ang="0">
                    <a:pos x="187" y="9"/>
                  </a:cxn>
                  <a:cxn ang="0">
                    <a:pos x="176" y="6"/>
                  </a:cxn>
                  <a:cxn ang="0">
                    <a:pos x="163" y="4"/>
                  </a:cxn>
                  <a:cxn ang="0">
                    <a:pos x="149" y="1"/>
                  </a:cxn>
                  <a:cxn ang="0">
                    <a:pos x="133" y="0"/>
                  </a:cxn>
                  <a:cxn ang="0">
                    <a:pos x="115" y="0"/>
                  </a:cxn>
                  <a:cxn ang="0">
                    <a:pos x="98" y="1"/>
                  </a:cxn>
                  <a:cxn ang="0">
                    <a:pos x="79" y="5"/>
                  </a:cxn>
                  <a:cxn ang="0">
                    <a:pos x="60" y="10"/>
                  </a:cxn>
                  <a:cxn ang="0">
                    <a:pos x="40" y="18"/>
                  </a:cxn>
                  <a:cxn ang="0">
                    <a:pos x="21" y="27"/>
                  </a:cxn>
                  <a:cxn ang="0">
                    <a:pos x="0" y="40"/>
                  </a:cxn>
                  <a:cxn ang="0">
                    <a:pos x="0" y="843"/>
                  </a:cxn>
                  <a:cxn ang="0">
                    <a:pos x="1" y="843"/>
                  </a:cxn>
                  <a:cxn ang="0">
                    <a:pos x="6" y="843"/>
                  </a:cxn>
                  <a:cxn ang="0">
                    <a:pos x="12" y="842"/>
                  </a:cxn>
                  <a:cxn ang="0">
                    <a:pos x="21" y="841"/>
                  </a:cxn>
                  <a:cxn ang="0">
                    <a:pos x="30" y="840"/>
                  </a:cxn>
                  <a:cxn ang="0">
                    <a:pos x="43" y="838"/>
                  </a:cxn>
                  <a:cxn ang="0">
                    <a:pos x="56" y="835"/>
                  </a:cxn>
                  <a:cxn ang="0">
                    <a:pos x="71" y="831"/>
                  </a:cxn>
                  <a:cxn ang="0">
                    <a:pos x="87" y="826"/>
                  </a:cxn>
                  <a:cxn ang="0">
                    <a:pos x="105" y="821"/>
                  </a:cxn>
                  <a:cxn ang="0">
                    <a:pos x="123" y="814"/>
                  </a:cxn>
                  <a:cxn ang="0">
                    <a:pos x="141" y="806"/>
                  </a:cxn>
                  <a:cxn ang="0">
                    <a:pos x="159" y="797"/>
                  </a:cxn>
                  <a:cxn ang="0">
                    <a:pos x="179" y="786"/>
                  </a:cxn>
                  <a:cxn ang="0">
                    <a:pos x="197" y="774"/>
                  </a:cxn>
                  <a:cxn ang="0">
                    <a:pos x="215" y="760"/>
                  </a:cxn>
                  <a:cxn ang="0">
                    <a:pos x="215" y="20"/>
                  </a:cxn>
                </a:cxnLst>
                <a:rect l="txL" t="txT" r="txR" b="txB"/>
                <a:pathLst>
                  <a:path w="215" h="843">
                    <a:moveTo>
                      <a:pt x="215" y="20"/>
                    </a:moveTo>
                    <a:lnTo>
                      <a:pt x="214" y="19"/>
                    </a:lnTo>
                    <a:lnTo>
                      <a:pt x="211" y="18"/>
                    </a:lnTo>
                    <a:lnTo>
                      <a:pt x="205" y="15"/>
                    </a:lnTo>
                    <a:lnTo>
                      <a:pt x="197" y="12"/>
                    </a:lnTo>
                    <a:lnTo>
                      <a:pt x="187" y="9"/>
                    </a:lnTo>
                    <a:lnTo>
                      <a:pt x="176" y="6"/>
                    </a:lnTo>
                    <a:lnTo>
                      <a:pt x="163" y="4"/>
                    </a:lnTo>
                    <a:lnTo>
                      <a:pt x="149" y="1"/>
                    </a:lnTo>
                    <a:lnTo>
                      <a:pt x="133" y="0"/>
                    </a:lnTo>
                    <a:lnTo>
                      <a:pt x="115" y="0"/>
                    </a:lnTo>
                    <a:lnTo>
                      <a:pt x="98" y="1"/>
                    </a:lnTo>
                    <a:lnTo>
                      <a:pt x="79" y="5"/>
                    </a:lnTo>
                    <a:lnTo>
                      <a:pt x="60" y="10"/>
                    </a:lnTo>
                    <a:lnTo>
                      <a:pt x="40" y="18"/>
                    </a:lnTo>
                    <a:lnTo>
                      <a:pt x="21" y="27"/>
                    </a:lnTo>
                    <a:lnTo>
                      <a:pt x="0" y="40"/>
                    </a:lnTo>
                    <a:lnTo>
                      <a:pt x="0" y="843"/>
                    </a:lnTo>
                    <a:lnTo>
                      <a:pt x="1" y="843"/>
                    </a:lnTo>
                    <a:lnTo>
                      <a:pt x="6" y="843"/>
                    </a:lnTo>
                    <a:lnTo>
                      <a:pt x="12" y="842"/>
                    </a:lnTo>
                    <a:lnTo>
                      <a:pt x="21" y="841"/>
                    </a:lnTo>
                    <a:lnTo>
                      <a:pt x="30" y="840"/>
                    </a:lnTo>
                    <a:lnTo>
                      <a:pt x="43" y="838"/>
                    </a:lnTo>
                    <a:lnTo>
                      <a:pt x="56" y="835"/>
                    </a:lnTo>
                    <a:lnTo>
                      <a:pt x="71" y="831"/>
                    </a:lnTo>
                    <a:lnTo>
                      <a:pt x="87" y="826"/>
                    </a:lnTo>
                    <a:lnTo>
                      <a:pt x="105" y="821"/>
                    </a:lnTo>
                    <a:lnTo>
                      <a:pt x="123" y="814"/>
                    </a:lnTo>
                    <a:lnTo>
                      <a:pt x="141" y="806"/>
                    </a:lnTo>
                    <a:lnTo>
                      <a:pt x="159" y="797"/>
                    </a:lnTo>
                    <a:lnTo>
                      <a:pt x="179" y="786"/>
                    </a:lnTo>
                    <a:lnTo>
                      <a:pt x="197" y="774"/>
                    </a:lnTo>
                    <a:lnTo>
                      <a:pt x="215" y="760"/>
                    </a:lnTo>
                    <a:lnTo>
                      <a:pt x="215" y="2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1" name="Freeform 70"/>
              <p:cNvSpPr/>
              <p:nvPr/>
            </p:nvSpPr>
            <p:spPr>
              <a:xfrm>
                <a:off x="6087" y="13696"/>
                <a:ext cx="180" cy="685"/>
              </a:xfrm>
              <a:custGeom>
                <a:avLst/>
                <a:gdLst>
                  <a:gd name="txL" fmla="*/ 0 w 180"/>
                  <a:gd name="txT" fmla="*/ 0 h 685"/>
                  <a:gd name="txR" fmla="*/ 180 w 180"/>
                  <a:gd name="txB" fmla="*/ 685 h 685"/>
                </a:gdLst>
                <a:ahLst/>
                <a:cxnLst>
                  <a:cxn ang="0">
                    <a:pos x="180" y="16"/>
                  </a:cxn>
                  <a:cxn ang="0">
                    <a:pos x="179" y="16"/>
                  </a:cxn>
                  <a:cxn ang="0">
                    <a:pos x="176" y="14"/>
                  </a:cxn>
                  <a:cxn ang="0">
                    <a:pos x="172" y="12"/>
                  </a:cxn>
                  <a:cxn ang="0">
                    <a:pos x="165" y="10"/>
                  </a:cxn>
                  <a:cxn ang="0">
                    <a:pos x="157" y="8"/>
                  </a:cxn>
                  <a:cxn ang="0">
                    <a:pos x="147" y="4"/>
                  </a:cxn>
                  <a:cxn ang="0">
                    <a:pos x="136" y="2"/>
                  </a:cxn>
                  <a:cxn ang="0">
                    <a:pos x="125" y="0"/>
                  </a:cxn>
                  <a:cxn ang="0">
                    <a:pos x="111" y="0"/>
                  </a:cxn>
                  <a:cxn ang="0">
                    <a:pos x="97" y="0"/>
                  </a:cxn>
                  <a:cxn ang="0">
                    <a:pos x="81" y="1"/>
                  </a:cxn>
                  <a:cxn ang="0">
                    <a:pos x="66" y="3"/>
                  </a:cxn>
                  <a:cxn ang="0">
                    <a:pos x="50" y="8"/>
                  </a:cxn>
                  <a:cxn ang="0">
                    <a:pos x="33" y="14"/>
                  </a:cxn>
                  <a:cxn ang="0">
                    <a:pos x="17" y="23"/>
                  </a:cxn>
                  <a:cxn ang="0">
                    <a:pos x="0" y="33"/>
                  </a:cxn>
                  <a:cxn ang="0">
                    <a:pos x="0" y="685"/>
                  </a:cxn>
                  <a:cxn ang="0">
                    <a:pos x="1" y="685"/>
                  </a:cxn>
                  <a:cxn ang="0">
                    <a:pos x="4" y="685"/>
                  </a:cxn>
                  <a:cxn ang="0">
                    <a:pos x="9" y="684"/>
                  </a:cxn>
                  <a:cxn ang="0">
                    <a:pos x="17" y="683"/>
                  </a:cxn>
                  <a:cxn ang="0">
                    <a:pos x="26" y="682"/>
                  </a:cxn>
                  <a:cxn ang="0">
                    <a:pos x="35" y="681"/>
                  </a:cxn>
                  <a:cxn ang="0">
                    <a:pos x="47" y="678"/>
                  </a:cxn>
                  <a:cxn ang="0">
                    <a:pos x="60" y="676"/>
                  </a:cxn>
                  <a:cxn ang="0">
                    <a:pos x="73" y="671"/>
                  </a:cxn>
                  <a:cxn ang="0">
                    <a:pos x="87" y="667"/>
                  </a:cxn>
                  <a:cxn ang="0">
                    <a:pos x="102" y="662"/>
                  </a:cxn>
                  <a:cxn ang="0">
                    <a:pos x="118" y="655"/>
                  </a:cxn>
                  <a:cxn ang="0">
                    <a:pos x="133" y="648"/>
                  </a:cxn>
                  <a:cxn ang="0">
                    <a:pos x="149" y="639"/>
                  </a:cxn>
                  <a:cxn ang="0">
                    <a:pos x="165" y="628"/>
                  </a:cxn>
                  <a:cxn ang="0">
                    <a:pos x="180" y="617"/>
                  </a:cxn>
                  <a:cxn ang="0">
                    <a:pos x="180" y="16"/>
                  </a:cxn>
                </a:cxnLst>
                <a:rect l="txL" t="txT" r="txR" b="txB"/>
                <a:pathLst>
                  <a:path w="180" h="685">
                    <a:moveTo>
                      <a:pt x="180" y="16"/>
                    </a:moveTo>
                    <a:lnTo>
                      <a:pt x="179" y="16"/>
                    </a:lnTo>
                    <a:lnTo>
                      <a:pt x="176" y="14"/>
                    </a:lnTo>
                    <a:lnTo>
                      <a:pt x="172" y="12"/>
                    </a:lnTo>
                    <a:lnTo>
                      <a:pt x="165" y="10"/>
                    </a:lnTo>
                    <a:lnTo>
                      <a:pt x="157" y="8"/>
                    </a:lnTo>
                    <a:lnTo>
                      <a:pt x="147" y="4"/>
                    </a:lnTo>
                    <a:lnTo>
                      <a:pt x="136" y="2"/>
                    </a:lnTo>
                    <a:lnTo>
                      <a:pt x="125" y="0"/>
                    </a:lnTo>
                    <a:lnTo>
                      <a:pt x="111" y="0"/>
                    </a:lnTo>
                    <a:lnTo>
                      <a:pt x="97" y="0"/>
                    </a:lnTo>
                    <a:lnTo>
                      <a:pt x="81" y="1"/>
                    </a:lnTo>
                    <a:lnTo>
                      <a:pt x="66" y="3"/>
                    </a:lnTo>
                    <a:lnTo>
                      <a:pt x="50" y="8"/>
                    </a:lnTo>
                    <a:lnTo>
                      <a:pt x="33" y="14"/>
                    </a:lnTo>
                    <a:lnTo>
                      <a:pt x="17" y="23"/>
                    </a:lnTo>
                    <a:lnTo>
                      <a:pt x="0" y="33"/>
                    </a:lnTo>
                    <a:lnTo>
                      <a:pt x="0" y="685"/>
                    </a:lnTo>
                    <a:lnTo>
                      <a:pt x="1" y="685"/>
                    </a:lnTo>
                    <a:lnTo>
                      <a:pt x="4" y="685"/>
                    </a:lnTo>
                    <a:lnTo>
                      <a:pt x="9" y="684"/>
                    </a:lnTo>
                    <a:lnTo>
                      <a:pt x="17" y="683"/>
                    </a:lnTo>
                    <a:lnTo>
                      <a:pt x="26" y="682"/>
                    </a:lnTo>
                    <a:lnTo>
                      <a:pt x="35" y="681"/>
                    </a:lnTo>
                    <a:lnTo>
                      <a:pt x="47" y="678"/>
                    </a:lnTo>
                    <a:lnTo>
                      <a:pt x="60" y="676"/>
                    </a:lnTo>
                    <a:lnTo>
                      <a:pt x="73" y="671"/>
                    </a:lnTo>
                    <a:lnTo>
                      <a:pt x="87" y="667"/>
                    </a:lnTo>
                    <a:lnTo>
                      <a:pt x="102" y="662"/>
                    </a:lnTo>
                    <a:lnTo>
                      <a:pt x="118" y="655"/>
                    </a:lnTo>
                    <a:lnTo>
                      <a:pt x="133" y="648"/>
                    </a:lnTo>
                    <a:lnTo>
                      <a:pt x="149" y="639"/>
                    </a:lnTo>
                    <a:lnTo>
                      <a:pt x="165" y="628"/>
                    </a:lnTo>
                    <a:lnTo>
                      <a:pt x="180" y="617"/>
                    </a:lnTo>
                    <a:lnTo>
                      <a:pt x="180" y="1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2" name="Freeform 71"/>
              <p:cNvSpPr/>
              <p:nvPr/>
            </p:nvSpPr>
            <p:spPr>
              <a:xfrm>
                <a:off x="6093" y="13704"/>
                <a:ext cx="146" cy="530"/>
              </a:xfrm>
              <a:custGeom>
                <a:avLst/>
                <a:gdLst>
                  <a:gd name="txL" fmla="*/ 0 w 146"/>
                  <a:gd name="txT" fmla="*/ 0 h 530"/>
                  <a:gd name="txR" fmla="*/ 146 w 146"/>
                  <a:gd name="txB" fmla="*/ 530 h 530"/>
                </a:gdLst>
                <a:ahLst/>
                <a:cxnLst>
                  <a:cxn ang="0">
                    <a:pos x="146" y="14"/>
                  </a:cxn>
                  <a:cxn ang="0">
                    <a:pos x="143" y="12"/>
                  </a:cxn>
                  <a:cxn ang="0">
                    <a:pos x="134" y="8"/>
                  </a:cxn>
                  <a:cxn ang="0">
                    <a:pos x="120" y="4"/>
                  </a:cxn>
                  <a:cxn ang="0">
                    <a:pos x="101" y="1"/>
                  </a:cxn>
                  <a:cxn ang="0">
                    <a:pos x="79" y="0"/>
                  </a:cxn>
                  <a:cxn ang="0">
                    <a:pos x="54" y="3"/>
                  </a:cxn>
                  <a:cxn ang="0">
                    <a:pos x="27" y="11"/>
                  </a:cxn>
                  <a:cxn ang="0">
                    <a:pos x="0" y="27"/>
                  </a:cxn>
                  <a:cxn ang="0">
                    <a:pos x="0" y="530"/>
                  </a:cxn>
                  <a:cxn ang="0">
                    <a:pos x="3" y="530"/>
                  </a:cxn>
                  <a:cxn ang="0">
                    <a:pos x="14" y="529"/>
                  </a:cxn>
                  <a:cxn ang="0">
                    <a:pos x="29" y="526"/>
                  </a:cxn>
                  <a:cxn ang="0">
                    <a:pos x="49" y="521"/>
                  </a:cxn>
                  <a:cxn ang="0">
                    <a:pos x="71" y="514"/>
                  </a:cxn>
                  <a:cxn ang="0">
                    <a:pos x="96" y="505"/>
                  </a:cxn>
                  <a:cxn ang="0">
                    <a:pos x="121" y="492"/>
                  </a:cxn>
                  <a:cxn ang="0">
                    <a:pos x="146" y="475"/>
                  </a:cxn>
                  <a:cxn ang="0">
                    <a:pos x="146" y="14"/>
                  </a:cxn>
                </a:cxnLst>
                <a:rect l="txL" t="txT" r="txR" b="txB"/>
                <a:pathLst>
                  <a:path w="146" h="530">
                    <a:moveTo>
                      <a:pt x="146" y="14"/>
                    </a:moveTo>
                    <a:lnTo>
                      <a:pt x="143" y="12"/>
                    </a:lnTo>
                    <a:lnTo>
                      <a:pt x="134" y="8"/>
                    </a:lnTo>
                    <a:lnTo>
                      <a:pt x="120" y="4"/>
                    </a:lnTo>
                    <a:lnTo>
                      <a:pt x="101" y="1"/>
                    </a:lnTo>
                    <a:lnTo>
                      <a:pt x="79" y="0"/>
                    </a:lnTo>
                    <a:lnTo>
                      <a:pt x="54" y="3"/>
                    </a:lnTo>
                    <a:lnTo>
                      <a:pt x="27" y="11"/>
                    </a:lnTo>
                    <a:lnTo>
                      <a:pt x="0" y="27"/>
                    </a:lnTo>
                    <a:lnTo>
                      <a:pt x="0" y="530"/>
                    </a:lnTo>
                    <a:lnTo>
                      <a:pt x="3" y="530"/>
                    </a:lnTo>
                    <a:lnTo>
                      <a:pt x="14" y="529"/>
                    </a:lnTo>
                    <a:lnTo>
                      <a:pt x="29" y="526"/>
                    </a:lnTo>
                    <a:lnTo>
                      <a:pt x="49" y="521"/>
                    </a:lnTo>
                    <a:lnTo>
                      <a:pt x="71" y="514"/>
                    </a:lnTo>
                    <a:lnTo>
                      <a:pt x="96" y="505"/>
                    </a:lnTo>
                    <a:lnTo>
                      <a:pt x="121" y="492"/>
                    </a:lnTo>
                    <a:lnTo>
                      <a:pt x="146" y="475"/>
                    </a:lnTo>
                    <a:lnTo>
                      <a:pt x="146" y="1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3" name="Freeform 72"/>
              <p:cNvSpPr/>
              <p:nvPr/>
            </p:nvSpPr>
            <p:spPr>
              <a:xfrm>
                <a:off x="6101" y="13712"/>
                <a:ext cx="109" cy="373"/>
              </a:xfrm>
              <a:custGeom>
                <a:avLst/>
                <a:gdLst>
                  <a:gd name="txL" fmla="*/ 0 w 109"/>
                  <a:gd name="txT" fmla="*/ 0 h 373"/>
                  <a:gd name="txR" fmla="*/ 109 w 109"/>
                  <a:gd name="txB" fmla="*/ 373 h 373"/>
                </a:gdLst>
                <a:ahLst/>
                <a:cxnLst>
                  <a:cxn ang="0">
                    <a:pos x="109" y="10"/>
                  </a:cxn>
                  <a:cxn ang="0">
                    <a:pos x="107" y="9"/>
                  </a:cxn>
                  <a:cxn ang="0">
                    <a:pos x="100" y="6"/>
                  </a:cxn>
                  <a:cxn ang="0">
                    <a:pos x="89" y="2"/>
                  </a:cxn>
                  <a:cxn ang="0">
                    <a:pos x="75" y="0"/>
                  </a:cxn>
                  <a:cxn ang="0">
                    <a:pos x="59" y="0"/>
                  </a:cxn>
                  <a:cxn ang="0">
                    <a:pos x="39" y="2"/>
                  </a:cxn>
                  <a:cxn ang="0">
                    <a:pos x="20" y="9"/>
                  </a:cxn>
                  <a:cxn ang="0">
                    <a:pos x="0" y="21"/>
                  </a:cxn>
                  <a:cxn ang="0">
                    <a:pos x="0" y="373"/>
                  </a:cxn>
                  <a:cxn ang="0">
                    <a:pos x="2" y="373"/>
                  </a:cxn>
                  <a:cxn ang="0">
                    <a:pos x="9" y="372"/>
                  </a:cxn>
                  <a:cxn ang="0">
                    <a:pos x="21" y="369"/>
                  </a:cxn>
                  <a:cxn ang="0">
                    <a:pos x="36" y="366"/>
                  </a:cxn>
                  <a:cxn ang="0">
                    <a:pos x="53" y="362"/>
                  </a:cxn>
                  <a:cxn ang="0">
                    <a:pos x="72" y="354"/>
                  </a:cxn>
                  <a:cxn ang="0">
                    <a:pos x="90" y="343"/>
                  </a:cxn>
                  <a:cxn ang="0">
                    <a:pos x="109" y="331"/>
                  </a:cxn>
                  <a:cxn ang="0">
                    <a:pos x="109" y="10"/>
                  </a:cxn>
                </a:cxnLst>
                <a:rect l="txL" t="txT" r="txR" b="txB"/>
                <a:pathLst>
                  <a:path w="109" h="373">
                    <a:moveTo>
                      <a:pt x="109" y="10"/>
                    </a:moveTo>
                    <a:lnTo>
                      <a:pt x="107" y="9"/>
                    </a:lnTo>
                    <a:lnTo>
                      <a:pt x="100" y="6"/>
                    </a:lnTo>
                    <a:lnTo>
                      <a:pt x="89" y="2"/>
                    </a:lnTo>
                    <a:lnTo>
                      <a:pt x="75" y="0"/>
                    </a:lnTo>
                    <a:lnTo>
                      <a:pt x="59" y="0"/>
                    </a:lnTo>
                    <a:lnTo>
                      <a:pt x="39" y="2"/>
                    </a:lnTo>
                    <a:lnTo>
                      <a:pt x="20" y="9"/>
                    </a:lnTo>
                    <a:lnTo>
                      <a:pt x="0" y="21"/>
                    </a:lnTo>
                    <a:lnTo>
                      <a:pt x="0" y="373"/>
                    </a:lnTo>
                    <a:lnTo>
                      <a:pt x="2" y="373"/>
                    </a:lnTo>
                    <a:lnTo>
                      <a:pt x="9" y="372"/>
                    </a:lnTo>
                    <a:lnTo>
                      <a:pt x="21" y="369"/>
                    </a:lnTo>
                    <a:lnTo>
                      <a:pt x="36" y="366"/>
                    </a:lnTo>
                    <a:lnTo>
                      <a:pt x="53" y="362"/>
                    </a:lnTo>
                    <a:lnTo>
                      <a:pt x="72" y="354"/>
                    </a:lnTo>
                    <a:lnTo>
                      <a:pt x="90" y="343"/>
                    </a:lnTo>
                    <a:lnTo>
                      <a:pt x="109" y="331"/>
                    </a:lnTo>
                    <a:lnTo>
                      <a:pt x="109" y="1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4" name="Freeform 73"/>
              <p:cNvSpPr/>
              <p:nvPr/>
            </p:nvSpPr>
            <p:spPr>
              <a:xfrm>
                <a:off x="6107" y="13721"/>
                <a:ext cx="75" cy="216"/>
              </a:xfrm>
              <a:custGeom>
                <a:avLst/>
                <a:gdLst>
                  <a:gd name="txL" fmla="*/ 0 w 75"/>
                  <a:gd name="txT" fmla="*/ 0 h 216"/>
                  <a:gd name="txR" fmla="*/ 75 w 75"/>
                  <a:gd name="txB" fmla="*/ 216 h 216"/>
                </a:gdLst>
                <a:ahLst/>
                <a:cxnLst>
                  <a:cxn ang="0">
                    <a:pos x="75" y="6"/>
                  </a:cxn>
                  <a:cxn ang="0">
                    <a:pos x="73" y="5"/>
                  </a:cxn>
                  <a:cxn ang="0">
                    <a:pos x="69" y="4"/>
                  </a:cxn>
                  <a:cxn ang="0">
                    <a:pos x="61" y="2"/>
                  </a:cxn>
                  <a:cxn ang="0">
                    <a:pos x="52" y="0"/>
                  </a:cxn>
                  <a:cxn ang="0">
                    <a:pos x="41" y="0"/>
                  </a:cxn>
                  <a:cxn ang="0">
                    <a:pos x="28" y="1"/>
                  </a:cxn>
                  <a:cxn ang="0">
                    <a:pos x="14" y="6"/>
                  </a:cxn>
                  <a:cxn ang="0">
                    <a:pos x="0" y="14"/>
                  </a:cxn>
                  <a:cxn ang="0">
                    <a:pos x="0" y="216"/>
                  </a:cxn>
                  <a:cxn ang="0">
                    <a:pos x="2" y="216"/>
                  </a:cxn>
                  <a:cxn ang="0">
                    <a:pos x="7" y="215"/>
                  </a:cxn>
                  <a:cxn ang="0">
                    <a:pos x="15" y="214"/>
                  </a:cxn>
                  <a:cxn ang="0">
                    <a:pos x="25" y="211"/>
                  </a:cxn>
                  <a:cxn ang="0">
                    <a:pos x="37" y="208"/>
                  </a:cxn>
                  <a:cxn ang="0">
                    <a:pos x="50" y="203"/>
                  </a:cxn>
                  <a:cxn ang="0">
                    <a:pos x="63" y="195"/>
                  </a:cxn>
                  <a:cxn ang="0">
                    <a:pos x="75" y="187"/>
                  </a:cxn>
                  <a:cxn ang="0">
                    <a:pos x="75" y="6"/>
                  </a:cxn>
                </a:cxnLst>
                <a:rect l="txL" t="txT" r="txR" b="txB"/>
                <a:pathLst>
                  <a:path w="75" h="216">
                    <a:moveTo>
                      <a:pt x="75" y="6"/>
                    </a:moveTo>
                    <a:lnTo>
                      <a:pt x="73" y="5"/>
                    </a:lnTo>
                    <a:lnTo>
                      <a:pt x="69" y="4"/>
                    </a:lnTo>
                    <a:lnTo>
                      <a:pt x="61" y="2"/>
                    </a:lnTo>
                    <a:lnTo>
                      <a:pt x="52" y="0"/>
                    </a:lnTo>
                    <a:lnTo>
                      <a:pt x="41" y="0"/>
                    </a:lnTo>
                    <a:lnTo>
                      <a:pt x="28" y="1"/>
                    </a:lnTo>
                    <a:lnTo>
                      <a:pt x="14" y="6"/>
                    </a:lnTo>
                    <a:lnTo>
                      <a:pt x="0" y="14"/>
                    </a:lnTo>
                    <a:lnTo>
                      <a:pt x="0" y="216"/>
                    </a:lnTo>
                    <a:lnTo>
                      <a:pt x="2" y="216"/>
                    </a:lnTo>
                    <a:lnTo>
                      <a:pt x="7" y="215"/>
                    </a:lnTo>
                    <a:lnTo>
                      <a:pt x="15" y="214"/>
                    </a:lnTo>
                    <a:lnTo>
                      <a:pt x="25" y="211"/>
                    </a:lnTo>
                    <a:lnTo>
                      <a:pt x="37" y="208"/>
                    </a:lnTo>
                    <a:lnTo>
                      <a:pt x="50" y="203"/>
                    </a:lnTo>
                    <a:lnTo>
                      <a:pt x="63" y="195"/>
                    </a:lnTo>
                    <a:lnTo>
                      <a:pt x="75" y="187"/>
                    </a:lnTo>
                    <a:lnTo>
                      <a:pt x="75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5" name="Freeform 74"/>
              <p:cNvSpPr/>
              <p:nvPr/>
            </p:nvSpPr>
            <p:spPr>
              <a:xfrm>
                <a:off x="7013" y="14340"/>
                <a:ext cx="110" cy="111"/>
              </a:xfrm>
              <a:custGeom>
                <a:avLst/>
                <a:gdLst>
                  <a:gd name="txL" fmla="*/ 0 w 110"/>
                  <a:gd name="txT" fmla="*/ 0 h 111"/>
                  <a:gd name="txR" fmla="*/ 110 w 110"/>
                  <a:gd name="txB" fmla="*/ 111 h 111"/>
                </a:gdLst>
                <a:ahLst/>
                <a:cxnLst>
                  <a:cxn ang="0">
                    <a:pos x="55" y="111"/>
                  </a:cxn>
                  <a:cxn ang="0">
                    <a:pos x="66" y="110"/>
                  </a:cxn>
                  <a:cxn ang="0">
                    <a:pos x="76" y="106"/>
                  </a:cxn>
                  <a:cxn ang="0">
                    <a:pos x="85" y="101"/>
                  </a:cxn>
                  <a:cxn ang="0">
                    <a:pos x="94" y="94"/>
                  </a:cxn>
                  <a:cxn ang="0">
                    <a:pos x="100" y="86"/>
                  </a:cxn>
                  <a:cxn ang="0">
                    <a:pos x="106" y="77"/>
                  </a:cxn>
                  <a:cxn ang="0">
                    <a:pos x="109" y="66"/>
                  </a:cxn>
                  <a:cxn ang="0">
                    <a:pos x="110" y="56"/>
                  </a:cxn>
                  <a:cxn ang="0">
                    <a:pos x="109" y="44"/>
                  </a:cxn>
                  <a:cxn ang="0">
                    <a:pos x="106" y="34"/>
                  </a:cxn>
                  <a:cxn ang="0">
                    <a:pos x="100" y="24"/>
                  </a:cxn>
                  <a:cxn ang="0">
                    <a:pos x="94" y="17"/>
                  </a:cxn>
                  <a:cxn ang="0">
                    <a:pos x="85" y="9"/>
                  </a:cxn>
                  <a:cxn ang="0">
                    <a:pos x="76" y="5"/>
                  </a:cxn>
                  <a:cxn ang="0">
                    <a:pos x="66" y="2"/>
                  </a:cxn>
                  <a:cxn ang="0">
                    <a:pos x="55" y="0"/>
                  </a:cxn>
                  <a:cxn ang="0">
                    <a:pos x="44" y="2"/>
                  </a:cxn>
                  <a:cxn ang="0">
                    <a:pos x="33" y="5"/>
                  </a:cxn>
                  <a:cxn ang="0">
                    <a:pos x="25" y="9"/>
                  </a:cxn>
                  <a:cxn ang="0">
                    <a:pos x="16" y="17"/>
                  </a:cxn>
                  <a:cxn ang="0">
                    <a:pos x="10" y="24"/>
                  </a:cxn>
                  <a:cxn ang="0">
                    <a:pos x="4" y="34"/>
                  </a:cxn>
                  <a:cxn ang="0">
                    <a:pos x="1" y="44"/>
                  </a:cxn>
                  <a:cxn ang="0">
                    <a:pos x="0" y="56"/>
                  </a:cxn>
                  <a:cxn ang="0">
                    <a:pos x="1" y="66"/>
                  </a:cxn>
                  <a:cxn ang="0">
                    <a:pos x="4" y="77"/>
                  </a:cxn>
                  <a:cxn ang="0">
                    <a:pos x="10" y="86"/>
                  </a:cxn>
                  <a:cxn ang="0">
                    <a:pos x="16" y="94"/>
                  </a:cxn>
                  <a:cxn ang="0">
                    <a:pos x="25" y="101"/>
                  </a:cxn>
                  <a:cxn ang="0">
                    <a:pos x="33" y="106"/>
                  </a:cxn>
                  <a:cxn ang="0">
                    <a:pos x="44" y="110"/>
                  </a:cxn>
                  <a:cxn ang="0">
                    <a:pos x="55" y="111"/>
                  </a:cxn>
                </a:cxnLst>
                <a:rect l="txL" t="txT" r="txR" b="txB"/>
                <a:pathLst>
                  <a:path w="110" h="111">
                    <a:moveTo>
                      <a:pt x="55" y="111"/>
                    </a:moveTo>
                    <a:lnTo>
                      <a:pt x="66" y="110"/>
                    </a:lnTo>
                    <a:lnTo>
                      <a:pt x="76" y="106"/>
                    </a:lnTo>
                    <a:lnTo>
                      <a:pt x="85" y="101"/>
                    </a:lnTo>
                    <a:lnTo>
                      <a:pt x="94" y="94"/>
                    </a:lnTo>
                    <a:lnTo>
                      <a:pt x="100" y="86"/>
                    </a:lnTo>
                    <a:lnTo>
                      <a:pt x="106" y="77"/>
                    </a:lnTo>
                    <a:lnTo>
                      <a:pt x="109" y="66"/>
                    </a:lnTo>
                    <a:lnTo>
                      <a:pt x="110" y="56"/>
                    </a:lnTo>
                    <a:lnTo>
                      <a:pt x="109" y="44"/>
                    </a:lnTo>
                    <a:lnTo>
                      <a:pt x="106" y="34"/>
                    </a:lnTo>
                    <a:lnTo>
                      <a:pt x="100" y="24"/>
                    </a:lnTo>
                    <a:lnTo>
                      <a:pt x="94" y="17"/>
                    </a:lnTo>
                    <a:lnTo>
                      <a:pt x="85" y="9"/>
                    </a:lnTo>
                    <a:lnTo>
                      <a:pt x="76" y="5"/>
                    </a:lnTo>
                    <a:lnTo>
                      <a:pt x="66" y="2"/>
                    </a:lnTo>
                    <a:lnTo>
                      <a:pt x="55" y="0"/>
                    </a:lnTo>
                    <a:lnTo>
                      <a:pt x="44" y="2"/>
                    </a:lnTo>
                    <a:lnTo>
                      <a:pt x="33" y="5"/>
                    </a:lnTo>
                    <a:lnTo>
                      <a:pt x="25" y="9"/>
                    </a:lnTo>
                    <a:lnTo>
                      <a:pt x="16" y="17"/>
                    </a:lnTo>
                    <a:lnTo>
                      <a:pt x="10" y="24"/>
                    </a:lnTo>
                    <a:lnTo>
                      <a:pt x="4" y="34"/>
                    </a:lnTo>
                    <a:lnTo>
                      <a:pt x="1" y="44"/>
                    </a:lnTo>
                    <a:lnTo>
                      <a:pt x="0" y="56"/>
                    </a:lnTo>
                    <a:lnTo>
                      <a:pt x="1" y="66"/>
                    </a:lnTo>
                    <a:lnTo>
                      <a:pt x="4" y="77"/>
                    </a:lnTo>
                    <a:lnTo>
                      <a:pt x="10" y="86"/>
                    </a:lnTo>
                    <a:lnTo>
                      <a:pt x="16" y="94"/>
                    </a:lnTo>
                    <a:lnTo>
                      <a:pt x="25" y="101"/>
                    </a:lnTo>
                    <a:lnTo>
                      <a:pt x="33" y="106"/>
                    </a:lnTo>
                    <a:lnTo>
                      <a:pt x="44" y="110"/>
                    </a:lnTo>
                    <a:lnTo>
                      <a:pt x="55" y="1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6" name="Freeform 75"/>
              <p:cNvSpPr/>
              <p:nvPr/>
            </p:nvSpPr>
            <p:spPr>
              <a:xfrm>
                <a:off x="6676" y="14343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7" y="55"/>
                  </a:cxn>
                  <a:cxn ang="0">
                    <a:pos x="38" y="53"/>
                  </a:cxn>
                  <a:cxn ang="0">
                    <a:pos x="48" y="46"/>
                  </a:cxn>
                  <a:cxn ang="0">
                    <a:pos x="53" y="37"/>
                  </a:cxn>
                  <a:cxn ang="0">
                    <a:pos x="55" y="27"/>
                  </a:cxn>
                  <a:cxn ang="0">
                    <a:pos x="53" y="16"/>
                  </a:cxn>
                  <a:cxn ang="0">
                    <a:pos x="48" y="7"/>
                  </a:cxn>
                  <a:cxn ang="0">
                    <a:pos x="38" y="2"/>
                  </a:cxn>
                  <a:cxn ang="0">
                    <a:pos x="27" y="0"/>
                  </a:cxn>
                  <a:cxn ang="0">
                    <a:pos x="16" y="2"/>
                  </a:cxn>
                  <a:cxn ang="0">
                    <a:pos x="8" y="7"/>
                  </a:cxn>
                  <a:cxn ang="0">
                    <a:pos x="2" y="16"/>
                  </a:cxn>
                  <a:cxn ang="0">
                    <a:pos x="0" y="27"/>
                  </a:cxn>
                  <a:cxn ang="0">
                    <a:pos x="2" y="37"/>
                  </a:cxn>
                  <a:cxn ang="0">
                    <a:pos x="8" y="46"/>
                  </a:cxn>
                  <a:cxn ang="0">
                    <a:pos x="16" y="53"/>
                  </a:cxn>
                  <a:cxn ang="0">
                    <a:pos x="27" y="55"/>
                  </a:cxn>
                </a:cxnLst>
                <a:rect l="txL" t="txT" r="txR" b="txB"/>
                <a:pathLst>
                  <a:path w="55" h="55">
                    <a:moveTo>
                      <a:pt x="27" y="55"/>
                    </a:moveTo>
                    <a:lnTo>
                      <a:pt x="38" y="53"/>
                    </a:lnTo>
                    <a:lnTo>
                      <a:pt x="48" y="46"/>
                    </a:lnTo>
                    <a:lnTo>
                      <a:pt x="53" y="37"/>
                    </a:lnTo>
                    <a:lnTo>
                      <a:pt x="55" y="27"/>
                    </a:lnTo>
                    <a:lnTo>
                      <a:pt x="53" y="16"/>
                    </a:lnTo>
                    <a:lnTo>
                      <a:pt x="48" y="7"/>
                    </a:lnTo>
                    <a:lnTo>
                      <a:pt x="38" y="2"/>
                    </a:lnTo>
                    <a:lnTo>
                      <a:pt x="27" y="0"/>
                    </a:lnTo>
                    <a:lnTo>
                      <a:pt x="16" y="2"/>
                    </a:lnTo>
                    <a:lnTo>
                      <a:pt x="8" y="7"/>
                    </a:lnTo>
                    <a:lnTo>
                      <a:pt x="2" y="16"/>
                    </a:lnTo>
                    <a:lnTo>
                      <a:pt x="0" y="27"/>
                    </a:lnTo>
                    <a:lnTo>
                      <a:pt x="2" y="37"/>
                    </a:lnTo>
                    <a:lnTo>
                      <a:pt x="8" y="46"/>
                    </a:lnTo>
                    <a:lnTo>
                      <a:pt x="16" y="53"/>
                    </a:lnTo>
                    <a:lnTo>
                      <a:pt x="27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7" name="Freeform 76"/>
              <p:cNvSpPr/>
              <p:nvPr/>
            </p:nvSpPr>
            <p:spPr>
              <a:xfrm>
                <a:off x="6770" y="14345"/>
                <a:ext cx="55" cy="55"/>
              </a:xfrm>
              <a:custGeom>
                <a:avLst/>
                <a:gdLst>
                  <a:gd name="txL" fmla="*/ 0 w 55"/>
                  <a:gd name="txT" fmla="*/ 0 h 55"/>
                  <a:gd name="txR" fmla="*/ 55 w 55"/>
                  <a:gd name="txB" fmla="*/ 55 h 55"/>
                </a:gdLst>
                <a:ahLst/>
                <a:cxnLst>
                  <a:cxn ang="0">
                    <a:pos x="28" y="55"/>
                  </a:cxn>
                  <a:cxn ang="0">
                    <a:pos x="39" y="53"/>
                  </a:cxn>
                  <a:cxn ang="0">
                    <a:pos x="47" y="47"/>
                  </a:cxn>
                  <a:cxn ang="0">
                    <a:pos x="53" y="39"/>
                  </a:cxn>
                  <a:cxn ang="0">
                    <a:pos x="55" y="28"/>
                  </a:cxn>
                  <a:cxn ang="0">
                    <a:pos x="53" y="17"/>
                  </a:cxn>
                  <a:cxn ang="0">
                    <a:pos x="47" y="8"/>
                  </a:cxn>
                  <a:cxn ang="0">
                    <a:pos x="39" y="2"/>
                  </a:cxn>
                  <a:cxn ang="0">
                    <a:pos x="28" y="0"/>
                  </a:cxn>
                  <a:cxn ang="0">
                    <a:pos x="17" y="2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0" y="28"/>
                  </a:cxn>
                  <a:cxn ang="0">
                    <a:pos x="2" y="39"/>
                  </a:cxn>
                  <a:cxn ang="0">
                    <a:pos x="9" y="47"/>
                  </a:cxn>
                  <a:cxn ang="0">
                    <a:pos x="17" y="53"/>
                  </a:cxn>
                  <a:cxn ang="0">
                    <a:pos x="28" y="55"/>
                  </a:cxn>
                </a:cxnLst>
                <a:rect l="txL" t="txT" r="txR" b="txB"/>
                <a:pathLst>
                  <a:path w="55" h="55">
                    <a:moveTo>
                      <a:pt x="28" y="55"/>
                    </a:moveTo>
                    <a:lnTo>
                      <a:pt x="39" y="53"/>
                    </a:lnTo>
                    <a:lnTo>
                      <a:pt x="47" y="47"/>
                    </a:lnTo>
                    <a:lnTo>
                      <a:pt x="53" y="39"/>
                    </a:lnTo>
                    <a:lnTo>
                      <a:pt x="55" y="28"/>
                    </a:lnTo>
                    <a:lnTo>
                      <a:pt x="53" y="17"/>
                    </a:lnTo>
                    <a:lnTo>
                      <a:pt x="47" y="8"/>
                    </a:lnTo>
                    <a:lnTo>
                      <a:pt x="39" y="2"/>
                    </a:lnTo>
                    <a:lnTo>
                      <a:pt x="28" y="0"/>
                    </a:lnTo>
                    <a:lnTo>
                      <a:pt x="17" y="2"/>
                    </a:lnTo>
                    <a:lnTo>
                      <a:pt x="9" y="8"/>
                    </a:lnTo>
                    <a:lnTo>
                      <a:pt x="2" y="17"/>
                    </a:lnTo>
                    <a:lnTo>
                      <a:pt x="0" y="28"/>
                    </a:lnTo>
                    <a:lnTo>
                      <a:pt x="2" y="39"/>
                    </a:lnTo>
                    <a:lnTo>
                      <a:pt x="9" y="47"/>
                    </a:lnTo>
                    <a:lnTo>
                      <a:pt x="17" y="53"/>
                    </a:lnTo>
                    <a:lnTo>
                      <a:pt x="28" y="5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8" name="Freeform 77"/>
              <p:cNvSpPr/>
              <p:nvPr/>
            </p:nvSpPr>
            <p:spPr>
              <a:xfrm>
                <a:off x="6401" y="13591"/>
                <a:ext cx="156" cy="752"/>
              </a:xfrm>
              <a:custGeom>
                <a:avLst/>
                <a:gdLst>
                  <a:gd name="txL" fmla="*/ 0 w 156"/>
                  <a:gd name="txT" fmla="*/ 0 h 752"/>
                  <a:gd name="txR" fmla="*/ 156 w 156"/>
                  <a:gd name="txB" fmla="*/ 752 h 752"/>
                </a:gdLst>
                <a:ahLst/>
                <a:cxnLst>
                  <a:cxn ang="0">
                    <a:pos x="48" y="15"/>
                  </a:cxn>
                  <a:cxn ang="0">
                    <a:pos x="44" y="30"/>
                  </a:cxn>
                  <a:cxn ang="0">
                    <a:pos x="33" y="73"/>
                  </a:cxn>
                  <a:cxn ang="0">
                    <a:pos x="19" y="140"/>
                  </a:cxn>
                  <a:cxn ang="0">
                    <a:pos x="7" y="229"/>
                  </a:cxn>
                  <a:cxn ang="0">
                    <a:pos x="0" y="337"/>
                  </a:cxn>
                  <a:cxn ang="0">
                    <a:pos x="1" y="462"/>
                  </a:cxn>
                  <a:cxn ang="0">
                    <a:pos x="14" y="602"/>
                  </a:cxn>
                  <a:cxn ang="0">
                    <a:pos x="43" y="752"/>
                  </a:cxn>
                  <a:cxn ang="0">
                    <a:pos x="150" y="746"/>
                  </a:cxn>
                  <a:cxn ang="0">
                    <a:pos x="146" y="724"/>
                  </a:cxn>
                  <a:cxn ang="0">
                    <a:pos x="135" y="663"/>
                  </a:cxn>
                  <a:cxn ang="0">
                    <a:pos x="123" y="574"/>
                  </a:cxn>
                  <a:cxn ang="0">
                    <a:pos x="111" y="463"/>
                  </a:cxn>
                  <a:cxn ang="0">
                    <a:pos x="104" y="342"/>
                  </a:cxn>
                  <a:cxn ang="0">
                    <a:pos x="107" y="220"/>
                  </a:cxn>
                  <a:cxn ang="0">
                    <a:pos x="124" y="106"/>
                  </a:cxn>
                  <a:cxn ang="0">
                    <a:pos x="156" y="9"/>
                  </a:cxn>
                  <a:cxn ang="0">
                    <a:pos x="156" y="8"/>
                  </a:cxn>
                  <a:cxn ang="0">
                    <a:pos x="156" y="6"/>
                  </a:cxn>
                  <a:cxn ang="0">
                    <a:pos x="154" y="4"/>
                  </a:cxn>
                  <a:cxn ang="0">
                    <a:pos x="147" y="0"/>
                  </a:cxn>
                  <a:cxn ang="0">
                    <a:pos x="134" y="0"/>
                  </a:cxn>
                  <a:cxn ang="0">
                    <a:pos x="115" y="1"/>
                  </a:cxn>
                  <a:cxn ang="0">
                    <a:pos x="87" y="7"/>
                  </a:cxn>
                  <a:cxn ang="0">
                    <a:pos x="48" y="15"/>
                  </a:cxn>
                </a:cxnLst>
                <a:rect l="txL" t="txT" r="txR" b="txB"/>
                <a:pathLst>
                  <a:path w="156" h="752">
                    <a:moveTo>
                      <a:pt x="48" y="15"/>
                    </a:moveTo>
                    <a:lnTo>
                      <a:pt x="44" y="30"/>
                    </a:lnTo>
                    <a:lnTo>
                      <a:pt x="33" y="73"/>
                    </a:lnTo>
                    <a:lnTo>
                      <a:pt x="19" y="140"/>
                    </a:lnTo>
                    <a:lnTo>
                      <a:pt x="7" y="229"/>
                    </a:lnTo>
                    <a:lnTo>
                      <a:pt x="0" y="337"/>
                    </a:lnTo>
                    <a:lnTo>
                      <a:pt x="1" y="462"/>
                    </a:lnTo>
                    <a:lnTo>
                      <a:pt x="14" y="602"/>
                    </a:lnTo>
                    <a:lnTo>
                      <a:pt x="43" y="752"/>
                    </a:lnTo>
                    <a:lnTo>
                      <a:pt x="150" y="746"/>
                    </a:lnTo>
                    <a:lnTo>
                      <a:pt x="146" y="724"/>
                    </a:lnTo>
                    <a:lnTo>
                      <a:pt x="135" y="663"/>
                    </a:lnTo>
                    <a:lnTo>
                      <a:pt x="123" y="574"/>
                    </a:lnTo>
                    <a:lnTo>
                      <a:pt x="111" y="463"/>
                    </a:lnTo>
                    <a:lnTo>
                      <a:pt x="104" y="342"/>
                    </a:lnTo>
                    <a:lnTo>
                      <a:pt x="107" y="220"/>
                    </a:lnTo>
                    <a:lnTo>
                      <a:pt x="124" y="106"/>
                    </a:lnTo>
                    <a:lnTo>
                      <a:pt x="156" y="9"/>
                    </a:lnTo>
                    <a:lnTo>
                      <a:pt x="156" y="8"/>
                    </a:lnTo>
                    <a:lnTo>
                      <a:pt x="156" y="6"/>
                    </a:lnTo>
                    <a:lnTo>
                      <a:pt x="154" y="4"/>
                    </a:lnTo>
                    <a:lnTo>
                      <a:pt x="147" y="0"/>
                    </a:lnTo>
                    <a:lnTo>
                      <a:pt x="134" y="0"/>
                    </a:lnTo>
                    <a:lnTo>
                      <a:pt x="115" y="1"/>
                    </a:lnTo>
                    <a:lnTo>
                      <a:pt x="87" y="7"/>
                    </a:lnTo>
                    <a:lnTo>
                      <a:pt x="48" y="1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29" name="Freeform 78"/>
              <p:cNvSpPr/>
              <p:nvPr/>
            </p:nvSpPr>
            <p:spPr>
              <a:xfrm>
                <a:off x="7205" y="13498"/>
                <a:ext cx="212" cy="839"/>
              </a:xfrm>
              <a:custGeom>
                <a:avLst/>
                <a:gdLst>
                  <a:gd name="txL" fmla="*/ 0 w 212"/>
                  <a:gd name="txT" fmla="*/ 0 h 839"/>
                  <a:gd name="txR" fmla="*/ 212 w 212"/>
                  <a:gd name="txB" fmla="*/ 839 h 839"/>
                </a:gdLst>
                <a:ahLst/>
                <a:cxnLst>
                  <a:cxn ang="0">
                    <a:pos x="212" y="6"/>
                  </a:cxn>
                  <a:cxn ang="0">
                    <a:pos x="206" y="11"/>
                  </a:cxn>
                  <a:cxn ang="0">
                    <a:pos x="192" y="33"/>
                  </a:cxn>
                  <a:cxn ang="0">
                    <a:pos x="174" y="77"/>
                  </a:cxn>
                  <a:cxn ang="0">
                    <a:pos x="156" y="148"/>
                  </a:cxn>
                  <a:cxn ang="0">
                    <a:pos x="141" y="254"/>
                  </a:cxn>
                  <a:cxn ang="0">
                    <a:pos x="133" y="401"/>
                  </a:cxn>
                  <a:cxn ang="0">
                    <a:pos x="137" y="593"/>
                  </a:cxn>
                  <a:cxn ang="0">
                    <a:pos x="158" y="839"/>
                  </a:cxn>
                  <a:cxn ang="0">
                    <a:pos x="38" y="839"/>
                  </a:cxn>
                  <a:cxn ang="0">
                    <a:pos x="34" y="814"/>
                  </a:cxn>
                  <a:cxn ang="0">
                    <a:pos x="24" y="746"/>
                  </a:cxn>
                  <a:cxn ang="0">
                    <a:pos x="12" y="645"/>
                  </a:cxn>
                  <a:cxn ang="0">
                    <a:pos x="3" y="521"/>
                  </a:cxn>
                  <a:cxn ang="0">
                    <a:pos x="0" y="384"/>
                  </a:cxn>
                  <a:cxn ang="0">
                    <a:pos x="6" y="244"/>
                  </a:cxn>
                  <a:cxn ang="0">
                    <a:pos x="29" y="114"/>
                  </a:cxn>
                  <a:cxn ang="0">
                    <a:pos x="68" y="0"/>
                  </a:cxn>
                  <a:cxn ang="0">
                    <a:pos x="212" y="6"/>
                  </a:cxn>
                </a:cxnLst>
                <a:rect l="txL" t="txT" r="txR" b="txB"/>
                <a:pathLst>
                  <a:path w="212" h="839">
                    <a:moveTo>
                      <a:pt x="212" y="6"/>
                    </a:moveTo>
                    <a:lnTo>
                      <a:pt x="206" y="11"/>
                    </a:lnTo>
                    <a:lnTo>
                      <a:pt x="192" y="33"/>
                    </a:lnTo>
                    <a:lnTo>
                      <a:pt x="174" y="77"/>
                    </a:lnTo>
                    <a:lnTo>
                      <a:pt x="156" y="148"/>
                    </a:lnTo>
                    <a:lnTo>
                      <a:pt x="141" y="254"/>
                    </a:lnTo>
                    <a:lnTo>
                      <a:pt x="133" y="401"/>
                    </a:lnTo>
                    <a:lnTo>
                      <a:pt x="137" y="593"/>
                    </a:lnTo>
                    <a:lnTo>
                      <a:pt x="158" y="839"/>
                    </a:lnTo>
                    <a:lnTo>
                      <a:pt x="38" y="839"/>
                    </a:lnTo>
                    <a:lnTo>
                      <a:pt x="34" y="814"/>
                    </a:lnTo>
                    <a:lnTo>
                      <a:pt x="24" y="746"/>
                    </a:lnTo>
                    <a:lnTo>
                      <a:pt x="12" y="645"/>
                    </a:lnTo>
                    <a:lnTo>
                      <a:pt x="3" y="521"/>
                    </a:lnTo>
                    <a:lnTo>
                      <a:pt x="0" y="384"/>
                    </a:lnTo>
                    <a:lnTo>
                      <a:pt x="6" y="244"/>
                    </a:lnTo>
                    <a:lnTo>
                      <a:pt x="29" y="114"/>
                    </a:lnTo>
                    <a:lnTo>
                      <a:pt x="68" y="0"/>
                    </a:lnTo>
                    <a:lnTo>
                      <a:pt x="212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0" name="Freeform 79"/>
              <p:cNvSpPr/>
              <p:nvPr/>
            </p:nvSpPr>
            <p:spPr>
              <a:xfrm>
                <a:off x="6406" y="13636"/>
                <a:ext cx="137" cy="656"/>
              </a:xfrm>
              <a:custGeom>
                <a:avLst/>
                <a:gdLst>
                  <a:gd name="txL" fmla="*/ 0 w 137"/>
                  <a:gd name="txT" fmla="*/ 0 h 656"/>
                  <a:gd name="txR" fmla="*/ 137 w 137"/>
                  <a:gd name="txB" fmla="*/ 656 h 656"/>
                </a:gdLst>
                <a:ahLst/>
                <a:cxnLst>
                  <a:cxn ang="0">
                    <a:pos x="43" y="12"/>
                  </a:cxn>
                  <a:cxn ang="0">
                    <a:pos x="39" y="25"/>
                  </a:cxn>
                  <a:cxn ang="0">
                    <a:pos x="30" y="62"/>
                  </a:cxn>
                  <a:cxn ang="0">
                    <a:pos x="19" y="122"/>
                  </a:cxn>
                  <a:cxn ang="0">
                    <a:pos x="7" y="199"/>
                  </a:cxn>
                  <a:cxn ang="0">
                    <a:pos x="0" y="294"/>
                  </a:cxn>
                  <a:cxn ang="0">
                    <a:pos x="1" y="403"/>
                  </a:cxn>
                  <a:cxn ang="0">
                    <a:pos x="12" y="524"/>
                  </a:cxn>
                  <a:cxn ang="0">
                    <a:pos x="38" y="656"/>
                  </a:cxn>
                  <a:cxn ang="0">
                    <a:pos x="132" y="650"/>
                  </a:cxn>
                  <a:cxn ang="0">
                    <a:pos x="127" y="631"/>
                  </a:cxn>
                  <a:cxn ang="0">
                    <a:pos x="119" y="578"/>
                  </a:cxn>
                  <a:cxn ang="0">
                    <a:pos x="107" y="499"/>
                  </a:cxn>
                  <a:cxn ang="0">
                    <a:pos x="97" y="403"/>
                  </a:cxn>
                  <a:cxn ang="0">
                    <a:pos x="92" y="297"/>
                  </a:cxn>
                  <a:cxn ang="0">
                    <a:pos x="94" y="192"/>
                  </a:cxn>
                  <a:cxn ang="0">
                    <a:pos x="108" y="91"/>
                  </a:cxn>
                  <a:cxn ang="0">
                    <a:pos x="137" y="7"/>
                  </a:cxn>
                  <a:cxn ang="0">
                    <a:pos x="137" y="6"/>
                  </a:cxn>
                  <a:cxn ang="0">
                    <a:pos x="137" y="4"/>
                  </a:cxn>
                  <a:cxn ang="0">
                    <a:pos x="135" y="2"/>
                  </a:cxn>
                  <a:cxn ang="0">
                    <a:pos x="129" y="0"/>
                  </a:cxn>
                  <a:cxn ang="0">
                    <a:pos x="119" y="0"/>
                  </a:cxn>
                  <a:cxn ang="0">
                    <a:pos x="101" y="1"/>
                  </a:cxn>
                  <a:cxn ang="0">
                    <a:pos x="77" y="5"/>
                  </a:cxn>
                  <a:cxn ang="0">
                    <a:pos x="43" y="12"/>
                  </a:cxn>
                </a:cxnLst>
                <a:rect l="txL" t="txT" r="txR" b="txB"/>
                <a:pathLst>
                  <a:path w="137" h="656">
                    <a:moveTo>
                      <a:pt x="43" y="12"/>
                    </a:moveTo>
                    <a:lnTo>
                      <a:pt x="39" y="25"/>
                    </a:lnTo>
                    <a:lnTo>
                      <a:pt x="30" y="62"/>
                    </a:lnTo>
                    <a:lnTo>
                      <a:pt x="19" y="122"/>
                    </a:lnTo>
                    <a:lnTo>
                      <a:pt x="7" y="199"/>
                    </a:lnTo>
                    <a:lnTo>
                      <a:pt x="0" y="294"/>
                    </a:lnTo>
                    <a:lnTo>
                      <a:pt x="1" y="403"/>
                    </a:lnTo>
                    <a:lnTo>
                      <a:pt x="12" y="524"/>
                    </a:lnTo>
                    <a:lnTo>
                      <a:pt x="38" y="656"/>
                    </a:lnTo>
                    <a:lnTo>
                      <a:pt x="132" y="650"/>
                    </a:lnTo>
                    <a:lnTo>
                      <a:pt x="127" y="631"/>
                    </a:lnTo>
                    <a:lnTo>
                      <a:pt x="119" y="578"/>
                    </a:lnTo>
                    <a:lnTo>
                      <a:pt x="107" y="499"/>
                    </a:lnTo>
                    <a:lnTo>
                      <a:pt x="97" y="403"/>
                    </a:lnTo>
                    <a:lnTo>
                      <a:pt x="92" y="297"/>
                    </a:lnTo>
                    <a:lnTo>
                      <a:pt x="94" y="192"/>
                    </a:lnTo>
                    <a:lnTo>
                      <a:pt x="108" y="91"/>
                    </a:lnTo>
                    <a:lnTo>
                      <a:pt x="137" y="7"/>
                    </a:lnTo>
                    <a:lnTo>
                      <a:pt x="137" y="6"/>
                    </a:lnTo>
                    <a:lnTo>
                      <a:pt x="137" y="4"/>
                    </a:lnTo>
                    <a:lnTo>
                      <a:pt x="135" y="2"/>
                    </a:lnTo>
                    <a:lnTo>
                      <a:pt x="129" y="0"/>
                    </a:lnTo>
                    <a:lnTo>
                      <a:pt x="119" y="0"/>
                    </a:lnTo>
                    <a:lnTo>
                      <a:pt x="101" y="1"/>
                    </a:lnTo>
                    <a:lnTo>
                      <a:pt x="77" y="5"/>
                    </a:lnTo>
                    <a:lnTo>
                      <a:pt x="43" y="1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1" name="Freeform 80"/>
              <p:cNvSpPr/>
              <p:nvPr/>
            </p:nvSpPr>
            <p:spPr>
              <a:xfrm>
                <a:off x="6412" y="13680"/>
                <a:ext cx="116" cy="560"/>
              </a:xfrm>
              <a:custGeom>
                <a:avLst/>
                <a:gdLst>
                  <a:gd name="txL" fmla="*/ 0 w 116"/>
                  <a:gd name="txT" fmla="*/ 0 h 560"/>
                  <a:gd name="txR" fmla="*/ 116 w 116"/>
                  <a:gd name="txB" fmla="*/ 560 h 560"/>
                </a:gdLst>
                <a:ahLst/>
                <a:cxnLst>
                  <a:cxn ang="0">
                    <a:pos x="36" y="11"/>
                  </a:cxn>
                  <a:cxn ang="0">
                    <a:pos x="33" y="21"/>
                  </a:cxn>
                  <a:cxn ang="0">
                    <a:pos x="24" y="53"/>
                  </a:cxn>
                  <a:cxn ang="0">
                    <a:pos x="15" y="103"/>
                  </a:cxn>
                  <a:cxn ang="0">
                    <a:pos x="5" y="169"/>
                  </a:cxn>
                  <a:cxn ang="0">
                    <a:pos x="0" y="250"/>
                  </a:cxn>
                  <a:cxn ang="0">
                    <a:pos x="1" y="344"/>
                  </a:cxn>
                  <a:cxn ang="0">
                    <a:pos x="10" y="448"/>
                  </a:cxn>
                  <a:cxn ang="0">
                    <a:pos x="32" y="560"/>
                  </a:cxn>
                  <a:cxn ang="0">
                    <a:pos x="112" y="555"/>
                  </a:cxn>
                  <a:cxn ang="0">
                    <a:pos x="108" y="538"/>
                  </a:cxn>
                  <a:cxn ang="0">
                    <a:pos x="101" y="493"/>
                  </a:cxn>
                  <a:cxn ang="0">
                    <a:pos x="91" y="426"/>
                  </a:cxn>
                  <a:cxn ang="0">
                    <a:pos x="82" y="344"/>
                  </a:cxn>
                  <a:cxn ang="0">
                    <a:pos x="77" y="255"/>
                  </a:cxn>
                  <a:cxn ang="0">
                    <a:pos x="79" y="164"/>
                  </a:cxn>
                  <a:cxn ang="0">
                    <a:pos x="91" y="79"/>
                  </a:cxn>
                  <a:cxn ang="0">
                    <a:pos x="116" y="6"/>
                  </a:cxn>
                  <a:cxn ang="0">
                    <a:pos x="116" y="5"/>
                  </a:cxn>
                  <a:cxn ang="0">
                    <a:pos x="116" y="4"/>
                  </a:cxn>
                  <a:cxn ang="0">
                    <a:pos x="114" y="2"/>
                  </a:cxn>
                  <a:cxn ang="0">
                    <a:pos x="109" y="0"/>
                  </a:cxn>
                  <a:cxn ang="0">
                    <a:pos x="100" y="0"/>
                  </a:cxn>
                  <a:cxn ang="0">
                    <a:pos x="86" y="1"/>
                  </a:cxn>
                  <a:cxn ang="0">
                    <a:pos x="65" y="4"/>
                  </a:cxn>
                  <a:cxn ang="0">
                    <a:pos x="36" y="11"/>
                  </a:cxn>
                </a:cxnLst>
                <a:rect l="txL" t="txT" r="txR" b="txB"/>
                <a:pathLst>
                  <a:path w="116" h="560">
                    <a:moveTo>
                      <a:pt x="36" y="11"/>
                    </a:moveTo>
                    <a:lnTo>
                      <a:pt x="33" y="21"/>
                    </a:lnTo>
                    <a:lnTo>
                      <a:pt x="24" y="53"/>
                    </a:lnTo>
                    <a:lnTo>
                      <a:pt x="15" y="103"/>
                    </a:lnTo>
                    <a:lnTo>
                      <a:pt x="5" y="169"/>
                    </a:lnTo>
                    <a:lnTo>
                      <a:pt x="0" y="250"/>
                    </a:lnTo>
                    <a:lnTo>
                      <a:pt x="1" y="344"/>
                    </a:lnTo>
                    <a:lnTo>
                      <a:pt x="10" y="448"/>
                    </a:lnTo>
                    <a:lnTo>
                      <a:pt x="32" y="560"/>
                    </a:lnTo>
                    <a:lnTo>
                      <a:pt x="112" y="555"/>
                    </a:lnTo>
                    <a:lnTo>
                      <a:pt x="108" y="538"/>
                    </a:lnTo>
                    <a:lnTo>
                      <a:pt x="101" y="493"/>
                    </a:lnTo>
                    <a:lnTo>
                      <a:pt x="91" y="426"/>
                    </a:lnTo>
                    <a:lnTo>
                      <a:pt x="82" y="344"/>
                    </a:lnTo>
                    <a:lnTo>
                      <a:pt x="77" y="255"/>
                    </a:lnTo>
                    <a:lnTo>
                      <a:pt x="79" y="164"/>
                    </a:lnTo>
                    <a:lnTo>
                      <a:pt x="91" y="79"/>
                    </a:lnTo>
                    <a:lnTo>
                      <a:pt x="116" y="6"/>
                    </a:lnTo>
                    <a:lnTo>
                      <a:pt x="116" y="5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09" y="0"/>
                    </a:lnTo>
                    <a:lnTo>
                      <a:pt x="100" y="0"/>
                    </a:lnTo>
                    <a:lnTo>
                      <a:pt x="86" y="1"/>
                    </a:lnTo>
                    <a:lnTo>
                      <a:pt x="65" y="4"/>
                    </a:lnTo>
                    <a:lnTo>
                      <a:pt x="36" y="1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2" name="Freeform 81"/>
              <p:cNvSpPr/>
              <p:nvPr/>
            </p:nvSpPr>
            <p:spPr>
              <a:xfrm>
                <a:off x="6417" y="13724"/>
                <a:ext cx="97" cy="463"/>
              </a:xfrm>
              <a:custGeom>
                <a:avLst/>
                <a:gdLst>
                  <a:gd name="txL" fmla="*/ 0 w 97"/>
                  <a:gd name="txT" fmla="*/ 0 h 463"/>
                  <a:gd name="txR" fmla="*/ 97 w 97"/>
                  <a:gd name="txB" fmla="*/ 463 h 463"/>
                </a:gdLst>
                <a:ahLst/>
                <a:cxnLst>
                  <a:cxn ang="0">
                    <a:pos x="30" y="9"/>
                  </a:cxn>
                  <a:cxn ang="0">
                    <a:pos x="27" y="17"/>
                  </a:cxn>
                  <a:cxn ang="0">
                    <a:pos x="20" y="44"/>
                  </a:cxn>
                  <a:cxn ang="0">
                    <a:pos x="12" y="85"/>
                  </a:cxn>
                  <a:cxn ang="0">
                    <a:pos x="4" y="140"/>
                  </a:cxn>
                  <a:cxn ang="0">
                    <a:pos x="0" y="207"/>
                  </a:cxn>
                  <a:cxn ang="0">
                    <a:pos x="0" y="285"/>
                  </a:cxn>
                  <a:cxn ang="0">
                    <a:pos x="9" y="370"/>
                  </a:cxn>
                  <a:cxn ang="0">
                    <a:pos x="26" y="463"/>
                  </a:cxn>
                  <a:cxn ang="0">
                    <a:pos x="93" y="460"/>
                  </a:cxn>
                  <a:cxn ang="0">
                    <a:pos x="89" y="446"/>
                  </a:cxn>
                  <a:cxn ang="0">
                    <a:pos x="83" y="408"/>
                  </a:cxn>
                  <a:cxn ang="0">
                    <a:pos x="75" y="353"/>
                  </a:cxn>
                  <a:cxn ang="0">
                    <a:pos x="68" y="285"/>
                  </a:cxn>
                  <a:cxn ang="0">
                    <a:pos x="65" y="211"/>
                  </a:cxn>
                  <a:cxn ang="0">
                    <a:pos x="67" y="136"/>
                  </a:cxn>
                  <a:cxn ang="0">
                    <a:pos x="76" y="65"/>
                  </a:cxn>
                  <a:cxn ang="0">
                    <a:pos x="97" y="5"/>
                  </a:cxn>
                  <a:cxn ang="0">
                    <a:pos x="97" y="4"/>
                  </a:cxn>
                  <a:cxn ang="0">
                    <a:pos x="97" y="3"/>
                  </a:cxn>
                  <a:cxn ang="0">
                    <a:pos x="95" y="1"/>
                  </a:cxn>
                  <a:cxn ang="0">
                    <a:pos x="91" y="0"/>
                  </a:cxn>
                  <a:cxn ang="0">
                    <a:pos x="84" y="0"/>
                  </a:cxn>
                  <a:cxn ang="0">
                    <a:pos x="71" y="0"/>
                  </a:cxn>
                  <a:cxn ang="0">
                    <a:pos x="54" y="3"/>
                  </a:cxn>
                  <a:cxn ang="0">
                    <a:pos x="30" y="9"/>
                  </a:cxn>
                </a:cxnLst>
                <a:rect l="txL" t="txT" r="txR" b="txB"/>
                <a:pathLst>
                  <a:path w="97" h="463">
                    <a:moveTo>
                      <a:pt x="30" y="9"/>
                    </a:moveTo>
                    <a:lnTo>
                      <a:pt x="27" y="17"/>
                    </a:lnTo>
                    <a:lnTo>
                      <a:pt x="20" y="44"/>
                    </a:lnTo>
                    <a:lnTo>
                      <a:pt x="12" y="85"/>
                    </a:lnTo>
                    <a:lnTo>
                      <a:pt x="4" y="140"/>
                    </a:lnTo>
                    <a:lnTo>
                      <a:pt x="0" y="207"/>
                    </a:lnTo>
                    <a:lnTo>
                      <a:pt x="0" y="285"/>
                    </a:lnTo>
                    <a:lnTo>
                      <a:pt x="9" y="370"/>
                    </a:lnTo>
                    <a:lnTo>
                      <a:pt x="26" y="463"/>
                    </a:lnTo>
                    <a:lnTo>
                      <a:pt x="93" y="460"/>
                    </a:lnTo>
                    <a:lnTo>
                      <a:pt x="89" y="446"/>
                    </a:lnTo>
                    <a:lnTo>
                      <a:pt x="83" y="408"/>
                    </a:lnTo>
                    <a:lnTo>
                      <a:pt x="75" y="353"/>
                    </a:lnTo>
                    <a:lnTo>
                      <a:pt x="68" y="285"/>
                    </a:lnTo>
                    <a:lnTo>
                      <a:pt x="65" y="211"/>
                    </a:lnTo>
                    <a:lnTo>
                      <a:pt x="67" y="136"/>
                    </a:lnTo>
                    <a:lnTo>
                      <a:pt x="76" y="65"/>
                    </a:lnTo>
                    <a:lnTo>
                      <a:pt x="97" y="5"/>
                    </a:lnTo>
                    <a:lnTo>
                      <a:pt x="97" y="4"/>
                    </a:lnTo>
                    <a:lnTo>
                      <a:pt x="97" y="3"/>
                    </a:lnTo>
                    <a:lnTo>
                      <a:pt x="95" y="1"/>
                    </a:lnTo>
                    <a:lnTo>
                      <a:pt x="91" y="0"/>
                    </a:lnTo>
                    <a:lnTo>
                      <a:pt x="84" y="0"/>
                    </a:lnTo>
                    <a:lnTo>
                      <a:pt x="71" y="0"/>
                    </a:lnTo>
                    <a:lnTo>
                      <a:pt x="54" y="3"/>
                    </a:lnTo>
                    <a:lnTo>
                      <a:pt x="30" y="9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3" name="Freeform 82"/>
              <p:cNvSpPr/>
              <p:nvPr/>
            </p:nvSpPr>
            <p:spPr>
              <a:xfrm>
                <a:off x="6422" y="13768"/>
                <a:ext cx="77" cy="367"/>
              </a:xfrm>
              <a:custGeom>
                <a:avLst/>
                <a:gdLst>
                  <a:gd name="txL" fmla="*/ 0 w 77"/>
                  <a:gd name="txT" fmla="*/ 0 h 367"/>
                  <a:gd name="txR" fmla="*/ 77 w 77"/>
                  <a:gd name="txB" fmla="*/ 367 h 367"/>
                </a:gdLst>
                <a:ahLst/>
                <a:cxnLst>
                  <a:cxn ang="0">
                    <a:pos x="24" y="8"/>
                  </a:cxn>
                  <a:cxn ang="0">
                    <a:pos x="22" y="15"/>
                  </a:cxn>
                  <a:cxn ang="0">
                    <a:pos x="17" y="36"/>
                  </a:cxn>
                  <a:cxn ang="0">
                    <a:pos x="10" y="68"/>
                  </a:cxn>
                  <a:cxn ang="0">
                    <a:pos x="4" y="112"/>
                  </a:cxn>
                  <a:cxn ang="0">
                    <a:pos x="0" y="164"/>
                  </a:cxn>
                  <a:cxn ang="0">
                    <a:pos x="0" y="226"/>
                  </a:cxn>
                  <a:cxn ang="0">
                    <a:pos x="7" y="294"/>
                  </a:cxn>
                  <a:cxn ang="0">
                    <a:pos x="21" y="367"/>
                  </a:cxn>
                  <a:cxn ang="0">
                    <a:pos x="74" y="364"/>
                  </a:cxn>
                  <a:cxn ang="0">
                    <a:pos x="71" y="353"/>
                  </a:cxn>
                  <a:cxn ang="0">
                    <a:pos x="66" y="323"/>
                  </a:cxn>
                  <a:cxn ang="0">
                    <a:pos x="60" y="280"/>
                  </a:cxn>
                  <a:cxn ang="0">
                    <a:pos x="54" y="226"/>
                  </a:cxn>
                  <a:cxn ang="0">
                    <a:pos x="51" y="168"/>
                  </a:cxn>
                  <a:cxn ang="0">
                    <a:pos x="53" y="107"/>
                  </a:cxn>
                  <a:cxn ang="0">
                    <a:pos x="61" y="52"/>
                  </a:cxn>
                  <a:cxn ang="0">
                    <a:pos x="77" y="5"/>
                  </a:cxn>
                  <a:cxn ang="0">
                    <a:pos x="77" y="5"/>
                  </a:cxn>
                  <a:cxn ang="0">
                    <a:pos x="77" y="2"/>
                  </a:cxn>
                  <a:cxn ang="0">
                    <a:pos x="76" y="1"/>
                  </a:cxn>
                  <a:cxn ang="0">
                    <a:pos x="72" y="0"/>
                  </a:cxn>
                  <a:cxn ang="0">
                    <a:pos x="66" y="0"/>
                  </a:cxn>
                  <a:cxn ang="0">
                    <a:pos x="56" y="1"/>
                  </a:cxn>
                  <a:cxn ang="0">
                    <a:pos x="43" y="4"/>
                  </a:cxn>
                  <a:cxn ang="0">
                    <a:pos x="24" y="8"/>
                  </a:cxn>
                </a:cxnLst>
                <a:rect l="txL" t="txT" r="txR" b="txB"/>
                <a:pathLst>
                  <a:path w="77" h="367">
                    <a:moveTo>
                      <a:pt x="24" y="8"/>
                    </a:moveTo>
                    <a:lnTo>
                      <a:pt x="22" y="15"/>
                    </a:lnTo>
                    <a:lnTo>
                      <a:pt x="17" y="36"/>
                    </a:lnTo>
                    <a:lnTo>
                      <a:pt x="10" y="68"/>
                    </a:lnTo>
                    <a:lnTo>
                      <a:pt x="4" y="112"/>
                    </a:lnTo>
                    <a:lnTo>
                      <a:pt x="0" y="164"/>
                    </a:lnTo>
                    <a:lnTo>
                      <a:pt x="0" y="226"/>
                    </a:lnTo>
                    <a:lnTo>
                      <a:pt x="7" y="294"/>
                    </a:lnTo>
                    <a:lnTo>
                      <a:pt x="21" y="367"/>
                    </a:lnTo>
                    <a:lnTo>
                      <a:pt x="74" y="364"/>
                    </a:lnTo>
                    <a:lnTo>
                      <a:pt x="71" y="353"/>
                    </a:lnTo>
                    <a:lnTo>
                      <a:pt x="66" y="323"/>
                    </a:lnTo>
                    <a:lnTo>
                      <a:pt x="60" y="280"/>
                    </a:lnTo>
                    <a:lnTo>
                      <a:pt x="54" y="226"/>
                    </a:lnTo>
                    <a:lnTo>
                      <a:pt x="51" y="168"/>
                    </a:lnTo>
                    <a:lnTo>
                      <a:pt x="53" y="107"/>
                    </a:lnTo>
                    <a:lnTo>
                      <a:pt x="61" y="52"/>
                    </a:lnTo>
                    <a:lnTo>
                      <a:pt x="77" y="5"/>
                    </a:lnTo>
                    <a:lnTo>
                      <a:pt x="77" y="2"/>
                    </a:lnTo>
                    <a:lnTo>
                      <a:pt x="76" y="1"/>
                    </a:lnTo>
                    <a:lnTo>
                      <a:pt x="72" y="0"/>
                    </a:lnTo>
                    <a:lnTo>
                      <a:pt x="66" y="0"/>
                    </a:lnTo>
                    <a:lnTo>
                      <a:pt x="56" y="1"/>
                    </a:lnTo>
                    <a:lnTo>
                      <a:pt x="43" y="4"/>
                    </a:ln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4" name="Freeform 83"/>
              <p:cNvSpPr/>
              <p:nvPr/>
            </p:nvSpPr>
            <p:spPr>
              <a:xfrm>
                <a:off x="6428" y="13813"/>
                <a:ext cx="56" cy="271"/>
              </a:xfrm>
              <a:custGeom>
                <a:avLst/>
                <a:gdLst>
                  <a:gd name="txL" fmla="*/ 0 w 56"/>
                  <a:gd name="txT" fmla="*/ 0 h 271"/>
                  <a:gd name="txR" fmla="*/ 56 w 56"/>
                  <a:gd name="txB" fmla="*/ 271 h 271"/>
                </a:gdLst>
                <a:ahLst/>
                <a:cxnLst>
                  <a:cxn ang="0">
                    <a:pos x="17" y="5"/>
                  </a:cxn>
                  <a:cxn ang="0">
                    <a:pos x="16" y="10"/>
                  </a:cxn>
                  <a:cxn ang="0">
                    <a:pos x="12" y="25"/>
                  </a:cxn>
                  <a:cxn ang="0">
                    <a:pos x="6" y="49"/>
                  </a:cxn>
                  <a:cxn ang="0">
                    <a:pos x="2" y="82"/>
                  </a:cxn>
                  <a:cxn ang="0">
                    <a:pos x="0" y="122"/>
                  </a:cxn>
                  <a:cxn ang="0">
                    <a:pos x="0" y="166"/>
                  </a:cxn>
                  <a:cxn ang="0">
                    <a:pos x="4" y="217"/>
                  </a:cxn>
                  <a:cxn ang="0">
                    <a:pos x="15" y="271"/>
                  </a:cxn>
                  <a:cxn ang="0">
                    <a:pos x="54" y="268"/>
                  </a:cxn>
                  <a:cxn ang="0">
                    <a:pos x="52" y="261"/>
                  </a:cxn>
                  <a:cxn ang="0">
                    <a:pos x="48" y="238"/>
                  </a:cxn>
                  <a:cxn ang="0">
                    <a:pos x="44" y="206"/>
                  </a:cxn>
                  <a:cxn ang="0">
                    <a:pos x="40" y="166"/>
                  </a:cxn>
                  <a:cxn ang="0">
                    <a:pos x="37" y="123"/>
                  </a:cxn>
                  <a:cxn ang="0">
                    <a:pos x="39" y="78"/>
                  </a:cxn>
                  <a:cxn ang="0">
                    <a:pos x="44" y="37"/>
                  </a:cxn>
                  <a:cxn ang="0">
                    <a:pos x="56" y="3"/>
                  </a:cxn>
                  <a:cxn ang="0">
                    <a:pos x="56" y="3"/>
                  </a:cxn>
                  <a:cxn ang="0">
                    <a:pos x="56" y="2"/>
                  </a:cxn>
                  <a:cxn ang="0">
                    <a:pos x="55" y="1"/>
                  </a:cxn>
                  <a:cxn ang="0">
                    <a:pos x="52" y="0"/>
                  </a:cxn>
                  <a:cxn ang="0">
                    <a:pos x="48" y="0"/>
                  </a:cxn>
                  <a:cxn ang="0">
                    <a:pos x="42" y="0"/>
                  </a:cxn>
                  <a:cxn ang="0">
                    <a:pos x="31" y="2"/>
                  </a:cxn>
                  <a:cxn ang="0">
                    <a:pos x="17" y="5"/>
                  </a:cxn>
                </a:cxnLst>
                <a:rect l="txL" t="txT" r="txR" b="txB"/>
                <a:pathLst>
                  <a:path w="56" h="271">
                    <a:moveTo>
                      <a:pt x="17" y="5"/>
                    </a:moveTo>
                    <a:lnTo>
                      <a:pt x="16" y="10"/>
                    </a:lnTo>
                    <a:lnTo>
                      <a:pt x="12" y="25"/>
                    </a:lnTo>
                    <a:lnTo>
                      <a:pt x="6" y="49"/>
                    </a:lnTo>
                    <a:lnTo>
                      <a:pt x="2" y="82"/>
                    </a:lnTo>
                    <a:lnTo>
                      <a:pt x="0" y="122"/>
                    </a:lnTo>
                    <a:lnTo>
                      <a:pt x="0" y="166"/>
                    </a:lnTo>
                    <a:lnTo>
                      <a:pt x="4" y="217"/>
                    </a:lnTo>
                    <a:lnTo>
                      <a:pt x="15" y="271"/>
                    </a:lnTo>
                    <a:lnTo>
                      <a:pt x="54" y="268"/>
                    </a:lnTo>
                    <a:lnTo>
                      <a:pt x="52" y="261"/>
                    </a:lnTo>
                    <a:lnTo>
                      <a:pt x="48" y="238"/>
                    </a:lnTo>
                    <a:lnTo>
                      <a:pt x="44" y="206"/>
                    </a:lnTo>
                    <a:lnTo>
                      <a:pt x="40" y="166"/>
                    </a:lnTo>
                    <a:lnTo>
                      <a:pt x="37" y="123"/>
                    </a:lnTo>
                    <a:lnTo>
                      <a:pt x="39" y="78"/>
                    </a:lnTo>
                    <a:lnTo>
                      <a:pt x="44" y="37"/>
                    </a:lnTo>
                    <a:lnTo>
                      <a:pt x="56" y="3"/>
                    </a:lnTo>
                    <a:lnTo>
                      <a:pt x="56" y="2"/>
                    </a:lnTo>
                    <a:lnTo>
                      <a:pt x="55" y="1"/>
                    </a:lnTo>
                    <a:lnTo>
                      <a:pt x="52" y="0"/>
                    </a:lnTo>
                    <a:lnTo>
                      <a:pt x="48" y="0"/>
                    </a:lnTo>
                    <a:lnTo>
                      <a:pt x="42" y="0"/>
                    </a:lnTo>
                    <a:lnTo>
                      <a:pt x="31" y="2"/>
                    </a:lnTo>
                    <a:lnTo>
                      <a:pt x="17" y="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5" name="Freeform 84"/>
              <p:cNvSpPr/>
              <p:nvPr/>
            </p:nvSpPr>
            <p:spPr>
              <a:xfrm>
                <a:off x="7211" y="13549"/>
                <a:ext cx="186" cy="732"/>
              </a:xfrm>
              <a:custGeom>
                <a:avLst/>
                <a:gdLst>
                  <a:gd name="txL" fmla="*/ 0 w 186"/>
                  <a:gd name="txT" fmla="*/ 0 h 732"/>
                  <a:gd name="txR" fmla="*/ 186 w 186"/>
                  <a:gd name="txB" fmla="*/ 732 h 732"/>
                </a:gdLst>
                <a:ahLst/>
                <a:cxnLst>
                  <a:cxn ang="0">
                    <a:pos x="186" y="6"/>
                  </a:cxn>
                  <a:cxn ang="0">
                    <a:pos x="182" y="11"/>
                  </a:cxn>
                  <a:cxn ang="0">
                    <a:pos x="169" y="29"/>
                  </a:cxn>
                  <a:cxn ang="0">
                    <a:pos x="153" y="67"/>
                  </a:cxn>
                  <a:cxn ang="0">
                    <a:pos x="137" y="130"/>
                  </a:cxn>
                  <a:cxn ang="0">
                    <a:pos x="124" y="221"/>
                  </a:cxn>
                  <a:cxn ang="0">
                    <a:pos x="117" y="350"/>
                  </a:cxn>
                  <a:cxn ang="0">
                    <a:pos x="122" y="517"/>
                  </a:cxn>
                  <a:cxn ang="0">
                    <a:pos x="139" y="732"/>
                  </a:cxn>
                  <a:cxn ang="0">
                    <a:pos x="34" y="732"/>
                  </a:cxn>
                  <a:cxn ang="0">
                    <a:pos x="31" y="711"/>
                  </a:cxn>
                  <a:cxn ang="0">
                    <a:pos x="22" y="651"/>
                  </a:cxn>
                  <a:cxn ang="0">
                    <a:pos x="12" y="563"/>
                  </a:cxn>
                  <a:cxn ang="0">
                    <a:pos x="3" y="454"/>
                  </a:cxn>
                  <a:cxn ang="0">
                    <a:pos x="0" y="335"/>
                  </a:cxn>
                  <a:cxn ang="0">
                    <a:pos x="6" y="213"/>
                  </a:cxn>
                  <a:cxn ang="0">
                    <a:pos x="25" y="98"/>
                  </a:cxn>
                  <a:cxn ang="0">
                    <a:pos x="60" y="0"/>
                  </a:cxn>
                  <a:cxn ang="0">
                    <a:pos x="186" y="6"/>
                  </a:cxn>
                </a:cxnLst>
                <a:rect l="txL" t="txT" r="txR" b="txB"/>
                <a:pathLst>
                  <a:path w="186" h="732">
                    <a:moveTo>
                      <a:pt x="186" y="6"/>
                    </a:moveTo>
                    <a:lnTo>
                      <a:pt x="182" y="11"/>
                    </a:lnTo>
                    <a:lnTo>
                      <a:pt x="169" y="29"/>
                    </a:lnTo>
                    <a:lnTo>
                      <a:pt x="153" y="67"/>
                    </a:lnTo>
                    <a:lnTo>
                      <a:pt x="137" y="130"/>
                    </a:lnTo>
                    <a:lnTo>
                      <a:pt x="124" y="221"/>
                    </a:lnTo>
                    <a:lnTo>
                      <a:pt x="117" y="350"/>
                    </a:lnTo>
                    <a:lnTo>
                      <a:pt x="122" y="517"/>
                    </a:lnTo>
                    <a:lnTo>
                      <a:pt x="139" y="732"/>
                    </a:lnTo>
                    <a:lnTo>
                      <a:pt x="34" y="732"/>
                    </a:lnTo>
                    <a:lnTo>
                      <a:pt x="31" y="711"/>
                    </a:lnTo>
                    <a:lnTo>
                      <a:pt x="22" y="651"/>
                    </a:lnTo>
                    <a:lnTo>
                      <a:pt x="12" y="563"/>
                    </a:lnTo>
                    <a:lnTo>
                      <a:pt x="3" y="454"/>
                    </a:lnTo>
                    <a:lnTo>
                      <a:pt x="0" y="335"/>
                    </a:lnTo>
                    <a:lnTo>
                      <a:pt x="6" y="213"/>
                    </a:lnTo>
                    <a:lnTo>
                      <a:pt x="25" y="98"/>
                    </a:lnTo>
                    <a:lnTo>
                      <a:pt x="60" y="0"/>
                    </a:lnTo>
                    <a:lnTo>
                      <a:pt x="186" y="6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6" name="Freeform 85"/>
              <p:cNvSpPr/>
              <p:nvPr/>
            </p:nvSpPr>
            <p:spPr>
              <a:xfrm>
                <a:off x="7219" y="13600"/>
                <a:ext cx="158" cy="625"/>
              </a:xfrm>
              <a:custGeom>
                <a:avLst/>
                <a:gdLst>
                  <a:gd name="txL" fmla="*/ 0 w 158"/>
                  <a:gd name="txT" fmla="*/ 0 h 625"/>
                  <a:gd name="txR" fmla="*/ 158 w 158"/>
                  <a:gd name="txB" fmla="*/ 625 h 625"/>
                </a:gdLst>
                <a:ahLst/>
                <a:cxnLst>
                  <a:cxn ang="0">
                    <a:pos x="158" y="4"/>
                  </a:cxn>
                  <a:cxn ang="0">
                    <a:pos x="153" y="9"/>
                  </a:cxn>
                  <a:cxn ang="0">
                    <a:pos x="144" y="25"/>
                  </a:cxn>
                  <a:cxn ang="0">
                    <a:pos x="130" y="57"/>
                  </a:cxn>
                  <a:cxn ang="0">
                    <a:pos x="116" y="110"/>
                  </a:cxn>
                  <a:cxn ang="0">
                    <a:pos x="105" y="189"/>
                  </a:cxn>
                  <a:cxn ang="0">
                    <a:pos x="100" y="298"/>
                  </a:cxn>
                  <a:cxn ang="0">
                    <a:pos x="103" y="441"/>
                  </a:cxn>
                  <a:cxn ang="0">
                    <a:pos x="118" y="625"/>
                  </a:cxn>
                  <a:cxn ang="0">
                    <a:pos x="29" y="625"/>
                  </a:cxn>
                  <a:cxn ang="0">
                    <a:pos x="25" y="607"/>
                  </a:cxn>
                  <a:cxn ang="0">
                    <a:pos x="18" y="556"/>
                  </a:cxn>
                  <a:cxn ang="0">
                    <a:pos x="9" y="480"/>
                  </a:cxn>
                  <a:cxn ang="0">
                    <a:pos x="2" y="387"/>
                  </a:cxn>
                  <a:cxn ang="0">
                    <a:pos x="0" y="286"/>
                  </a:cxn>
                  <a:cxn ang="0">
                    <a:pos x="5" y="182"/>
                  </a:cxn>
                  <a:cxn ang="0">
                    <a:pos x="21" y="84"/>
                  </a:cxn>
                  <a:cxn ang="0">
                    <a:pos x="51" y="0"/>
                  </a:cxn>
                  <a:cxn ang="0">
                    <a:pos x="158" y="4"/>
                  </a:cxn>
                </a:cxnLst>
                <a:rect l="txL" t="txT" r="txR" b="txB"/>
                <a:pathLst>
                  <a:path w="158" h="625">
                    <a:moveTo>
                      <a:pt x="158" y="4"/>
                    </a:moveTo>
                    <a:lnTo>
                      <a:pt x="153" y="9"/>
                    </a:lnTo>
                    <a:lnTo>
                      <a:pt x="144" y="25"/>
                    </a:lnTo>
                    <a:lnTo>
                      <a:pt x="130" y="57"/>
                    </a:lnTo>
                    <a:lnTo>
                      <a:pt x="116" y="110"/>
                    </a:lnTo>
                    <a:lnTo>
                      <a:pt x="105" y="189"/>
                    </a:lnTo>
                    <a:lnTo>
                      <a:pt x="100" y="298"/>
                    </a:lnTo>
                    <a:lnTo>
                      <a:pt x="103" y="441"/>
                    </a:lnTo>
                    <a:lnTo>
                      <a:pt x="118" y="625"/>
                    </a:lnTo>
                    <a:lnTo>
                      <a:pt x="29" y="625"/>
                    </a:lnTo>
                    <a:lnTo>
                      <a:pt x="25" y="607"/>
                    </a:lnTo>
                    <a:lnTo>
                      <a:pt x="18" y="556"/>
                    </a:lnTo>
                    <a:lnTo>
                      <a:pt x="9" y="480"/>
                    </a:lnTo>
                    <a:lnTo>
                      <a:pt x="2" y="387"/>
                    </a:lnTo>
                    <a:lnTo>
                      <a:pt x="0" y="286"/>
                    </a:lnTo>
                    <a:lnTo>
                      <a:pt x="5" y="182"/>
                    </a:lnTo>
                    <a:lnTo>
                      <a:pt x="21" y="84"/>
                    </a:lnTo>
                    <a:lnTo>
                      <a:pt x="51" y="0"/>
                    </a:lnTo>
                    <a:lnTo>
                      <a:pt x="158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7" name="Freeform 86"/>
              <p:cNvSpPr/>
              <p:nvPr/>
            </p:nvSpPr>
            <p:spPr>
              <a:xfrm>
                <a:off x="7225" y="13651"/>
                <a:ext cx="131" cy="517"/>
              </a:xfrm>
              <a:custGeom>
                <a:avLst/>
                <a:gdLst>
                  <a:gd name="txL" fmla="*/ 0 w 131"/>
                  <a:gd name="txT" fmla="*/ 0 h 517"/>
                  <a:gd name="txR" fmla="*/ 131 w 131"/>
                  <a:gd name="txB" fmla="*/ 517 h 517"/>
                </a:gdLst>
                <a:ahLst/>
                <a:cxnLst>
                  <a:cxn ang="0">
                    <a:pos x="131" y="4"/>
                  </a:cxn>
                  <a:cxn ang="0">
                    <a:pos x="128" y="7"/>
                  </a:cxn>
                  <a:cxn ang="0">
                    <a:pos x="119" y="21"/>
                  </a:cxn>
                  <a:cxn ang="0">
                    <a:pos x="109" y="47"/>
                  </a:cxn>
                  <a:cxn ang="0">
                    <a:pos x="97" y="91"/>
                  </a:cxn>
                  <a:cxn ang="0">
                    <a:pos x="88" y="156"/>
                  </a:cxn>
                  <a:cxn ang="0">
                    <a:pos x="84" y="247"/>
                  </a:cxn>
                  <a:cxn ang="0">
                    <a:pos x="86" y="366"/>
                  </a:cxn>
                  <a:cxn ang="0">
                    <a:pos x="99" y="517"/>
                  </a:cxn>
                  <a:cxn ang="0">
                    <a:pos x="25" y="517"/>
                  </a:cxn>
                  <a:cxn ang="0">
                    <a:pos x="23" y="502"/>
                  </a:cxn>
                  <a:cxn ang="0">
                    <a:pos x="16" y="460"/>
                  </a:cxn>
                  <a:cxn ang="0">
                    <a:pos x="9" y="397"/>
                  </a:cxn>
                  <a:cxn ang="0">
                    <a:pos x="2" y="320"/>
                  </a:cxn>
                  <a:cxn ang="0">
                    <a:pos x="0" y="236"/>
                  </a:cxn>
                  <a:cxn ang="0">
                    <a:pos x="4" y="151"/>
                  </a:cxn>
                  <a:cxn ang="0">
                    <a:pos x="18" y="70"/>
                  </a:cxn>
                  <a:cxn ang="0">
                    <a:pos x="43" y="0"/>
                  </a:cxn>
                  <a:cxn ang="0">
                    <a:pos x="131" y="4"/>
                  </a:cxn>
                </a:cxnLst>
                <a:rect l="txL" t="txT" r="txR" b="txB"/>
                <a:pathLst>
                  <a:path w="131" h="517">
                    <a:moveTo>
                      <a:pt x="131" y="4"/>
                    </a:moveTo>
                    <a:lnTo>
                      <a:pt x="128" y="7"/>
                    </a:lnTo>
                    <a:lnTo>
                      <a:pt x="119" y="21"/>
                    </a:lnTo>
                    <a:lnTo>
                      <a:pt x="109" y="47"/>
                    </a:lnTo>
                    <a:lnTo>
                      <a:pt x="97" y="91"/>
                    </a:lnTo>
                    <a:lnTo>
                      <a:pt x="88" y="156"/>
                    </a:lnTo>
                    <a:lnTo>
                      <a:pt x="84" y="247"/>
                    </a:lnTo>
                    <a:lnTo>
                      <a:pt x="86" y="366"/>
                    </a:lnTo>
                    <a:lnTo>
                      <a:pt x="99" y="517"/>
                    </a:lnTo>
                    <a:lnTo>
                      <a:pt x="25" y="517"/>
                    </a:lnTo>
                    <a:lnTo>
                      <a:pt x="23" y="502"/>
                    </a:lnTo>
                    <a:lnTo>
                      <a:pt x="16" y="460"/>
                    </a:lnTo>
                    <a:lnTo>
                      <a:pt x="9" y="397"/>
                    </a:lnTo>
                    <a:lnTo>
                      <a:pt x="2" y="320"/>
                    </a:lnTo>
                    <a:lnTo>
                      <a:pt x="0" y="236"/>
                    </a:lnTo>
                    <a:lnTo>
                      <a:pt x="4" y="151"/>
                    </a:lnTo>
                    <a:lnTo>
                      <a:pt x="18" y="70"/>
                    </a:lnTo>
                    <a:lnTo>
                      <a:pt x="43" y="0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8" name="Freeform 87"/>
              <p:cNvSpPr/>
              <p:nvPr/>
            </p:nvSpPr>
            <p:spPr>
              <a:xfrm>
                <a:off x="7233" y="13701"/>
                <a:ext cx="104" cy="411"/>
              </a:xfrm>
              <a:custGeom>
                <a:avLst/>
                <a:gdLst>
                  <a:gd name="txL" fmla="*/ 0 w 104"/>
                  <a:gd name="txT" fmla="*/ 0 h 411"/>
                  <a:gd name="txR" fmla="*/ 104 w 104"/>
                  <a:gd name="txB" fmla="*/ 411 h 411"/>
                </a:gdLst>
                <a:ahLst/>
                <a:cxnLst>
                  <a:cxn ang="0">
                    <a:pos x="104" y="4"/>
                  </a:cxn>
                  <a:cxn ang="0">
                    <a:pos x="101" y="7"/>
                  </a:cxn>
                  <a:cxn ang="0">
                    <a:pos x="94" y="17"/>
                  </a:cxn>
                  <a:cxn ang="0">
                    <a:pos x="86" y="38"/>
                  </a:cxn>
                  <a:cxn ang="0">
                    <a:pos x="76" y="73"/>
                  </a:cxn>
                  <a:cxn ang="0">
                    <a:pos x="69" y="125"/>
                  </a:cxn>
                  <a:cxn ang="0">
                    <a:pos x="65" y="196"/>
                  </a:cxn>
                  <a:cxn ang="0">
                    <a:pos x="67" y="291"/>
                  </a:cxn>
                  <a:cxn ang="0">
                    <a:pos x="77" y="411"/>
                  </a:cxn>
                  <a:cxn ang="0">
                    <a:pos x="19" y="411"/>
                  </a:cxn>
                  <a:cxn ang="0">
                    <a:pos x="17" y="399"/>
                  </a:cxn>
                  <a:cxn ang="0">
                    <a:pos x="11" y="365"/>
                  </a:cxn>
                  <a:cxn ang="0">
                    <a:pos x="6" y="316"/>
                  </a:cxn>
                  <a:cxn ang="0">
                    <a:pos x="2" y="255"/>
                  </a:cxn>
                  <a:cxn ang="0">
                    <a:pos x="0" y="188"/>
                  </a:cxn>
                  <a:cxn ang="0">
                    <a:pos x="4" y="120"/>
                  </a:cxn>
                  <a:cxn ang="0">
                    <a:pos x="15" y="55"/>
                  </a:cxn>
                  <a:cxn ang="0">
                    <a:pos x="34" y="0"/>
                  </a:cxn>
                  <a:cxn ang="0">
                    <a:pos x="104" y="4"/>
                  </a:cxn>
                </a:cxnLst>
                <a:rect l="txL" t="txT" r="txR" b="txB"/>
                <a:pathLst>
                  <a:path w="104" h="411">
                    <a:moveTo>
                      <a:pt x="104" y="4"/>
                    </a:moveTo>
                    <a:lnTo>
                      <a:pt x="101" y="7"/>
                    </a:lnTo>
                    <a:lnTo>
                      <a:pt x="94" y="17"/>
                    </a:lnTo>
                    <a:lnTo>
                      <a:pt x="86" y="38"/>
                    </a:lnTo>
                    <a:lnTo>
                      <a:pt x="76" y="73"/>
                    </a:lnTo>
                    <a:lnTo>
                      <a:pt x="69" y="125"/>
                    </a:lnTo>
                    <a:lnTo>
                      <a:pt x="65" y="196"/>
                    </a:lnTo>
                    <a:lnTo>
                      <a:pt x="67" y="291"/>
                    </a:lnTo>
                    <a:lnTo>
                      <a:pt x="77" y="411"/>
                    </a:lnTo>
                    <a:lnTo>
                      <a:pt x="19" y="411"/>
                    </a:lnTo>
                    <a:lnTo>
                      <a:pt x="17" y="399"/>
                    </a:lnTo>
                    <a:lnTo>
                      <a:pt x="11" y="365"/>
                    </a:lnTo>
                    <a:lnTo>
                      <a:pt x="6" y="316"/>
                    </a:lnTo>
                    <a:lnTo>
                      <a:pt x="2" y="255"/>
                    </a:lnTo>
                    <a:lnTo>
                      <a:pt x="0" y="188"/>
                    </a:lnTo>
                    <a:lnTo>
                      <a:pt x="4" y="120"/>
                    </a:lnTo>
                    <a:lnTo>
                      <a:pt x="15" y="55"/>
                    </a:lnTo>
                    <a:lnTo>
                      <a:pt x="34" y="0"/>
                    </a:lnTo>
                    <a:lnTo>
                      <a:pt x="104" y="4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39" name="Freeform 88"/>
              <p:cNvSpPr/>
              <p:nvPr/>
            </p:nvSpPr>
            <p:spPr>
              <a:xfrm>
                <a:off x="7240" y="13752"/>
                <a:ext cx="76" cy="302"/>
              </a:xfrm>
              <a:custGeom>
                <a:avLst/>
                <a:gdLst>
                  <a:gd name="txL" fmla="*/ 0 w 76"/>
                  <a:gd name="txT" fmla="*/ 0 h 302"/>
                  <a:gd name="txR" fmla="*/ 76 w 76"/>
                  <a:gd name="txB" fmla="*/ 302 h 302"/>
                </a:gdLst>
                <a:ahLst/>
                <a:cxnLst>
                  <a:cxn ang="0">
                    <a:pos x="76" y="2"/>
                  </a:cxn>
                  <a:cxn ang="0">
                    <a:pos x="74" y="4"/>
                  </a:cxn>
                  <a:cxn ang="0">
                    <a:pos x="70" y="12"/>
                  </a:cxn>
                  <a:cxn ang="0">
                    <a:pos x="62" y="28"/>
                  </a:cxn>
                  <a:cxn ang="0">
                    <a:pos x="56" y="53"/>
                  </a:cxn>
                  <a:cxn ang="0">
                    <a:pos x="51" y="92"/>
                  </a:cxn>
                  <a:cxn ang="0">
                    <a:pos x="49" y="145"/>
                  </a:cxn>
                  <a:cxn ang="0">
                    <a:pos x="50" y="214"/>
                  </a:cxn>
                  <a:cxn ang="0">
                    <a:pos x="57" y="302"/>
                  </a:cxn>
                  <a:cxn ang="0">
                    <a:pos x="14" y="302"/>
                  </a:cxn>
                  <a:cxn ang="0">
                    <a:pos x="13" y="294"/>
                  </a:cxn>
                  <a:cxn ang="0">
                    <a:pos x="9" y="269"/>
                  </a:cxn>
                  <a:cxn ang="0">
                    <a:pos x="4" y="232"/>
                  </a:cxn>
                  <a:cxn ang="0">
                    <a:pos x="1" y="188"/>
                  </a:cxn>
                  <a:cxn ang="0">
                    <a:pos x="0" y="138"/>
                  </a:cxn>
                  <a:cxn ang="0">
                    <a:pos x="2" y="89"/>
                  </a:cxn>
                  <a:cxn ang="0">
                    <a:pos x="10" y="41"/>
                  </a:cxn>
                  <a:cxn ang="0">
                    <a:pos x="25" y="0"/>
                  </a:cxn>
                  <a:cxn ang="0">
                    <a:pos x="76" y="2"/>
                  </a:cxn>
                </a:cxnLst>
                <a:rect l="txL" t="txT" r="txR" b="txB"/>
                <a:pathLst>
                  <a:path w="76" h="302">
                    <a:moveTo>
                      <a:pt x="76" y="2"/>
                    </a:moveTo>
                    <a:lnTo>
                      <a:pt x="74" y="4"/>
                    </a:lnTo>
                    <a:lnTo>
                      <a:pt x="70" y="12"/>
                    </a:lnTo>
                    <a:lnTo>
                      <a:pt x="62" y="28"/>
                    </a:lnTo>
                    <a:lnTo>
                      <a:pt x="56" y="53"/>
                    </a:lnTo>
                    <a:lnTo>
                      <a:pt x="51" y="92"/>
                    </a:lnTo>
                    <a:lnTo>
                      <a:pt x="49" y="145"/>
                    </a:lnTo>
                    <a:lnTo>
                      <a:pt x="50" y="214"/>
                    </a:lnTo>
                    <a:lnTo>
                      <a:pt x="57" y="302"/>
                    </a:lnTo>
                    <a:lnTo>
                      <a:pt x="14" y="302"/>
                    </a:lnTo>
                    <a:lnTo>
                      <a:pt x="13" y="294"/>
                    </a:lnTo>
                    <a:lnTo>
                      <a:pt x="9" y="269"/>
                    </a:lnTo>
                    <a:lnTo>
                      <a:pt x="4" y="232"/>
                    </a:lnTo>
                    <a:lnTo>
                      <a:pt x="1" y="188"/>
                    </a:lnTo>
                    <a:lnTo>
                      <a:pt x="0" y="138"/>
                    </a:lnTo>
                    <a:lnTo>
                      <a:pt x="2" y="89"/>
                    </a:lnTo>
                    <a:lnTo>
                      <a:pt x="10" y="41"/>
                    </a:lnTo>
                    <a:lnTo>
                      <a:pt x="25" y="0"/>
                    </a:lnTo>
                    <a:lnTo>
                      <a:pt x="76" y="2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0" name="Rectangle 89"/>
              <p:cNvSpPr/>
              <p:nvPr/>
            </p:nvSpPr>
            <p:spPr>
              <a:xfrm>
                <a:off x="6241" y="13678"/>
                <a:ext cx="23" cy="95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41" name="Freeform 90"/>
              <p:cNvSpPr/>
              <p:nvPr/>
            </p:nvSpPr>
            <p:spPr>
              <a:xfrm>
                <a:off x="6579" y="13664"/>
                <a:ext cx="375" cy="440"/>
              </a:xfrm>
              <a:custGeom>
                <a:avLst/>
                <a:gdLst>
                  <a:gd name="txL" fmla="*/ 0 w 375"/>
                  <a:gd name="txT" fmla="*/ 0 h 440"/>
                  <a:gd name="txR" fmla="*/ 375 w 375"/>
                  <a:gd name="txB" fmla="*/ 440 h 440"/>
                </a:gdLst>
                <a:ahLst/>
                <a:cxnLst>
                  <a:cxn ang="0">
                    <a:pos x="35" y="41"/>
                  </a:cxn>
                  <a:cxn ang="0">
                    <a:pos x="32" y="49"/>
                  </a:cxn>
                  <a:cxn ang="0">
                    <a:pos x="25" y="74"/>
                  </a:cxn>
                  <a:cxn ang="0">
                    <a:pos x="17" y="112"/>
                  </a:cxn>
                  <a:cxn ang="0">
                    <a:pos x="8" y="163"/>
                  </a:cxn>
                  <a:cxn ang="0">
                    <a:pos x="2" y="223"/>
                  </a:cxn>
                  <a:cxn ang="0">
                    <a:pos x="0" y="290"/>
                  </a:cxn>
                  <a:cxn ang="0">
                    <a:pos x="7" y="363"/>
                  </a:cxn>
                  <a:cxn ang="0">
                    <a:pos x="23" y="440"/>
                  </a:cxn>
                  <a:cxn ang="0">
                    <a:pos x="23" y="437"/>
                  </a:cxn>
                  <a:cxn ang="0">
                    <a:pos x="23" y="427"/>
                  </a:cxn>
                  <a:cxn ang="0">
                    <a:pos x="23" y="411"/>
                  </a:cxn>
                  <a:cxn ang="0">
                    <a:pos x="23" y="391"/>
                  </a:cxn>
                  <a:cxn ang="0">
                    <a:pos x="25" y="367"/>
                  </a:cxn>
                  <a:cxn ang="0">
                    <a:pos x="28" y="341"/>
                  </a:cxn>
                  <a:cxn ang="0">
                    <a:pos x="33" y="312"/>
                  </a:cxn>
                  <a:cxn ang="0">
                    <a:pos x="39" y="281"/>
                  </a:cxn>
                  <a:cxn ang="0">
                    <a:pos x="49" y="251"/>
                  </a:cxn>
                  <a:cxn ang="0">
                    <a:pos x="61" y="222"/>
                  </a:cxn>
                  <a:cxn ang="0">
                    <a:pos x="75" y="194"/>
                  </a:cxn>
                  <a:cxn ang="0">
                    <a:pos x="93" y="168"/>
                  </a:cxn>
                  <a:cxn ang="0">
                    <a:pos x="116" y="145"/>
                  </a:cxn>
                  <a:cxn ang="0">
                    <a:pos x="141" y="127"/>
                  </a:cxn>
                  <a:cxn ang="0">
                    <a:pos x="173" y="114"/>
                  </a:cxn>
                  <a:cxn ang="0">
                    <a:pos x="208" y="106"/>
                  </a:cxn>
                  <a:cxn ang="0">
                    <a:pos x="210" y="104"/>
                  </a:cxn>
                  <a:cxn ang="0">
                    <a:pos x="217" y="100"/>
                  </a:cxn>
                  <a:cxn ang="0">
                    <a:pos x="227" y="92"/>
                  </a:cxn>
                  <a:cxn ang="0">
                    <a:pos x="245" y="82"/>
                  </a:cxn>
                  <a:cxn ang="0">
                    <a:pos x="267" y="69"/>
                  </a:cxn>
                  <a:cxn ang="0">
                    <a:pos x="296" y="54"/>
                  </a:cxn>
                  <a:cxn ang="0">
                    <a:pos x="332" y="36"/>
                  </a:cxn>
                  <a:cxn ang="0">
                    <a:pos x="375" y="17"/>
                  </a:cxn>
                  <a:cxn ang="0">
                    <a:pos x="373" y="16"/>
                  </a:cxn>
                  <a:cxn ang="0">
                    <a:pos x="366" y="15"/>
                  </a:cxn>
                  <a:cxn ang="0">
                    <a:pos x="357" y="13"/>
                  </a:cxn>
                  <a:cxn ang="0">
                    <a:pos x="343" y="10"/>
                  </a:cxn>
                  <a:cxn ang="0">
                    <a:pos x="326" y="7"/>
                  </a:cxn>
                  <a:cxn ang="0">
                    <a:pos x="307" y="5"/>
                  </a:cxn>
                  <a:cxn ang="0">
                    <a:pos x="285" y="3"/>
                  </a:cxn>
                  <a:cxn ang="0">
                    <a:pos x="261" y="1"/>
                  </a:cxn>
                  <a:cxn ang="0">
                    <a:pos x="235" y="0"/>
                  </a:cxn>
                  <a:cxn ang="0">
                    <a:pos x="208" y="1"/>
                  </a:cxn>
                  <a:cxn ang="0">
                    <a:pos x="180" y="2"/>
                  </a:cxn>
                  <a:cxn ang="0">
                    <a:pos x="151" y="5"/>
                  </a:cxn>
                  <a:cxn ang="0">
                    <a:pos x="122" y="10"/>
                  </a:cxn>
                  <a:cxn ang="0">
                    <a:pos x="92" y="18"/>
                  </a:cxn>
                  <a:cxn ang="0">
                    <a:pos x="63" y="28"/>
                  </a:cxn>
                  <a:cxn ang="0">
                    <a:pos x="35" y="41"/>
                  </a:cxn>
                </a:cxnLst>
                <a:rect l="txL" t="txT" r="txR" b="txB"/>
                <a:pathLst>
                  <a:path w="375" h="440">
                    <a:moveTo>
                      <a:pt x="35" y="41"/>
                    </a:moveTo>
                    <a:lnTo>
                      <a:pt x="32" y="49"/>
                    </a:lnTo>
                    <a:lnTo>
                      <a:pt x="25" y="74"/>
                    </a:lnTo>
                    <a:lnTo>
                      <a:pt x="17" y="112"/>
                    </a:lnTo>
                    <a:lnTo>
                      <a:pt x="8" y="163"/>
                    </a:lnTo>
                    <a:lnTo>
                      <a:pt x="2" y="223"/>
                    </a:lnTo>
                    <a:lnTo>
                      <a:pt x="0" y="290"/>
                    </a:lnTo>
                    <a:lnTo>
                      <a:pt x="7" y="363"/>
                    </a:lnTo>
                    <a:lnTo>
                      <a:pt x="23" y="440"/>
                    </a:lnTo>
                    <a:lnTo>
                      <a:pt x="23" y="437"/>
                    </a:lnTo>
                    <a:lnTo>
                      <a:pt x="23" y="427"/>
                    </a:lnTo>
                    <a:lnTo>
                      <a:pt x="23" y="411"/>
                    </a:lnTo>
                    <a:lnTo>
                      <a:pt x="23" y="391"/>
                    </a:lnTo>
                    <a:lnTo>
                      <a:pt x="25" y="367"/>
                    </a:lnTo>
                    <a:lnTo>
                      <a:pt x="28" y="341"/>
                    </a:lnTo>
                    <a:lnTo>
                      <a:pt x="33" y="312"/>
                    </a:lnTo>
                    <a:lnTo>
                      <a:pt x="39" y="281"/>
                    </a:lnTo>
                    <a:lnTo>
                      <a:pt x="49" y="251"/>
                    </a:lnTo>
                    <a:lnTo>
                      <a:pt x="61" y="222"/>
                    </a:lnTo>
                    <a:lnTo>
                      <a:pt x="75" y="194"/>
                    </a:lnTo>
                    <a:lnTo>
                      <a:pt x="93" y="168"/>
                    </a:lnTo>
                    <a:lnTo>
                      <a:pt x="116" y="145"/>
                    </a:lnTo>
                    <a:lnTo>
                      <a:pt x="141" y="127"/>
                    </a:lnTo>
                    <a:lnTo>
                      <a:pt x="173" y="114"/>
                    </a:lnTo>
                    <a:lnTo>
                      <a:pt x="208" y="106"/>
                    </a:lnTo>
                    <a:lnTo>
                      <a:pt x="210" y="104"/>
                    </a:lnTo>
                    <a:lnTo>
                      <a:pt x="217" y="100"/>
                    </a:lnTo>
                    <a:lnTo>
                      <a:pt x="227" y="92"/>
                    </a:lnTo>
                    <a:lnTo>
                      <a:pt x="245" y="82"/>
                    </a:lnTo>
                    <a:lnTo>
                      <a:pt x="267" y="69"/>
                    </a:lnTo>
                    <a:lnTo>
                      <a:pt x="296" y="54"/>
                    </a:lnTo>
                    <a:lnTo>
                      <a:pt x="332" y="36"/>
                    </a:lnTo>
                    <a:lnTo>
                      <a:pt x="375" y="17"/>
                    </a:lnTo>
                    <a:lnTo>
                      <a:pt x="373" y="16"/>
                    </a:lnTo>
                    <a:lnTo>
                      <a:pt x="366" y="15"/>
                    </a:lnTo>
                    <a:lnTo>
                      <a:pt x="357" y="13"/>
                    </a:lnTo>
                    <a:lnTo>
                      <a:pt x="343" y="10"/>
                    </a:lnTo>
                    <a:lnTo>
                      <a:pt x="326" y="7"/>
                    </a:lnTo>
                    <a:lnTo>
                      <a:pt x="307" y="5"/>
                    </a:lnTo>
                    <a:lnTo>
                      <a:pt x="285" y="3"/>
                    </a:lnTo>
                    <a:lnTo>
                      <a:pt x="261" y="1"/>
                    </a:lnTo>
                    <a:lnTo>
                      <a:pt x="235" y="0"/>
                    </a:lnTo>
                    <a:lnTo>
                      <a:pt x="208" y="1"/>
                    </a:lnTo>
                    <a:lnTo>
                      <a:pt x="180" y="2"/>
                    </a:lnTo>
                    <a:lnTo>
                      <a:pt x="151" y="5"/>
                    </a:lnTo>
                    <a:lnTo>
                      <a:pt x="122" y="10"/>
                    </a:lnTo>
                    <a:lnTo>
                      <a:pt x="92" y="18"/>
                    </a:lnTo>
                    <a:lnTo>
                      <a:pt x="63" y="28"/>
                    </a:lnTo>
                    <a:lnTo>
                      <a:pt x="35" y="41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2" name="Freeform 91"/>
              <p:cNvSpPr/>
              <p:nvPr/>
            </p:nvSpPr>
            <p:spPr>
              <a:xfrm>
                <a:off x="6061" y="13991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8"/>
                  </a:cxn>
                  <a:cxn ang="0">
                    <a:pos x="5" y="44"/>
                  </a:cxn>
                  <a:cxn ang="0">
                    <a:pos x="11" y="37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8"/>
                  </a:cxn>
                  <a:cxn ang="0">
                    <a:pos x="54" y="12"/>
                  </a:cxn>
                  <a:cxn ang="0">
                    <a:pos x="72" y="6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7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6"/>
                  </a:cxn>
                  <a:cxn ang="0">
                    <a:pos x="289" y="44"/>
                  </a:cxn>
                  <a:cxn ang="0">
                    <a:pos x="277" y="41"/>
                  </a:cxn>
                  <a:cxn ang="0">
                    <a:pos x="262" y="36"/>
                  </a:cxn>
                  <a:cxn ang="0">
                    <a:pos x="244" y="32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1"/>
                  </a:cxn>
                  <a:cxn ang="0">
                    <a:pos x="101" y="23"/>
                  </a:cxn>
                  <a:cxn ang="0">
                    <a:pos x="77" y="29"/>
                  </a:cxn>
                  <a:cxn ang="0">
                    <a:pos x="55" y="37"/>
                  </a:cxn>
                  <a:cxn ang="0">
                    <a:pos x="33" y="48"/>
                  </a:cxn>
                  <a:cxn ang="0">
                    <a:pos x="15" y="63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8"/>
                    </a:lnTo>
                    <a:lnTo>
                      <a:pt x="5" y="44"/>
                    </a:lnTo>
                    <a:lnTo>
                      <a:pt x="11" y="37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8"/>
                    </a:lnTo>
                    <a:lnTo>
                      <a:pt x="54" y="12"/>
                    </a:lnTo>
                    <a:lnTo>
                      <a:pt x="72" y="6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7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6"/>
                    </a:lnTo>
                    <a:lnTo>
                      <a:pt x="289" y="44"/>
                    </a:lnTo>
                    <a:lnTo>
                      <a:pt x="277" y="41"/>
                    </a:lnTo>
                    <a:lnTo>
                      <a:pt x="262" y="36"/>
                    </a:lnTo>
                    <a:lnTo>
                      <a:pt x="244" y="32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1"/>
                    </a:lnTo>
                    <a:lnTo>
                      <a:pt x="101" y="23"/>
                    </a:lnTo>
                    <a:lnTo>
                      <a:pt x="77" y="29"/>
                    </a:lnTo>
                    <a:lnTo>
                      <a:pt x="55" y="37"/>
                    </a:lnTo>
                    <a:lnTo>
                      <a:pt x="33" y="48"/>
                    </a:lnTo>
                    <a:lnTo>
                      <a:pt x="15" y="63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3" name="Freeform 92"/>
              <p:cNvSpPr/>
              <p:nvPr/>
            </p:nvSpPr>
            <p:spPr>
              <a:xfrm>
                <a:off x="6061" y="13793"/>
                <a:ext cx="305" cy="83"/>
              </a:xfrm>
              <a:custGeom>
                <a:avLst/>
                <a:gdLst>
                  <a:gd name="txL" fmla="*/ 0 w 305"/>
                  <a:gd name="txT" fmla="*/ 0 h 83"/>
                  <a:gd name="txR" fmla="*/ 305 w 305"/>
                  <a:gd name="txB" fmla="*/ 83 h 83"/>
                </a:gdLst>
                <a:ahLst/>
                <a:cxnLst>
                  <a:cxn ang="0">
                    <a:pos x="0" y="53"/>
                  </a:cxn>
                  <a:cxn ang="0">
                    <a:pos x="0" y="52"/>
                  </a:cxn>
                  <a:cxn ang="0">
                    <a:pos x="2" y="49"/>
                  </a:cxn>
                  <a:cxn ang="0">
                    <a:pos x="5" y="44"/>
                  </a:cxn>
                  <a:cxn ang="0">
                    <a:pos x="11" y="38"/>
                  </a:cxn>
                  <a:cxn ang="0">
                    <a:pos x="18" y="31"/>
                  </a:cxn>
                  <a:cxn ang="0">
                    <a:pos x="27" y="25"/>
                  </a:cxn>
                  <a:cxn ang="0">
                    <a:pos x="39" y="17"/>
                  </a:cxn>
                  <a:cxn ang="0">
                    <a:pos x="54" y="12"/>
                  </a:cxn>
                  <a:cxn ang="0">
                    <a:pos x="72" y="7"/>
                  </a:cxn>
                  <a:cxn ang="0">
                    <a:pos x="92" y="2"/>
                  </a:cxn>
                  <a:cxn ang="0">
                    <a:pos x="118" y="0"/>
                  </a:cxn>
                  <a:cxn ang="0">
                    <a:pos x="146" y="0"/>
                  </a:cxn>
                  <a:cxn ang="0">
                    <a:pos x="180" y="2"/>
                  </a:cxn>
                  <a:cxn ang="0">
                    <a:pos x="216" y="8"/>
                  </a:cxn>
                  <a:cxn ang="0">
                    <a:pos x="258" y="16"/>
                  </a:cxn>
                  <a:cxn ang="0">
                    <a:pos x="305" y="29"/>
                  </a:cxn>
                  <a:cxn ang="0">
                    <a:pos x="299" y="47"/>
                  </a:cxn>
                  <a:cxn ang="0">
                    <a:pos x="297" y="45"/>
                  </a:cxn>
                  <a:cxn ang="0">
                    <a:pos x="289" y="43"/>
                  </a:cxn>
                  <a:cxn ang="0">
                    <a:pos x="277" y="40"/>
                  </a:cxn>
                  <a:cxn ang="0">
                    <a:pos x="262" y="36"/>
                  </a:cxn>
                  <a:cxn ang="0">
                    <a:pos x="244" y="33"/>
                  </a:cxn>
                  <a:cxn ang="0">
                    <a:pos x="224" y="28"/>
                  </a:cxn>
                  <a:cxn ang="0">
                    <a:pos x="201" y="25"/>
                  </a:cxn>
                  <a:cxn ang="0">
                    <a:pos x="176" y="22"/>
                  </a:cxn>
                  <a:cxn ang="0">
                    <a:pos x="152" y="21"/>
                  </a:cxn>
                  <a:cxn ang="0">
                    <a:pos x="126" y="22"/>
                  </a:cxn>
                  <a:cxn ang="0">
                    <a:pos x="101" y="24"/>
                  </a:cxn>
                  <a:cxn ang="0">
                    <a:pos x="77" y="29"/>
                  </a:cxn>
                  <a:cxn ang="0">
                    <a:pos x="55" y="38"/>
                  </a:cxn>
                  <a:cxn ang="0">
                    <a:pos x="33" y="49"/>
                  </a:cxn>
                  <a:cxn ang="0">
                    <a:pos x="15" y="64"/>
                  </a:cxn>
                  <a:cxn ang="0">
                    <a:pos x="0" y="83"/>
                  </a:cxn>
                  <a:cxn ang="0">
                    <a:pos x="0" y="53"/>
                  </a:cxn>
                </a:cxnLst>
                <a:rect l="txL" t="txT" r="txR" b="txB"/>
                <a:pathLst>
                  <a:path w="305" h="83">
                    <a:moveTo>
                      <a:pt x="0" y="53"/>
                    </a:moveTo>
                    <a:lnTo>
                      <a:pt x="0" y="52"/>
                    </a:lnTo>
                    <a:lnTo>
                      <a:pt x="2" y="49"/>
                    </a:lnTo>
                    <a:lnTo>
                      <a:pt x="5" y="44"/>
                    </a:lnTo>
                    <a:lnTo>
                      <a:pt x="11" y="38"/>
                    </a:lnTo>
                    <a:lnTo>
                      <a:pt x="18" y="31"/>
                    </a:lnTo>
                    <a:lnTo>
                      <a:pt x="27" y="25"/>
                    </a:lnTo>
                    <a:lnTo>
                      <a:pt x="39" y="17"/>
                    </a:lnTo>
                    <a:lnTo>
                      <a:pt x="54" y="12"/>
                    </a:lnTo>
                    <a:lnTo>
                      <a:pt x="72" y="7"/>
                    </a:lnTo>
                    <a:lnTo>
                      <a:pt x="92" y="2"/>
                    </a:lnTo>
                    <a:lnTo>
                      <a:pt x="118" y="0"/>
                    </a:lnTo>
                    <a:lnTo>
                      <a:pt x="146" y="0"/>
                    </a:lnTo>
                    <a:lnTo>
                      <a:pt x="180" y="2"/>
                    </a:lnTo>
                    <a:lnTo>
                      <a:pt x="216" y="8"/>
                    </a:lnTo>
                    <a:lnTo>
                      <a:pt x="258" y="16"/>
                    </a:lnTo>
                    <a:lnTo>
                      <a:pt x="305" y="29"/>
                    </a:lnTo>
                    <a:lnTo>
                      <a:pt x="299" y="47"/>
                    </a:lnTo>
                    <a:lnTo>
                      <a:pt x="297" y="45"/>
                    </a:lnTo>
                    <a:lnTo>
                      <a:pt x="289" y="43"/>
                    </a:lnTo>
                    <a:lnTo>
                      <a:pt x="277" y="40"/>
                    </a:lnTo>
                    <a:lnTo>
                      <a:pt x="262" y="36"/>
                    </a:lnTo>
                    <a:lnTo>
                      <a:pt x="244" y="33"/>
                    </a:lnTo>
                    <a:lnTo>
                      <a:pt x="224" y="28"/>
                    </a:lnTo>
                    <a:lnTo>
                      <a:pt x="201" y="25"/>
                    </a:lnTo>
                    <a:lnTo>
                      <a:pt x="176" y="22"/>
                    </a:lnTo>
                    <a:lnTo>
                      <a:pt x="152" y="21"/>
                    </a:lnTo>
                    <a:lnTo>
                      <a:pt x="126" y="22"/>
                    </a:lnTo>
                    <a:lnTo>
                      <a:pt x="101" y="24"/>
                    </a:lnTo>
                    <a:lnTo>
                      <a:pt x="77" y="29"/>
                    </a:lnTo>
                    <a:lnTo>
                      <a:pt x="55" y="38"/>
                    </a:lnTo>
                    <a:lnTo>
                      <a:pt x="33" y="49"/>
                    </a:lnTo>
                    <a:lnTo>
                      <a:pt x="15" y="64"/>
                    </a:lnTo>
                    <a:lnTo>
                      <a:pt x="0" y="83"/>
                    </a:ln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4" name="Freeform 93"/>
              <p:cNvSpPr/>
              <p:nvPr/>
            </p:nvSpPr>
            <p:spPr>
              <a:xfrm>
                <a:off x="6348" y="13696"/>
                <a:ext cx="496" cy="917"/>
              </a:xfrm>
              <a:custGeom>
                <a:avLst/>
                <a:gdLst>
                  <a:gd name="txL" fmla="*/ 0 w 496"/>
                  <a:gd name="txT" fmla="*/ 0 h 917"/>
                  <a:gd name="txR" fmla="*/ 496 w 496"/>
                  <a:gd name="txB" fmla="*/ 917 h 917"/>
                </a:gdLst>
                <a:ahLst/>
                <a:cxnLst>
                  <a:cxn ang="0">
                    <a:pos x="0" y="0"/>
                  </a:cxn>
                  <a:cxn ang="0">
                    <a:pos x="0" y="886"/>
                  </a:cxn>
                  <a:cxn ang="0">
                    <a:pos x="150" y="917"/>
                  </a:cxn>
                  <a:cxn ang="0">
                    <a:pos x="143" y="797"/>
                  </a:cxn>
                  <a:cxn ang="0">
                    <a:pos x="496" y="851"/>
                  </a:cxn>
                  <a:cxn ang="0">
                    <a:pos x="490" y="803"/>
                  </a:cxn>
                  <a:cxn ang="0">
                    <a:pos x="245" y="773"/>
                  </a:cxn>
                  <a:cxn ang="0">
                    <a:pos x="239" y="670"/>
                  </a:cxn>
                  <a:cxn ang="0">
                    <a:pos x="72" y="670"/>
                  </a:cxn>
                  <a:cxn ang="0">
                    <a:pos x="68" y="657"/>
                  </a:cxn>
                  <a:cxn ang="0">
                    <a:pos x="56" y="620"/>
                  </a:cxn>
                  <a:cxn ang="0">
                    <a:pos x="41" y="559"/>
                  </a:cxn>
                  <a:cxn ang="0">
                    <a:pos x="26" y="480"/>
                  </a:cxn>
                  <a:cxn ang="0">
                    <a:pos x="15" y="385"/>
                  </a:cxn>
                  <a:cxn ang="0">
                    <a:pos x="11" y="276"/>
                  </a:cxn>
                  <a:cxn ang="0">
                    <a:pos x="20" y="158"/>
                  </a:cxn>
                  <a:cxn ang="0">
                    <a:pos x="42" y="30"/>
                  </a:cxn>
                  <a:cxn ang="0">
                    <a:pos x="0" y="0"/>
                  </a:cxn>
                </a:cxnLst>
                <a:rect l="txL" t="txT" r="txR" b="txB"/>
                <a:pathLst>
                  <a:path w="496" h="917">
                    <a:moveTo>
                      <a:pt x="0" y="0"/>
                    </a:moveTo>
                    <a:lnTo>
                      <a:pt x="0" y="886"/>
                    </a:lnTo>
                    <a:lnTo>
                      <a:pt x="150" y="917"/>
                    </a:lnTo>
                    <a:lnTo>
                      <a:pt x="143" y="797"/>
                    </a:lnTo>
                    <a:lnTo>
                      <a:pt x="496" y="851"/>
                    </a:lnTo>
                    <a:lnTo>
                      <a:pt x="490" y="803"/>
                    </a:lnTo>
                    <a:lnTo>
                      <a:pt x="245" y="773"/>
                    </a:lnTo>
                    <a:lnTo>
                      <a:pt x="239" y="670"/>
                    </a:lnTo>
                    <a:lnTo>
                      <a:pt x="72" y="670"/>
                    </a:lnTo>
                    <a:lnTo>
                      <a:pt x="68" y="657"/>
                    </a:lnTo>
                    <a:lnTo>
                      <a:pt x="56" y="620"/>
                    </a:lnTo>
                    <a:lnTo>
                      <a:pt x="41" y="559"/>
                    </a:lnTo>
                    <a:lnTo>
                      <a:pt x="26" y="480"/>
                    </a:lnTo>
                    <a:lnTo>
                      <a:pt x="15" y="385"/>
                    </a:lnTo>
                    <a:lnTo>
                      <a:pt x="11" y="276"/>
                    </a:lnTo>
                    <a:lnTo>
                      <a:pt x="20" y="158"/>
                    </a:lnTo>
                    <a:lnTo>
                      <a:pt x="42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5" name="Freeform 94"/>
              <p:cNvSpPr/>
              <p:nvPr/>
            </p:nvSpPr>
            <p:spPr>
              <a:xfrm>
                <a:off x="6593" y="13487"/>
                <a:ext cx="638" cy="125"/>
              </a:xfrm>
              <a:custGeom>
                <a:avLst/>
                <a:gdLst>
                  <a:gd name="txL" fmla="*/ 0 w 638"/>
                  <a:gd name="txT" fmla="*/ 0 h 125"/>
                  <a:gd name="txR" fmla="*/ 638 w 638"/>
                  <a:gd name="txB" fmla="*/ 125 h 125"/>
                </a:gdLst>
                <a:ahLst/>
                <a:cxnLst>
                  <a:cxn ang="0">
                    <a:pos x="0" y="125"/>
                  </a:cxn>
                  <a:cxn ang="0">
                    <a:pos x="4" y="124"/>
                  </a:cxn>
                  <a:cxn ang="0">
                    <a:pos x="14" y="119"/>
                  </a:cxn>
                  <a:cxn ang="0">
                    <a:pos x="31" y="114"/>
                  </a:cxn>
                  <a:cxn ang="0">
                    <a:pos x="53" y="106"/>
                  </a:cxn>
                  <a:cxn ang="0">
                    <a:pos x="81" y="98"/>
                  </a:cxn>
                  <a:cxn ang="0">
                    <a:pos x="113" y="89"/>
                  </a:cxn>
                  <a:cxn ang="0">
                    <a:pos x="151" y="81"/>
                  </a:cxn>
                  <a:cxn ang="0">
                    <a:pos x="192" y="73"/>
                  </a:cxn>
                  <a:cxn ang="0">
                    <a:pos x="237" y="65"/>
                  </a:cxn>
                  <a:cxn ang="0">
                    <a:pos x="286" y="60"/>
                  </a:cxn>
                  <a:cxn ang="0">
                    <a:pos x="337" y="56"/>
                  </a:cxn>
                  <a:cxn ang="0">
                    <a:pos x="390" y="55"/>
                  </a:cxn>
                  <a:cxn ang="0">
                    <a:pos x="446" y="56"/>
                  </a:cxn>
                  <a:cxn ang="0">
                    <a:pos x="503" y="61"/>
                  </a:cxn>
                  <a:cxn ang="0">
                    <a:pos x="561" y="70"/>
                  </a:cxn>
                  <a:cxn ang="0">
                    <a:pos x="620" y="83"/>
                  </a:cxn>
                  <a:cxn ang="0">
                    <a:pos x="638" y="0"/>
                  </a:cxn>
                  <a:cxn ang="0">
                    <a:pos x="634" y="0"/>
                  </a:cxn>
                  <a:cxn ang="0">
                    <a:pos x="620" y="0"/>
                  </a:cxn>
                  <a:cxn ang="0">
                    <a:pos x="599" y="0"/>
                  </a:cxn>
                  <a:cxn ang="0">
                    <a:pos x="571" y="1"/>
                  </a:cxn>
                  <a:cxn ang="0">
                    <a:pos x="536" y="2"/>
                  </a:cxn>
                  <a:cxn ang="0">
                    <a:pos x="496" y="3"/>
                  </a:cxn>
                  <a:cxn ang="0">
                    <a:pos x="452" y="6"/>
                  </a:cxn>
                  <a:cxn ang="0">
                    <a:pos x="405" y="8"/>
                  </a:cxn>
                  <a:cxn ang="0">
                    <a:pos x="354" y="13"/>
                  </a:cxn>
                  <a:cxn ang="0">
                    <a:pos x="302" y="17"/>
                  </a:cxn>
                  <a:cxn ang="0">
                    <a:pos x="249" y="22"/>
                  </a:cxn>
                  <a:cxn ang="0">
                    <a:pos x="196" y="30"/>
                  </a:cxn>
                  <a:cxn ang="0">
                    <a:pos x="144" y="37"/>
                  </a:cxn>
                  <a:cxn ang="0">
                    <a:pos x="93" y="47"/>
                  </a:cxn>
                  <a:cxn ang="0">
                    <a:pos x="45" y="58"/>
                  </a:cxn>
                  <a:cxn ang="0">
                    <a:pos x="0" y="71"/>
                  </a:cxn>
                  <a:cxn ang="0">
                    <a:pos x="0" y="125"/>
                  </a:cxn>
                </a:cxnLst>
                <a:rect l="txL" t="txT" r="txR" b="txB"/>
                <a:pathLst>
                  <a:path w="638" h="125">
                    <a:moveTo>
                      <a:pt x="0" y="125"/>
                    </a:moveTo>
                    <a:lnTo>
                      <a:pt x="4" y="124"/>
                    </a:lnTo>
                    <a:lnTo>
                      <a:pt x="14" y="119"/>
                    </a:lnTo>
                    <a:lnTo>
                      <a:pt x="31" y="114"/>
                    </a:lnTo>
                    <a:lnTo>
                      <a:pt x="53" y="106"/>
                    </a:lnTo>
                    <a:lnTo>
                      <a:pt x="81" y="98"/>
                    </a:lnTo>
                    <a:lnTo>
                      <a:pt x="113" y="89"/>
                    </a:lnTo>
                    <a:lnTo>
                      <a:pt x="151" y="81"/>
                    </a:lnTo>
                    <a:lnTo>
                      <a:pt x="192" y="73"/>
                    </a:lnTo>
                    <a:lnTo>
                      <a:pt x="237" y="65"/>
                    </a:lnTo>
                    <a:lnTo>
                      <a:pt x="286" y="60"/>
                    </a:lnTo>
                    <a:lnTo>
                      <a:pt x="337" y="56"/>
                    </a:lnTo>
                    <a:lnTo>
                      <a:pt x="390" y="55"/>
                    </a:lnTo>
                    <a:lnTo>
                      <a:pt x="446" y="56"/>
                    </a:lnTo>
                    <a:lnTo>
                      <a:pt x="503" y="61"/>
                    </a:lnTo>
                    <a:lnTo>
                      <a:pt x="561" y="70"/>
                    </a:lnTo>
                    <a:lnTo>
                      <a:pt x="620" y="83"/>
                    </a:lnTo>
                    <a:lnTo>
                      <a:pt x="638" y="0"/>
                    </a:lnTo>
                    <a:lnTo>
                      <a:pt x="634" y="0"/>
                    </a:lnTo>
                    <a:lnTo>
                      <a:pt x="620" y="0"/>
                    </a:lnTo>
                    <a:lnTo>
                      <a:pt x="599" y="0"/>
                    </a:lnTo>
                    <a:lnTo>
                      <a:pt x="571" y="1"/>
                    </a:lnTo>
                    <a:lnTo>
                      <a:pt x="536" y="2"/>
                    </a:lnTo>
                    <a:lnTo>
                      <a:pt x="496" y="3"/>
                    </a:lnTo>
                    <a:lnTo>
                      <a:pt x="452" y="6"/>
                    </a:lnTo>
                    <a:lnTo>
                      <a:pt x="405" y="8"/>
                    </a:lnTo>
                    <a:lnTo>
                      <a:pt x="354" y="13"/>
                    </a:lnTo>
                    <a:lnTo>
                      <a:pt x="302" y="17"/>
                    </a:lnTo>
                    <a:lnTo>
                      <a:pt x="249" y="22"/>
                    </a:lnTo>
                    <a:lnTo>
                      <a:pt x="196" y="30"/>
                    </a:lnTo>
                    <a:lnTo>
                      <a:pt x="144" y="37"/>
                    </a:lnTo>
                    <a:lnTo>
                      <a:pt x="93" y="47"/>
                    </a:lnTo>
                    <a:lnTo>
                      <a:pt x="45" y="58"/>
                    </a:lnTo>
                    <a:lnTo>
                      <a:pt x="0" y="71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80808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6" name="Freeform 95"/>
              <p:cNvSpPr/>
              <p:nvPr/>
            </p:nvSpPr>
            <p:spPr>
              <a:xfrm>
                <a:off x="6217" y="14634"/>
                <a:ext cx="1075" cy="356"/>
              </a:xfrm>
              <a:custGeom>
                <a:avLst/>
                <a:gdLst>
                  <a:gd name="txL" fmla="*/ 0 w 1075"/>
                  <a:gd name="txT" fmla="*/ 0 h 356"/>
                  <a:gd name="txR" fmla="*/ 1075 w 1075"/>
                  <a:gd name="txB" fmla="*/ 356 h 356"/>
                </a:gdLst>
                <a:ahLst/>
                <a:cxnLst>
                  <a:cxn ang="0">
                    <a:pos x="454" y="344"/>
                  </a:cxn>
                  <a:cxn ang="0">
                    <a:pos x="456" y="343"/>
                  </a:cxn>
                  <a:cxn ang="0">
                    <a:pos x="463" y="341"/>
                  </a:cxn>
                  <a:cxn ang="0">
                    <a:pos x="472" y="337"/>
                  </a:cxn>
                  <a:cxn ang="0">
                    <a:pos x="485" y="332"/>
                  </a:cxn>
                  <a:cxn ang="0">
                    <a:pos x="501" y="325"/>
                  </a:cxn>
                  <a:cxn ang="0">
                    <a:pos x="518" y="317"/>
                  </a:cxn>
                  <a:cxn ang="0">
                    <a:pos x="538" y="308"/>
                  </a:cxn>
                  <a:cxn ang="0">
                    <a:pos x="558" y="298"/>
                  </a:cxn>
                  <a:cxn ang="0">
                    <a:pos x="580" y="287"/>
                  </a:cxn>
                  <a:cxn ang="0">
                    <a:pos x="600" y="274"/>
                  </a:cxn>
                  <a:cxn ang="0">
                    <a:pos x="621" y="262"/>
                  </a:cxn>
                  <a:cxn ang="0">
                    <a:pos x="640" y="248"/>
                  </a:cxn>
                  <a:cxn ang="0">
                    <a:pos x="658" y="234"/>
                  </a:cxn>
                  <a:cxn ang="0">
                    <a:pos x="674" y="219"/>
                  </a:cxn>
                  <a:cxn ang="0">
                    <a:pos x="688" y="204"/>
                  </a:cxn>
                  <a:cxn ang="0">
                    <a:pos x="699" y="189"/>
                  </a:cxn>
                  <a:cxn ang="0">
                    <a:pos x="0" y="18"/>
                  </a:cxn>
                  <a:cxn ang="0">
                    <a:pos x="54" y="0"/>
                  </a:cxn>
                  <a:cxn ang="0">
                    <a:pos x="1075" y="251"/>
                  </a:cxn>
                  <a:cxn ang="0">
                    <a:pos x="1033" y="274"/>
                  </a:cxn>
                  <a:cxn ang="0">
                    <a:pos x="738" y="199"/>
                  </a:cxn>
                  <a:cxn ang="0">
                    <a:pos x="737" y="200"/>
                  </a:cxn>
                  <a:cxn ang="0">
                    <a:pos x="735" y="203"/>
                  </a:cxn>
                  <a:cxn ang="0">
                    <a:pos x="730" y="207"/>
                  </a:cxn>
                  <a:cxn ang="0">
                    <a:pos x="724" y="214"/>
                  </a:cxn>
                  <a:cxn ang="0">
                    <a:pos x="716" y="222"/>
                  </a:cxn>
                  <a:cxn ang="0">
                    <a:pos x="706" y="231"/>
                  </a:cxn>
                  <a:cxn ang="0">
                    <a:pos x="694" y="242"/>
                  </a:cxn>
                  <a:cxn ang="0">
                    <a:pos x="679" y="253"/>
                  </a:cxn>
                  <a:cxn ang="0">
                    <a:pos x="662" y="265"/>
                  </a:cxn>
                  <a:cxn ang="0">
                    <a:pos x="643" y="278"/>
                  </a:cxn>
                  <a:cxn ang="0">
                    <a:pos x="621" y="291"/>
                  </a:cxn>
                  <a:cxn ang="0">
                    <a:pos x="597" y="303"/>
                  </a:cxn>
                  <a:cxn ang="0">
                    <a:pos x="570" y="317"/>
                  </a:cxn>
                  <a:cxn ang="0">
                    <a:pos x="540" y="330"/>
                  </a:cxn>
                  <a:cxn ang="0">
                    <a:pos x="508" y="343"/>
                  </a:cxn>
                  <a:cxn ang="0">
                    <a:pos x="472" y="356"/>
                  </a:cxn>
                  <a:cxn ang="0">
                    <a:pos x="454" y="344"/>
                  </a:cxn>
                </a:cxnLst>
                <a:rect l="txL" t="txT" r="txR" b="txB"/>
                <a:pathLst>
                  <a:path w="1075" h="356">
                    <a:moveTo>
                      <a:pt x="454" y="344"/>
                    </a:moveTo>
                    <a:lnTo>
                      <a:pt x="456" y="343"/>
                    </a:lnTo>
                    <a:lnTo>
                      <a:pt x="463" y="341"/>
                    </a:lnTo>
                    <a:lnTo>
                      <a:pt x="472" y="337"/>
                    </a:lnTo>
                    <a:lnTo>
                      <a:pt x="485" y="332"/>
                    </a:lnTo>
                    <a:lnTo>
                      <a:pt x="501" y="325"/>
                    </a:lnTo>
                    <a:lnTo>
                      <a:pt x="518" y="317"/>
                    </a:lnTo>
                    <a:lnTo>
                      <a:pt x="538" y="308"/>
                    </a:lnTo>
                    <a:lnTo>
                      <a:pt x="558" y="298"/>
                    </a:lnTo>
                    <a:lnTo>
                      <a:pt x="580" y="287"/>
                    </a:lnTo>
                    <a:lnTo>
                      <a:pt x="600" y="274"/>
                    </a:lnTo>
                    <a:lnTo>
                      <a:pt x="621" y="262"/>
                    </a:lnTo>
                    <a:lnTo>
                      <a:pt x="640" y="248"/>
                    </a:lnTo>
                    <a:lnTo>
                      <a:pt x="658" y="234"/>
                    </a:lnTo>
                    <a:lnTo>
                      <a:pt x="674" y="219"/>
                    </a:lnTo>
                    <a:lnTo>
                      <a:pt x="688" y="204"/>
                    </a:lnTo>
                    <a:lnTo>
                      <a:pt x="699" y="189"/>
                    </a:lnTo>
                    <a:lnTo>
                      <a:pt x="0" y="18"/>
                    </a:lnTo>
                    <a:lnTo>
                      <a:pt x="54" y="0"/>
                    </a:lnTo>
                    <a:lnTo>
                      <a:pt x="1075" y="251"/>
                    </a:lnTo>
                    <a:lnTo>
                      <a:pt x="1033" y="274"/>
                    </a:lnTo>
                    <a:lnTo>
                      <a:pt x="738" y="199"/>
                    </a:lnTo>
                    <a:lnTo>
                      <a:pt x="737" y="200"/>
                    </a:lnTo>
                    <a:lnTo>
                      <a:pt x="735" y="203"/>
                    </a:lnTo>
                    <a:lnTo>
                      <a:pt x="730" y="207"/>
                    </a:lnTo>
                    <a:lnTo>
                      <a:pt x="724" y="214"/>
                    </a:lnTo>
                    <a:lnTo>
                      <a:pt x="716" y="222"/>
                    </a:lnTo>
                    <a:lnTo>
                      <a:pt x="706" y="231"/>
                    </a:lnTo>
                    <a:lnTo>
                      <a:pt x="694" y="242"/>
                    </a:lnTo>
                    <a:lnTo>
                      <a:pt x="679" y="253"/>
                    </a:lnTo>
                    <a:lnTo>
                      <a:pt x="662" y="265"/>
                    </a:lnTo>
                    <a:lnTo>
                      <a:pt x="643" y="278"/>
                    </a:lnTo>
                    <a:lnTo>
                      <a:pt x="621" y="291"/>
                    </a:lnTo>
                    <a:lnTo>
                      <a:pt x="597" y="303"/>
                    </a:lnTo>
                    <a:lnTo>
                      <a:pt x="570" y="317"/>
                    </a:lnTo>
                    <a:lnTo>
                      <a:pt x="540" y="330"/>
                    </a:lnTo>
                    <a:lnTo>
                      <a:pt x="508" y="343"/>
                    </a:lnTo>
                    <a:lnTo>
                      <a:pt x="472" y="356"/>
                    </a:lnTo>
                    <a:lnTo>
                      <a:pt x="454" y="344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7" name="Freeform 96"/>
              <p:cNvSpPr/>
              <p:nvPr/>
            </p:nvSpPr>
            <p:spPr>
              <a:xfrm>
                <a:off x="5997" y="14727"/>
                <a:ext cx="1095" cy="319"/>
              </a:xfrm>
              <a:custGeom>
                <a:avLst/>
                <a:gdLst>
                  <a:gd name="txL" fmla="*/ 0 w 1095"/>
                  <a:gd name="txT" fmla="*/ 0 h 319"/>
                  <a:gd name="txR" fmla="*/ 1095 w 1095"/>
                  <a:gd name="txB" fmla="*/ 319 h 319"/>
                </a:gdLst>
                <a:ahLst/>
                <a:cxnLst>
                  <a:cxn ang="0">
                    <a:pos x="0" y="0"/>
                  </a:cxn>
                  <a:cxn ang="0">
                    <a:pos x="1071" y="319"/>
                  </a:cxn>
                  <a:cxn ang="0">
                    <a:pos x="1095" y="319"/>
                  </a:cxn>
                  <a:cxn ang="0">
                    <a:pos x="33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95" h="319">
                    <a:moveTo>
                      <a:pt x="0" y="0"/>
                    </a:moveTo>
                    <a:lnTo>
                      <a:pt x="1071" y="319"/>
                    </a:lnTo>
                    <a:lnTo>
                      <a:pt x="1095" y="319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8" name="Freeform 97"/>
              <p:cNvSpPr/>
              <p:nvPr/>
            </p:nvSpPr>
            <p:spPr>
              <a:xfrm>
                <a:off x="6181" y="14684"/>
                <a:ext cx="1082" cy="285"/>
              </a:xfrm>
              <a:custGeom>
                <a:avLst/>
                <a:gdLst>
                  <a:gd name="txL" fmla="*/ 0 w 1082"/>
                  <a:gd name="txT" fmla="*/ 0 h 285"/>
                  <a:gd name="txR" fmla="*/ 1082 w 1082"/>
                  <a:gd name="txB" fmla="*/ 285 h 285"/>
                </a:gdLst>
                <a:ahLst/>
                <a:cxnLst>
                  <a:cxn ang="0">
                    <a:pos x="0" y="1"/>
                  </a:cxn>
                  <a:cxn ang="0">
                    <a:pos x="1058" y="285"/>
                  </a:cxn>
                  <a:cxn ang="0">
                    <a:pos x="1082" y="284"/>
                  </a:cxn>
                  <a:cxn ang="0">
                    <a:pos x="33" y="0"/>
                  </a:cxn>
                  <a:cxn ang="0">
                    <a:pos x="0" y="1"/>
                  </a:cxn>
                </a:cxnLst>
                <a:rect l="txL" t="txT" r="txR" b="txB"/>
                <a:pathLst>
                  <a:path w="1082" h="285">
                    <a:moveTo>
                      <a:pt x="0" y="1"/>
                    </a:moveTo>
                    <a:lnTo>
                      <a:pt x="1058" y="285"/>
                    </a:lnTo>
                    <a:lnTo>
                      <a:pt x="1082" y="284"/>
                    </a:lnTo>
                    <a:lnTo>
                      <a:pt x="33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749" name="Freeform 98"/>
              <p:cNvSpPr/>
              <p:nvPr/>
            </p:nvSpPr>
            <p:spPr>
              <a:xfrm>
                <a:off x="6093" y="14699"/>
                <a:ext cx="1087" cy="315"/>
              </a:xfrm>
              <a:custGeom>
                <a:avLst/>
                <a:gdLst>
                  <a:gd name="txL" fmla="*/ 0 w 1087"/>
                  <a:gd name="txT" fmla="*/ 0 h 315"/>
                  <a:gd name="txR" fmla="*/ 1087 w 1087"/>
                  <a:gd name="txB" fmla="*/ 315 h 315"/>
                </a:gdLst>
                <a:ahLst/>
                <a:cxnLst>
                  <a:cxn ang="0">
                    <a:pos x="0" y="0"/>
                  </a:cxn>
                  <a:cxn ang="0">
                    <a:pos x="1066" y="315"/>
                  </a:cxn>
                  <a:cxn ang="0">
                    <a:pos x="1087" y="308"/>
                  </a:cxn>
                  <a:cxn ang="0">
                    <a:pos x="31" y="0"/>
                  </a:cxn>
                  <a:cxn ang="0">
                    <a:pos x="0" y="0"/>
                  </a:cxn>
                </a:cxnLst>
                <a:rect l="txL" t="txT" r="txR" b="txB"/>
                <a:pathLst>
                  <a:path w="1087" h="315">
                    <a:moveTo>
                      <a:pt x="0" y="0"/>
                    </a:moveTo>
                    <a:lnTo>
                      <a:pt x="1066" y="315"/>
                    </a:lnTo>
                    <a:lnTo>
                      <a:pt x="1087" y="308"/>
                    </a:lnTo>
                    <a:lnTo>
                      <a:pt x="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8703" name="Group 99"/>
            <p:cNvGrpSpPr/>
            <p:nvPr/>
          </p:nvGrpSpPr>
          <p:grpSpPr>
            <a:xfrm>
              <a:off x="12806" y="10667"/>
              <a:ext cx="983" cy="1369"/>
              <a:chOff x="12762" y="10336"/>
              <a:chExt cx="1027" cy="1700"/>
            </a:xfrm>
          </p:grpSpPr>
          <p:sp>
            <p:nvSpPr>
              <p:cNvPr id="148705" name="Rectangle 100"/>
              <p:cNvSpPr/>
              <p:nvPr/>
            </p:nvSpPr>
            <p:spPr>
              <a:xfrm>
                <a:off x="12824" y="10394"/>
                <a:ext cx="965" cy="1642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06" name="Rectangle 101"/>
              <p:cNvSpPr/>
              <p:nvPr/>
            </p:nvSpPr>
            <p:spPr>
              <a:xfrm>
                <a:off x="12766" y="10336"/>
                <a:ext cx="965" cy="1642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707" name="Line 102"/>
              <p:cNvSpPr/>
              <p:nvPr/>
            </p:nvSpPr>
            <p:spPr>
              <a:xfrm>
                <a:off x="12766" y="10682"/>
                <a:ext cx="965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08" name="Line 103"/>
              <p:cNvSpPr/>
              <p:nvPr/>
            </p:nvSpPr>
            <p:spPr>
              <a:xfrm>
                <a:off x="12780" y="11042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09" name="Line 104"/>
              <p:cNvSpPr/>
              <p:nvPr/>
            </p:nvSpPr>
            <p:spPr>
              <a:xfrm>
                <a:off x="12764" y="11374"/>
                <a:ext cx="980" cy="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710" name="Line 105"/>
              <p:cNvSpPr/>
              <p:nvPr/>
            </p:nvSpPr>
            <p:spPr>
              <a:xfrm>
                <a:off x="12762" y="11675"/>
                <a:ext cx="967" cy="2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8704" name="Text Box 106"/>
            <p:cNvSpPr txBox="1"/>
            <p:nvPr/>
          </p:nvSpPr>
          <p:spPr>
            <a:xfrm>
              <a:off x="12809" y="10193"/>
              <a:ext cx="958" cy="36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/>
              <a:r>
                <a:rPr lang="en-US" altLang="zh-CN" sz="1000" dirty="0">
                  <a:solidFill>
                    <a:schemeClr val="tx2"/>
                  </a:solidFill>
                  <a:latin typeface="Arial" panose="020B0604020202020204" pitchFamily="34" charset="0"/>
                </a:rPr>
                <a:t>Host B</a:t>
              </a:r>
              <a:endParaRPr lang="en-US" altLang="zh-CN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8493" name="Line 107"/>
          <p:cNvSpPr/>
          <p:nvPr/>
        </p:nvSpPr>
        <p:spPr>
          <a:xfrm flipH="1">
            <a:off x="6223000" y="2365375"/>
            <a:ext cx="317500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494" name="Line 108"/>
          <p:cNvSpPr/>
          <p:nvPr/>
        </p:nvSpPr>
        <p:spPr>
          <a:xfrm flipH="1" flipV="1">
            <a:off x="7002463" y="2374900"/>
            <a:ext cx="339725" cy="4763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495" name="Line 109"/>
          <p:cNvSpPr/>
          <p:nvPr/>
        </p:nvSpPr>
        <p:spPr>
          <a:xfrm flipH="1">
            <a:off x="6977063" y="2151063"/>
            <a:ext cx="566737" cy="67627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496" name="Line 110"/>
          <p:cNvSpPr/>
          <p:nvPr/>
        </p:nvSpPr>
        <p:spPr>
          <a:xfrm flipH="1">
            <a:off x="7524750" y="2160588"/>
            <a:ext cx="192088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8497" name="Group 111"/>
          <p:cNvGrpSpPr/>
          <p:nvPr/>
        </p:nvGrpSpPr>
        <p:grpSpPr>
          <a:xfrm>
            <a:off x="7562850" y="1828800"/>
            <a:ext cx="428625" cy="471488"/>
            <a:chOff x="5850" y="13487"/>
            <a:chExt cx="2023" cy="1840"/>
          </a:xfrm>
        </p:grpSpPr>
        <p:sp>
          <p:nvSpPr>
            <p:cNvPr id="148663" name="Freeform 112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4" name="Freeform 113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5" name="Freeform 114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6" name="Freeform 115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7" name="Freeform 116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8" name="Freeform 117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69" name="Freeform 118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0" name="Freeform 119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1" name="Freeform 120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2" name="Freeform 121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3" name="Freeform 122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4" name="Freeform 123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5" name="Freeform 124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6" name="Freeform 125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7" name="Freeform 126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8" name="Freeform 127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79" name="Freeform 128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0" name="Freeform 129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1" name="Freeform 130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2" name="Freeform 131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3" name="Freeform 132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4" name="Freeform 133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5" name="Freeform 134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6" name="Freeform 135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7" name="Freeform 136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8" name="Freeform 137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89" name="Freeform 138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0" name="Freeform 139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1" name="Freeform 140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2" name="Rectangle 141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93" name="Freeform 142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4" name="Freeform 143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5" name="Freeform 144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6" name="Freeform 145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7" name="Freeform 146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8" name="Freeform 147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99" name="Freeform 148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700" name="Freeform 149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701" name="Freeform 150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8498" name="Group 151"/>
          <p:cNvGrpSpPr/>
          <p:nvPr/>
        </p:nvGrpSpPr>
        <p:grpSpPr>
          <a:xfrm>
            <a:off x="7662863" y="1679575"/>
            <a:ext cx="284162" cy="471488"/>
            <a:chOff x="12762" y="10336"/>
            <a:chExt cx="1027" cy="1700"/>
          </a:xfrm>
        </p:grpSpPr>
        <p:sp>
          <p:nvSpPr>
            <p:cNvPr id="148657" name="Rectangle 152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58" name="Rectangle 153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59" name="Line 154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60" name="Line 155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61" name="Line 156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62" name="Line 157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499" name="Group 158"/>
          <p:cNvGrpSpPr/>
          <p:nvPr/>
        </p:nvGrpSpPr>
        <p:grpSpPr>
          <a:xfrm>
            <a:off x="7250113" y="2862263"/>
            <a:ext cx="428625" cy="469900"/>
            <a:chOff x="5850" y="13487"/>
            <a:chExt cx="2023" cy="1840"/>
          </a:xfrm>
        </p:grpSpPr>
        <p:sp>
          <p:nvSpPr>
            <p:cNvPr id="148618" name="Freeform 159"/>
            <p:cNvSpPr/>
            <p:nvPr/>
          </p:nvSpPr>
          <p:spPr>
            <a:xfrm>
              <a:off x="5850" y="13632"/>
              <a:ext cx="2023" cy="1695"/>
            </a:xfrm>
            <a:custGeom>
              <a:avLst/>
              <a:gdLst>
                <a:gd name="txL" fmla="*/ 0 w 2023"/>
                <a:gd name="txT" fmla="*/ 0 h 1695"/>
                <a:gd name="txR" fmla="*/ 2023 w 2023"/>
                <a:gd name="txB" fmla="*/ 1695 h 1695"/>
              </a:gdLst>
              <a:ahLst/>
              <a:cxnLst>
                <a:cxn ang="0">
                  <a:pos x="570" y="121"/>
                </a:cxn>
                <a:cxn ang="0">
                  <a:pos x="575" y="120"/>
                </a:cxn>
                <a:cxn ang="0">
                  <a:pos x="586" y="116"/>
                </a:cxn>
                <a:cxn ang="0">
                  <a:pos x="607" y="108"/>
                </a:cxn>
                <a:cxn ang="0">
                  <a:pos x="636" y="101"/>
                </a:cxn>
                <a:cxn ang="0">
                  <a:pos x="672" y="90"/>
                </a:cxn>
                <a:cxn ang="0">
                  <a:pos x="718" y="79"/>
                </a:cxn>
                <a:cxn ang="0">
                  <a:pos x="771" y="67"/>
                </a:cxn>
                <a:cxn ang="0">
                  <a:pos x="834" y="55"/>
                </a:cxn>
                <a:cxn ang="0">
                  <a:pos x="904" y="43"/>
                </a:cxn>
                <a:cxn ang="0">
                  <a:pos x="982" y="33"/>
                </a:cxn>
                <a:cxn ang="0">
                  <a:pos x="1071" y="22"/>
                </a:cxn>
                <a:cxn ang="0">
                  <a:pos x="1166" y="13"/>
                </a:cxn>
                <a:cxn ang="0">
                  <a:pos x="1271" y="7"/>
                </a:cxn>
                <a:cxn ang="0">
                  <a:pos x="1384" y="1"/>
                </a:cxn>
                <a:cxn ang="0">
                  <a:pos x="1506" y="0"/>
                </a:cxn>
                <a:cxn ang="0">
                  <a:pos x="1636" y="1"/>
                </a:cxn>
                <a:cxn ang="0">
                  <a:pos x="1692" y="233"/>
                </a:cxn>
                <a:cxn ang="0">
                  <a:pos x="1713" y="243"/>
                </a:cxn>
                <a:cxn ang="0">
                  <a:pos x="1758" y="274"/>
                </a:cxn>
                <a:cxn ang="0">
                  <a:pos x="1806" y="329"/>
                </a:cxn>
                <a:cxn ang="0">
                  <a:pos x="1836" y="409"/>
                </a:cxn>
                <a:cxn ang="0">
                  <a:pos x="1955" y="948"/>
                </a:cxn>
                <a:cxn ang="0">
                  <a:pos x="2003" y="1171"/>
                </a:cxn>
                <a:cxn ang="0">
                  <a:pos x="2011" y="1188"/>
                </a:cxn>
                <a:cxn ang="0">
                  <a:pos x="2022" y="1231"/>
                </a:cxn>
                <a:cxn ang="0">
                  <a:pos x="2021" y="1297"/>
                </a:cxn>
                <a:cxn ang="0">
                  <a:pos x="1992" y="1380"/>
                </a:cxn>
                <a:cxn ang="0">
                  <a:pos x="0" y="1328"/>
                </a:cxn>
                <a:cxn ang="0">
                  <a:pos x="199" y="1223"/>
                </a:cxn>
                <a:cxn ang="0">
                  <a:pos x="200" y="232"/>
                </a:cxn>
                <a:cxn ang="0">
                  <a:pos x="210" y="226"/>
                </a:cxn>
                <a:cxn ang="0">
                  <a:pos x="230" y="214"/>
                </a:cxn>
                <a:cxn ang="0">
                  <a:pos x="259" y="201"/>
                </a:cxn>
                <a:cxn ang="0">
                  <a:pos x="297" y="189"/>
                </a:cxn>
                <a:cxn ang="0">
                  <a:pos x="344" y="183"/>
                </a:cxn>
                <a:cxn ang="0">
                  <a:pos x="399" y="181"/>
                </a:cxn>
                <a:cxn ang="0">
                  <a:pos x="464" y="191"/>
                </a:cxn>
                <a:cxn ang="0">
                  <a:pos x="548" y="225"/>
                </a:cxn>
              </a:cxnLst>
              <a:rect l="txL" t="txT" r="txR" b="txB"/>
              <a:pathLst>
                <a:path w="2023" h="1695">
                  <a:moveTo>
                    <a:pt x="548" y="225"/>
                  </a:moveTo>
                  <a:lnTo>
                    <a:pt x="570" y="121"/>
                  </a:lnTo>
                  <a:lnTo>
                    <a:pt x="571" y="121"/>
                  </a:lnTo>
                  <a:lnTo>
                    <a:pt x="575" y="120"/>
                  </a:lnTo>
                  <a:lnTo>
                    <a:pt x="580" y="118"/>
                  </a:lnTo>
                  <a:lnTo>
                    <a:pt x="586" y="116"/>
                  </a:lnTo>
                  <a:lnTo>
                    <a:pt x="596" y="112"/>
                  </a:lnTo>
                  <a:lnTo>
                    <a:pt x="607" y="108"/>
                  </a:lnTo>
                  <a:lnTo>
                    <a:pt x="620" y="105"/>
                  </a:lnTo>
                  <a:lnTo>
                    <a:pt x="636" y="101"/>
                  </a:lnTo>
                  <a:lnTo>
                    <a:pt x="653" y="95"/>
                  </a:lnTo>
                  <a:lnTo>
                    <a:pt x="672" y="90"/>
                  </a:lnTo>
                  <a:lnTo>
                    <a:pt x="694" y="84"/>
                  </a:lnTo>
                  <a:lnTo>
                    <a:pt x="718" y="79"/>
                  </a:lnTo>
                  <a:lnTo>
                    <a:pt x="743" y="74"/>
                  </a:lnTo>
                  <a:lnTo>
                    <a:pt x="771" y="67"/>
                  </a:lnTo>
                  <a:lnTo>
                    <a:pt x="802" y="61"/>
                  </a:lnTo>
                  <a:lnTo>
                    <a:pt x="834" y="55"/>
                  </a:lnTo>
                  <a:lnTo>
                    <a:pt x="867" y="49"/>
                  </a:lnTo>
                  <a:lnTo>
                    <a:pt x="904" y="43"/>
                  </a:lnTo>
                  <a:lnTo>
                    <a:pt x="943" y="38"/>
                  </a:lnTo>
                  <a:lnTo>
                    <a:pt x="982" y="33"/>
                  </a:lnTo>
                  <a:lnTo>
                    <a:pt x="1025" y="27"/>
                  </a:lnTo>
                  <a:lnTo>
                    <a:pt x="1071" y="22"/>
                  </a:lnTo>
                  <a:lnTo>
                    <a:pt x="1117" y="17"/>
                  </a:lnTo>
                  <a:lnTo>
                    <a:pt x="1166" y="13"/>
                  </a:lnTo>
                  <a:lnTo>
                    <a:pt x="1218" y="10"/>
                  </a:lnTo>
                  <a:lnTo>
                    <a:pt x="1271" y="7"/>
                  </a:lnTo>
                  <a:lnTo>
                    <a:pt x="1327" y="3"/>
                  </a:lnTo>
                  <a:lnTo>
                    <a:pt x="1384" y="1"/>
                  </a:lnTo>
                  <a:lnTo>
                    <a:pt x="1444" y="0"/>
                  </a:lnTo>
                  <a:lnTo>
                    <a:pt x="1506" y="0"/>
                  </a:lnTo>
                  <a:lnTo>
                    <a:pt x="1570" y="0"/>
                  </a:lnTo>
                  <a:lnTo>
                    <a:pt x="1636" y="1"/>
                  </a:lnTo>
                  <a:lnTo>
                    <a:pt x="1709" y="41"/>
                  </a:lnTo>
                  <a:lnTo>
                    <a:pt x="1692" y="233"/>
                  </a:lnTo>
                  <a:lnTo>
                    <a:pt x="1698" y="235"/>
                  </a:lnTo>
                  <a:lnTo>
                    <a:pt x="1713" y="243"/>
                  </a:lnTo>
                  <a:lnTo>
                    <a:pt x="1733" y="256"/>
                  </a:lnTo>
                  <a:lnTo>
                    <a:pt x="1758" y="274"/>
                  </a:lnTo>
                  <a:lnTo>
                    <a:pt x="1784" y="299"/>
                  </a:lnTo>
                  <a:lnTo>
                    <a:pt x="1806" y="329"/>
                  </a:lnTo>
                  <a:lnTo>
                    <a:pt x="1825" y="366"/>
                  </a:lnTo>
                  <a:lnTo>
                    <a:pt x="1836" y="409"/>
                  </a:lnTo>
                  <a:lnTo>
                    <a:pt x="1999" y="557"/>
                  </a:lnTo>
                  <a:lnTo>
                    <a:pt x="1955" y="948"/>
                  </a:lnTo>
                  <a:lnTo>
                    <a:pt x="1692" y="1080"/>
                  </a:lnTo>
                  <a:lnTo>
                    <a:pt x="2003" y="1171"/>
                  </a:lnTo>
                  <a:lnTo>
                    <a:pt x="2006" y="1176"/>
                  </a:lnTo>
                  <a:lnTo>
                    <a:pt x="2011" y="1188"/>
                  </a:lnTo>
                  <a:lnTo>
                    <a:pt x="2016" y="1206"/>
                  </a:lnTo>
                  <a:lnTo>
                    <a:pt x="2022" y="1231"/>
                  </a:lnTo>
                  <a:lnTo>
                    <a:pt x="2023" y="1261"/>
                  </a:lnTo>
                  <a:lnTo>
                    <a:pt x="2021" y="1297"/>
                  </a:lnTo>
                  <a:lnTo>
                    <a:pt x="2010" y="1337"/>
                  </a:lnTo>
                  <a:lnTo>
                    <a:pt x="1992" y="1380"/>
                  </a:lnTo>
                  <a:lnTo>
                    <a:pt x="1171" y="1695"/>
                  </a:lnTo>
                  <a:lnTo>
                    <a:pt x="0" y="1328"/>
                  </a:lnTo>
                  <a:lnTo>
                    <a:pt x="20" y="1285"/>
                  </a:lnTo>
                  <a:lnTo>
                    <a:pt x="199" y="1223"/>
                  </a:lnTo>
                  <a:lnTo>
                    <a:pt x="199" y="233"/>
                  </a:lnTo>
                  <a:lnTo>
                    <a:pt x="200" y="232"/>
                  </a:lnTo>
                  <a:lnTo>
                    <a:pt x="204" y="229"/>
                  </a:lnTo>
                  <a:lnTo>
                    <a:pt x="210" y="226"/>
                  </a:lnTo>
                  <a:lnTo>
                    <a:pt x="218" y="220"/>
                  </a:lnTo>
                  <a:lnTo>
                    <a:pt x="230" y="214"/>
                  </a:lnTo>
                  <a:lnTo>
                    <a:pt x="243" y="207"/>
                  </a:lnTo>
                  <a:lnTo>
                    <a:pt x="259" y="201"/>
                  </a:lnTo>
                  <a:lnTo>
                    <a:pt x="277" y="194"/>
                  </a:lnTo>
                  <a:lnTo>
                    <a:pt x="297" y="189"/>
                  </a:lnTo>
                  <a:lnTo>
                    <a:pt x="320" y="185"/>
                  </a:lnTo>
                  <a:lnTo>
                    <a:pt x="344" y="183"/>
                  </a:lnTo>
                  <a:lnTo>
                    <a:pt x="370" y="180"/>
                  </a:lnTo>
                  <a:lnTo>
                    <a:pt x="399" y="181"/>
                  </a:lnTo>
                  <a:lnTo>
                    <a:pt x="430" y="185"/>
                  </a:lnTo>
                  <a:lnTo>
                    <a:pt x="464" y="191"/>
                  </a:lnTo>
                  <a:lnTo>
                    <a:pt x="498" y="201"/>
                  </a:lnTo>
                  <a:lnTo>
                    <a:pt x="548" y="225"/>
                  </a:lnTo>
                  <a:close/>
                </a:path>
              </a:pathLst>
            </a:custGeom>
            <a:solidFill>
              <a:srgbClr val="969696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19" name="Freeform 160"/>
            <p:cNvSpPr/>
            <p:nvPr/>
          </p:nvSpPr>
          <p:spPr>
            <a:xfrm>
              <a:off x="6551" y="13597"/>
              <a:ext cx="650" cy="735"/>
            </a:xfrm>
            <a:custGeom>
              <a:avLst/>
              <a:gdLst>
                <a:gd name="txL" fmla="*/ 0 w 650"/>
                <a:gd name="txT" fmla="*/ 0 h 735"/>
                <a:gd name="txR" fmla="*/ 650 w 650"/>
                <a:gd name="txB" fmla="*/ 735 h 735"/>
              </a:gdLst>
              <a:ahLst/>
              <a:cxnLst>
                <a:cxn ang="0">
                  <a:pos x="645" y="27"/>
                </a:cxn>
                <a:cxn ang="0">
                  <a:pos x="642" y="26"/>
                </a:cxn>
                <a:cxn ang="0">
                  <a:pos x="631" y="23"/>
                </a:cxn>
                <a:cxn ang="0">
                  <a:pos x="615" y="19"/>
                </a:cxn>
                <a:cxn ang="0">
                  <a:pos x="592" y="15"/>
                </a:cxn>
                <a:cxn ang="0">
                  <a:pos x="565" y="10"/>
                </a:cxn>
                <a:cxn ang="0">
                  <a:pos x="533" y="6"/>
                </a:cxn>
                <a:cxn ang="0">
                  <a:pos x="496" y="3"/>
                </a:cxn>
                <a:cxn ang="0">
                  <a:pos x="456" y="1"/>
                </a:cxn>
                <a:cxn ang="0">
                  <a:pos x="411" y="0"/>
                </a:cxn>
                <a:cxn ang="0">
                  <a:pos x="364" y="2"/>
                </a:cxn>
                <a:cxn ang="0">
                  <a:pos x="315" y="6"/>
                </a:cxn>
                <a:cxn ang="0">
                  <a:pos x="262" y="15"/>
                </a:cxn>
                <a:cxn ang="0">
                  <a:pos x="209" y="26"/>
                </a:cxn>
                <a:cxn ang="0">
                  <a:pos x="154" y="42"/>
                </a:cxn>
                <a:cxn ang="0">
                  <a:pos x="98" y="61"/>
                </a:cxn>
                <a:cxn ang="0">
                  <a:pos x="42" y="87"/>
                </a:cxn>
                <a:cxn ang="0">
                  <a:pos x="38" y="101"/>
                </a:cxn>
                <a:cxn ang="0">
                  <a:pos x="28" y="141"/>
                </a:cxn>
                <a:cxn ang="0">
                  <a:pos x="17" y="203"/>
                </a:cxn>
                <a:cxn ang="0">
                  <a:pos x="6" y="283"/>
                </a:cxn>
                <a:cxn ang="0">
                  <a:pos x="0" y="378"/>
                </a:cxn>
                <a:cxn ang="0">
                  <a:pos x="5" y="484"/>
                </a:cxn>
                <a:cxn ang="0">
                  <a:pos x="21" y="599"/>
                </a:cxn>
                <a:cxn ang="0">
                  <a:pos x="54" y="716"/>
                </a:cxn>
                <a:cxn ang="0">
                  <a:pos x="58" y="716"/>
                </a:cxn>
                <a:cxn ang="0">
                  <a:pos x="66" y="715"/>
                </a:cxn>
                <a:cxn ang="0">
                  <a:pos x="80" y="713"/>
                </a:cxn>
                <a:cxn ang="0">
                  <a:pos x="99" y="712"/>
                </a:cxn>
                <a:cxn ang="0">
                  <a:pos x="124" y="710"/>
                </a:cxn>
                <a:cxn ang="0">
                  <a:pos x="153" y="708"/>
                </a:cxn>
                <a:cxn ang="0">
                  <a:pos x="188" y="707"/>
                </a:cxn>
                <a:cxn ang="0">
                  <a:pos x="225" y="706"/>
                </a:cxn>
                <a:cxn ang="0">
                  <a:pos x="267" y="705"/>
                </a:cxn>
                <a:cxn ang="0">
                  <a:pos x="313" y="706"/>
                </a:cxn>
                <a:cxn ang="0">
                  <a:pos x="362" y="707"/>
                </a:cxn>
                <a:cxn ang="0">
                  <a:pos x="415" y="709"/>
                </a:cxn>
                <a:cxn ang="0">
                  <a:pos x="470" y="713"/>
                </a:cxn>
                <a:cxn ang="0">
                  <a:pos x="528" y="719"/>
                </a:cxn>
                <a:cxn ang="0">
                  <a:pos x="588" y="726"/>
                </a:cxn>
                <a:cxn ang="0">
                  <a:pos x="650" y="735"/>
                </a:cxn>
                <a:cxn ang="0">
                  <a:pos x="647" y="713"/>
                </a:cxn>
                <a:cxn ang="0">
                  <a:pos x="641" y="655"/>
                </a:cxn>
                <a:cxn ang="0">
                  <a:pos x="631" y="568"/>
                </a:cxn>
                <a:cxn ang="0">
                  <a:pos x="623" y="462"/>
                </a:cxn>
                <a:cxn ang="0">
                  <a:pos x="618" y="345"/>
                </a:cxn>
                <a:cxn ang="0">
                  <a:pos x="618" y="229"/>
                </a:cxn>
                <a:cxn ang="0">
                  <a:pos x="627" y="119"/>
                </a:cxn>
                <a:cxn ang="0">
                  <a:pos x="645" y="27"/>
                </a:cxn>
              </a:cxnLst>
              <a:rect l="txL" t="txT" r="txR" b="txB"/>
              <a:pathLst>
                <a:path w="650" h="735">
                  <a:moveTo>
                    <a:pt x="645" y="27"/>
                  </a:moveTo>
                  <a:lnTo>
                    <a:pt x="642" y="26"/>
                  </a:lnTo>
                  <a:lnTo>
                    <a:pt x="631" y="23"/>
                  </a:lnTo>
                  <a:lnTo>
                    <a:pt x="615" y="19"/>
                  </a:lnTo>
                  <a:lnTo>
                    <a:pt x="592" y="15"/>
                  </a:lnTo>
                  <a:lnTo>
                    <a:pt x="565" y="10"/>
                  </a:lnTo>
                  <a:lnTo>
                    <a:pt x="533" y="6"/>
                  </a:lnTo>
                  <a:lnTo>
                    <a:pt x="496" y="3"/>
                  </a:lnTo>
                  <a:lnTo>
                    <a:pt x="456" y="1"/>
                  </a:lnTo>
                  <a:lnTo>
                    <a:pt x="411" y="0"/>
                  </a:lnTo>
                  <a:lnTo>
                    <a:pt x="364" y="2"/>
                  </a:lnTo>
                  <a:lnTo>
                    <a:pt x="315" y="6"/>
                  </a:lnTo>
                  <a:lnTo>
                    <a:pt x="262" y="15"/>
                  </a:lnTo>
                  <a:lnTo>
                    <a:pt x="209" y="26"/>
                  </a:lnTo>
                  <a:lnTo>
                    <a:pt x="154" y="42"/>
                  </a:lnTo>
                  <a:lnTo>
                    <a:pt x="98" y="61"/>
                  </a:lnTo>
                  <a:lnTo>
                    <a:pt x="42" y="87"/>
                  </a:lnTo>
                  <a:lnTo>
                    <a:pt x="38" y="101"/>
                  </a:lnTo>
                  <a:lnTo>
                    <a:pt x="28" y="141"/>
                  </a:lnTo>
                  <a:lnTo>
                    <a:pt x="17" y="203"/>
                  </a:lnTo>
                  <a:lnTo>
                    <a:pt x="6" y="283"/>
                  </a:lnTo>
                  <a:lnTo>
                    <a:pt x="0" y="378"/>
                  </a:lnTo>
                  <a:lnTo>
                    <a:pt x="5" y="484"/>
                  </a:lnTo>
                  <a:lnTo>
                    <a:pt x="21" y="599"/>
                  </a:lnTo>
                  <a:lnTo>
                    <a:pt x="54" y="716"/>
                  </a:lnTo>
                  <a:lnTo>
                    <a:pt x="58" y="716"/>
                  </a:lnTo>
                  <a:lnTo>
                    <a:pt x="66" y="715"/>
                  </a:lnTo>
                  <a:lnTo>
                    <a:pt x="80" y="713"/>
                  </a:lnTo>
                  <a:lnTo>
                    <a:pt x="99" y="712"/>
                  </a:lnTo>
                  <a:lnTo>
                    <a:pt x="124" y="710"/>
                  </a:lnTo>
                  <a:lnTo>
                    <a:pt x="153" y="708"/>
                  </a:lnTo>
                  <a:lnTo>
                    <a:pt x="188" y="707"/>
                  </a:lnTo>
                  <a:lnTo>
                    <a:pt x="225" y="706"/>
                  </a:lnTo>
                  <a:lnTo>
                    <a:pt x="267" y="705"/>
                  </a:lnTo>
                  <a:lnTo>
                    <a:pt x="313" y="706"/>
                  </a:lnTo>
                  <a:lnTo>
                    <a:pt x="362" y="707"/>
                  </a:lnTo>
                  <a:lnTo>
                    <a:pt x="415" y="709"/>
                  </a:lnTo>
                  <a:lnTo>
                    <a:pt x="470" y="713"/>
                  </a:lnTo>
                  <a:lnTo>
                    <a:pt x="528" y="719"/>
                  </a:lnTo>
                  <a:lnTo>
                    <a:pt x="588" y="726"/>
                  </a:lnTo>
                  <a:lnTo>
                    <a:pt x="650" y="735"/>
                  </a:lnTo>
                  <a:lnTo>
                    <a:pt x="647" y="713"/>
                  </a:lnTo>
                  <a:lnTo>
                    <a:pt x="641" y="655"/>
                  </a:lnTo>
                  <a:lnTo>
                    <a:pt x="631" y="568"/>
                  </a:lnTo>
                  <a:lnTo>
                    <a:pt x="623" y="462"/>
                  </a:lnTo>
                  <a:lnTo>
                    <a:pt x="618" y="345"/>
                  </a:lnTo>
                  <a:lnTo>
                    <a:pt x="618" y="229"/>
                  </a:lnTo>
                  <a:lnTo>
                    <a:pt x="627" y="119"/>
                  </a:lnTo>
                  <a:lnTo>
                    <a:pt x="645" y="27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0" name="Freeform 161"/>
            <p:cNvSpPr/>
            <p:nvPr/>
          </p:nvSpPr>
          <p:spPr>
            <a:xfrm>
              <a:off x="6623" y="13797"/>
              <a:ext cx="1071" cy="731"/>
            </a:xfrm>
            <a:custGeom>
              <a:avLst/>
              <a:gdLst>
                <a:gd name="txL" fmla="*/ 0 w 1071"/>
                <a:gd name="txT" fmla="*/ 0 h 731"/>
                <a:gd name="txR" fmla="*/ 1071 w 1071"/>
                <a:gd name="txB" fmla="*/ 731 h 731"/>
              </a:gdLst>
              <a:ahLst/>
              <a:cxnLst>
                <a:cxn ang="0">
                  <a:pos x="6" y="552"/>
                </a:cxn>
                <a:cxn ang="0">
                  <a:pos x="0" y="642"/>
                </a:cxn>
                <a:cxn ang="0">
                  <a:pos x="698" y="731"/>
                </a:cxn>
                <a:cxn ang="0">
                  <a:pos x="703" y="729"/>
                </a:cxn>
                <a:cxn ang="0">
                  <a:pos x="717" y="722"/>
                </a:cxn>
                <a:cxn ang="0">
                  <a:pos x="740" y="710"/>
                </a:cxn>
                <a:cxn ang="0">
                  <a:pos x="768" y="694"/>
                </a:cxn>
                <a:cxn ang="0">
                  <a:pos x="801" y="672"/>
                </a:cxn>
                <a:cxn ang="0">
                  <a:pos x="838" y="645"/>
                </a:cxn>
                <a:cxn ang="0">
                  <a:pos x="876" y="614"/>
                </a:cxn>
                <a:cxn ang="0">
                  <a:pos x="915" y="577"/>
                </a:cxn>
                <a:cxn ang="0">
                  <a:pos x="953" y="536"/>
                </a:cxn>
                <a:cxn ang="0">
                  <a:pos x="988" y="491"/>
                </a:cxn>
                <a:cxn ang="0">
                  <a:pos x="1018" y="439"/>
                </a:cxn>
                <a:cxn ang="0">
                  <a:pos x="1043" y="383"/>
                </a:cxn>
                <a:cxn ang="0">
                  <a:pos x="1061" y="322"/>
                </a:cxn>
                <a:cxn ang="0">
                  <a:pos x="1071" y="255"/>
                </a:cxn>
                <a:cxn ang="0">
                  <a:pos x="1070" y="185"/>
                </a:cxn>
                <a:cxn ang="0">
                  <a:pos x="1057" y="108"/>
                </a:cxn>
                <a:cxn ang="0">
                  <a:pos x="1055" y="104"/>
                </a:cxn>
                <a:cxn ang="0">
                  <a:pos x="1049" y="92"/>
                </a:cxn>
                <a:cxn ang="0">
                  <a:pos x="1037" y="76"/>
                </a:cxn>
                <a:cxn ang="0">
                  <a:pos x="1022" y="57"/>
                </a:cxn>
                <a:cxn ang="0">
                  <a:pos x="1002" y="37"/>
                </a:cxn>
                <a:cxn ang="0">
                  <a:pos x="979" y="20"/>
                </a:cxn>
                <a:cxn ang="0">
                  <a:pos x="951" y="7"/>
                </a:cxn>
                <a:cxn ang="0">
                  <a:pos x="919" y="0"/>
                </a:cxn>
                <a:cxn ang="0">
                  <a:pos x="924" y="12"/>
                </a:cxn>
                <a:cxn ang="0">
                  <a:pos x="934" y="44"/>
                </a:cxn>
                <a:cxn ang="0">
                  <a:pos x="947" y="94"/>
                </a:cxn>
                <a:cxn ang="0">
                  <a:pos x="958" y="159"/>
                </a:cxn>
                <a:cxn ang="0">
                  <a:pos x="961" y="238"/>
                </a:cxn>
                <a:cxn ang="0">
                  <a:pos x="953" y="324"/>
                </a:cxn>
                <a:cxn ang="0">
                  <a:pos x="928" y="418"/>
                </a:cxn>
                <a:cxn ang="0">
                  <a:pos x="884" y="516"/>
                </a:cxn>
                <a:cxn ang="0">
                  <a:pos x="883" y="518"/>
                </a:cxn>
                <a:cxn ang="0">
                  <a:pos x="879" y="521"/>
                </a:cxn>
                <a:cxn ang="0">
                  <a:pos x="872" y="526"/>
                </a:cxn>
                <a:cxn ang="0">
                  <a:pos x="862" y="534"/>
                </a:cxn>
                <a:cxn ang="0">
                  <a:pos x="851" y="541"/>
                </a:cxn>
                <a:cxn ang="0">
                  <a:pos x="837" y="550"/>
                </a:cxn>
                <a:cxn ang="0">
                  <a:pos x="819" y="559"/>
                </a:cxn>
                <a:cxn ang="0">
                  <a:pos x="800" y="567"/>
                </a:cxn>
                <a:cxn ang="0">
                  <a:pos x="778" y="575"/>
                </a:cxn>
                <a:cxn ang="0">
                  <a:pos x="754" y="582"/>
                </a:cxn>
                <a:cxn ang="0">
                  <a:pos x="727" y="588"/>
                </a:cxn>
                <a:cxn ang="0">
                  <a:pos x="697" y="592"/>
                </a:cxn>
                <a:cxn ang="0">
                  <a:pos x="666" y="593"/>
                </a:cxn>
                <a:cxn ang="0">
                  <a:pos x="631" y="592"/>
                </a:cxn>
                <a:cxn ang="0">
                  <a:pos x="593" y="589"/>
                </a:cxn>
                <a:cxn ang="0">
                  <a:pos x="555" y="581"/>
                </a:cxn>
                <a:cxn ang="0">
                  <a:pos x="555" y="677"/>
                </a:cxn>
                <a:cxn ang="0">
                  <a:pos x="24" y="623"/>
                </a:cxn>
                <a:cxn ang="0">
                  <a:pos x="6" y="552"/>
                </a:cxn>
              </a:cxnLst>
              <a:rect l="txL" t="txT" r="txR" b="txB"/>
              <a:pathLst>
                <a:path w="1071" h="731">
                  <a:moveTo>
                    <a:pt x="6" y="552"/>
                  </a:moveTo>
                  <a:lnTo>
                    <a:pt x="0" y="642"/>
                  </a:lnTo>
                  <a:lnTo>
                    <a:pt x="698" y="731"/>
                  </a:lnTo>
                  <a:lnTo>
                    <a:pt x="703" y="729"/>
                  </a:lnTo>
                  <a:lnTo>
                    <a:pt x="717" y="722"/>
                  </a:lnTo>
                  <a:lnTo>
                    <a:pt x="740" y="710"/>
                  </a:lnTo>
                  <a:lnTo>
                    <a:pt x="768" y="694"/>
                  </a:lnTo>
                  <a:lnTo>
                    <a:pt x="801" y="672"/>
                  </a:lnTo>
                  <a:lnTo>
                    <a:pt x="838" y="645"/>
                  </a:lnTo>
                  <a:lnTo>
                    <a:pt x="876" y="614"/>
                  </a:lnTo>
                  <a:lnTo>
                    <a:pt x="915" y="577"/>
                  </a:lnTo>
                  <a:lnTo>
                    <a:pt x="953" y="536"/>
                  </a:lnTo>
                  <a:lnTo>
                    <a:pt x="988" y="491"/>
                  </a:lnTo>
                  <a:lnTo>
                    <a:pt x="1018" y="439"/>
                  </a:lnTo>
                  <a:lnTo>
                    <a:pt x="1043" y="383"/>
                  </a:lnTo>
                  <a:lnTo>
                    <a:pt x="1061" y="322"/>
                  </a:lnTo>
                  <a:lnTo>
                    <a:pt x="1071" y="255"/>
                  </a:lnTo>
                  <a:lnTo>
                    <a:pt x="1070" y="185"/>
                  </a:lnTo>
                  <a:lnTo>
                    <a:pt x="1057" y="108"/>
                  </a:lnTo>
                  <a:lnTo>
                    <a:pt x="1055" y="104"/>
                  </a:lnTo>
                  <a:lnTo>
                    <a:pt x="1049" y="92"/>
                  </a:lnTo>
                  <a:lnTo>
                    <a:pt x="1037" y="76"/>
                  </a:lnTo>
                  <a:lnTo>
                    <a:pt x="1022" y="57"/>
                  </a:lnTo>
                  <a:lnTo>
                    <a:pt x="1002" y="37"/>
                  </a:lnTo>
                  <a:lnTo>
                    <a:pt x="979" y="20"/>
                  </a:lnTo>
                  <a:lnTo>
                    <a:pt x="951" y="7"/>
                  </a:lnTo>
                  <a:lnTo>
                    <a:pt x="919" y="0"/>
                  </a:lnTo>
                  <a:lnTo>
                    <a:pt x="924" y="12"/>
                  </a:lnTo>
                  <a:lnTo>
                    <a:pt x="934" y="44"/>
                  </a:lnTo>
                  <a:lnTo>
                    <a:pt x="947" y="94"/>
                  </a:lnTo>
                  <a:lnTo>
                    <a:pt x="958" y="159"/>
                  </a:lnTo>
                  <a:lnTo>
                    <a:pt x="961" y="238"/>
                  </a:lnTo>
                  <a:lnTo>
                    <a:pt x="953" y="324"/>
                  </a:lnTo>
                  <a:lnTo>
                    <a:pt x="928" y="418"/>
                  </a:lnTo>
                  <a:lnTo>
                    <a:pt x="884" y="516"/>
                  </a:lnTo>
                  <a:lnTo>
                    <a:pt x="883" y="518"/>
                  </a:lnTo>
                  <a:lnTo>
                    <a:pt x="879" y="521"/>
                  </a:lnTo>
                  <a:lnTo>
                    <a:pt x="872" y="526"/>
                  </a:lnTo>
                  <a:lnTo>
                    <a:pt x="862" y="534"/>
                  </a:lnTo>
                  <a:lnTo>
                    <a:pt x="851" y="541"/>
                  </a:lnTo>
                  <a:lnTo>
                    <a:pt x="837" y="550"/>
                  </a:lnTo>
                  <a:lnTo>
                    <a:pt x="819" y="559"/>
                  </a:lnTo>
                  <a:lnTo>
                    <a:pt x="800" y="567"/>
                  </a:lnTo>
                  <a:lnTo>
                    <a:pt x="778" y="575"/>
                  </a:lnTo>
                  <a:lnTo>
                    <a:pt x="754" y="582"/>
                  </a:lnTo>
                  <a:lnTo>
                    <a:pt x="727" y="588"/>
                  </a:lnTo>
                  <a:lnTo>
                    <a:pt x="697" y="592"/>
                  </a:lnTo>
                  <a:lnTo>
                    <a:pt x="666" y="593"/>
                  </a:lnTo>
                  <a:lnTo>
                    <a:pt x="631" y="592"/>
                  </a:lnTo>
                  <a:lnTo>
                    <a:pt x="593" y="589"/>
                  </a:lnTo>
                  <a:lnTo>
                    <a:pt x="555" y="581"/>
                  </a:lnTo>
                  <a:lnTo>
                    <a:pt x="555" y="677"/>
                  </a:lnTo>
                  <a:lnTo>
                    <a:pt x="24" y="623"/>
                  </a:lnTo>
                  <a:lnTo>
                    <a:pt x="6" y="55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1" name="Freeform 162"/>
            <p:cNvSpPr/>
            <p:nvPr/>
          </p:nvSpPr>
          <p:spPr>
            <a:xfrm>
              <a:off x="6486" y="14516"/>
              <a:ext cx="787" cy="253"/>
            </a:xfrm>
            <a:custGeom>
              <a:avLst/>
              <a:gdLst>
                <a:gd name="txL" fmla="*/ 0 w 787"/>
                <a:gd name="txT" fmla="*/ 0 h 253"/>
                <a:gd name="txR" fmla="*/ 787 w 787"/>
                <a:gd name="txB" fmla="*/ 253 h 253"/>
              </a:gdLst>
              <a:ahLst/>
              <a:cxnLst>
                <a:cxn ang="0">
                  <a:pos x="787" y="91"/>
                </a:cxn>
                <a:cxn ang="0">
                  <a:pos x="12" y="0"/>
                </a:cxn>
                <a:cxn ang="0">
                  <a:pos x="0" y="91"/>
                </a:cxn>
                <a:cxn ang="0">
                  <a:pos x="764" y="253"/>
                </a:cxn>
                <a:cxn ang="0">
                  <a:pos x="787" y="91"/>
                </a:cxn>
              </a:cxnLst>
              <a:rect l="txL" t="txT" r="txR" b="txB"/>
              <a:pathLst>
                <a:path w="787" h="253">
                  <a:moveTo>
                    <a:pt x="787" y="91"/>
                  </a:moveTo>
                  <a:lnTo>
                    <a:pt x="12" y="0"/>
                  </a:lnTo>
                  <a:lnTo>
                    <a:pt x="0" y="91"/>
                  </a:lnTo>
                  <a:lnTo>
                    <a:pt x="764" y="253"/>
                  </a:lnTo>
                  <a:lnTo>
                    <a:pt x="787" y="9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2" name="Freeform 163"/>
            <p:cNvSpPr/>
            <p:nvPr/>
          </p:nvSpPr>
          <p:spPr>
            <a:xfrm>
              <a:off x="6879" y="14597"/>
              <a:ext cx="336" cy="115"/>
            </a:xfrm>
            <a:custGeom>
              <a:avLst/>
              <a:gdLst>
                <a:gd name="txL" fmla="*/ 0 w 336"/>
                <a:gd name="txT" fmla="*/ 0 h 115"/>
                <a:gd name="txR" fmla="*/ 336 w 336"/>
                <a:gd name="txB" fmla="*/ 115 h 115"/>
              </a:gdLst>
              <a:ahLst/>
              <a:cxnLst>
                <a:cxn ang="0">
                  <a:pos x="336" y="50"/>
                </a:cxn>
                <a:cxn ang="0">
                  <a:pos x="4" y="0"/>
                </a:cxn>
                <a:cxn ang="0">
                  <a:pos x="0" y="48"/>
                </a:cxn>
                <a:cxn ang="0">
                  <a:pos x="327" y="115"/>
                </a:cxn>
                <a:cxn ang="0">
                  <a:pos x="336" y="50"/>
                </a:cxn>
              </a:cxnLst>
              <a:rect l="txL" t="txT" r="txR" b="txB"/>
              <a:pathLst>
                <a:path w="336" h="115">
                  <a:moveTo>
                    <a:pt x="336" y="50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327" y="115"/>
                  </a:lnTo>
                  <a:lnTo>
                    <a:pt x="336" y="5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3" name="Freeform 164"/>
            <p:cNvSpPr/>
            <p:nvPr/>
          </p:nvSpPr>
          <p:spPr>
            <a:xfrm>
              <a:off x="6536" y="14540"/>
              <a:ext cx="225" cy="85"/>
            </a:xfrm>
            <a:custGeom>
              <a:avLst/>
              <a:gdLst>
                <a:gd name="txL" fmla="*/ 0 w 225"/>
                <a:gd name="txT" fmla="*/ 0 h 85"/>
                <a:gd name="txR" fmla="*/ 225 w 225"/>
                <a:gd name="txB" fmla="*/ 85 h 85"/>
              </a:gdLst>
              <a:ahLst/>
              <a:cxnLst>
                <a:cxn ang="0">
                  <a:pos x="225" y="39"/>
                </a:cxn>
                <a:cxn ang="0">
                  <a:pos x="0" y="0"/>
                </a:cxn>
                <a:cxn ang="0">
                  <a:pos x="3" y="41"/>
                </a:cxn>
                <a:cxn ang="0">
                  <a:pos x="218" y="85"/>
                </a:cxn>
                <a:cxn ang="0">
                  <a:pos x="225" y="39"/>
                </a:cxn>
              </a:cxnLst>
              <a:rect l="txL" t="txT" r="txR" b="txB"/>
              <a:pathLst>
                <a:path w="225" h="85">
                  <a:moveTo>
                    <a:pt x="225" y="39"/>
                  </a:moveTo>
                  <a:lnTo>
                    <a:pt x="0" y="0"/>
                  </a:lnTo>
                  <a:lnTo>
                    <a:pt x="3" y="41"/>
                  </a:lnTo>
                  <a:lnTo>
                    <a:pt x="218" y="85"/>
                  </a:lnTo>
                  <a:lnTo>
                    <a:pt x="225" y="3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4" name="Freeform 165"/>
            <p:cNvSpPr/>
            <p:nvPr/>
          </p:nvSpPr>
          <p:spPr>
            <a:xfrm>
              <a:off x="5972" y="14624"/>
              <a:ext cx="1325" cy="439"/>
            </a:xfrm>
            <a:custGeom>
              <a:avLst/>
              <a:gdLst>
                <a:gd name="txL" fmla="*/ 0 w 1325"/>
                <a:gd name="txT" fmla="*/ 0 h 439"/>
                <a:gd name="txR" fmla="*/ 1325 w 1325"/>
                <a:gd name="txB" fmla="*/ 439 h 439"/>
              </a:gdLst>
              <a:ahLst/>
              <a:cxnLst>
                <a:cxn ang="0">
                  <a:pos x="0" y="132"/>
                </a:cxn>
                <a:cxn ang="0">
                  <a:pos x="3" y="132"/>
                </a:cxn>
                <a:cxn ang="0">
                  <a:pos x="10" y="130"/>
                </a:cxn>
                <a:cxn ang="0">
                  <a:pos x="24" y="128"/>
                </a:cxn>
                <a:cxn ang="0">
                  <a:pos x="42" y="125"/>
                </a:cxn>
                <a:cxn ang="0">
                  <a:pos x="62" y="121"/>
                </a:cxn>
                <a:cxn ang="0">
                  <a:pos x="86" y="116"/>
                </a:cxn>
                <a:cxn ang="0">
                  <a:pos x="113" y="109"/>
                </a:cxn>
                <a:cxn ang="0">
                  <a:pos x="141" y="102"/>
                </a:cxn>
                <a:cxn ang="0">
                  <a:pos x="170" y="94"/>
                </a:cxn>
                <a:cxn ang="0">
                  <a:pos x="199" y="85"/>
                </a:cxn>
                <a:cxn ang="0">
                  <a:pos x="228" y="74"/>
                </a:cxn>
                <a:cxn ang="0">
                  <a:pos x="257" y="62"/>
                </a:cxn>
                <a:cxn ang="0">
                  <a:pos x="285" y="48"/>
                </a:cxn>
                <a:cxn ang="0">
                  <a:pos x="309" y="34"/>
                </a:cxn>
                <a:cxn ang="0">
                  <a:pos x="333" y="18"/>
                </a:cxn>
                <a:cxn ang="0">
                  <a:pos x="352" y="0"/>
                </a:cxn>
                <a:cxn ang="0">
                  <a:pos x="1325" y="223"/>
                </a:cxn>
                <a:cxn ang="0">
                  <a:pos x="1323" y="225"/>
                </a:cxn>
                <a:cxn ang="0">
                  <a:pos x="1318" y="230"/>
                </a:cxn>
                <a:cxn ang="0">
                  <a:pos x="1309" y="239"/>
                </a:cxn>
                <a:cxn ang="0">
                  <a:pos x="1297" y="250"/>
                </a:cxn>
                <a:cxn ang="0">
                  <a:pos x="1282" y="263"/>
                </a:cxn>
                <a:cxn ang="0">
                  <a:pos x="1265" y="278"/>
                </a:cxn>
                <a:cxn ang="0">
                  <a:pos x="1247" y="295"/>
                </a:cxn>
                <a:cxn ang="0">
                  <a:pos x="1225" y="312"/>
                </a:cxn>
                <a:cxn ang="0">
                  <a:pos x="1202" y="331"/>
                </a:cxn>
                <a:cxn ang="0">
                  <a:pos x="1179" y="349"/>
                </a:cxn>
                <a:cxn ang="0">
                  <a:pos x="1154" y="367"/>
                </a:cxn>
                <a:cxn ang="0">
                  <a:pos x="1128" y="385"/>
                </a:cxn>
                <a:cxn ang="0">
                  <a:pos x="1102" y="401"/>
                </a:cxn>
                <a:cxn ang="0">
                  <a:pos x="1077" y="415"/>
                </a:cxn>
                <a:cxn ang="0">
                  <a:pos x="1051" y="428"/>
                </a:cxn>
                <a:cxn ang="0">
                  <a:pos x="1026" y="439"/>
                </a:cxn>
                <a:cxn ang="0">
                  <a:pos x="0" y="132"/>
                </a:cxn>
              </a:cxnLst>
              <a:rect l="txL" t="txT" r="txR" b="txB"/>
              <a:pathLst>
                <a:path w="1325" h="439">
                  <a:moveTo>
                    <a:pt x="0" y="132"/>
                  </a:moveTo>
                  <a:lnTo>
                    <a:pt x="3" y="132"/>
                  </a:lnTo>
                  <a:lnTo>
                    <a:pt x="10" y="130"/>
                  </a:lnTo>
                  <a:lnTo>
                    <a:pt x="24" y="128"/>
                  </a:lnTo>
                  <a:lnTo>
                    <a:pt x="42" y="125"/>
                  </a:lnTo>
                  <a:lnTo>
                    <a:pt x="62" y="121"/>
                  </a:lnTo>
                  <a:lnTo>
                    <a:pt x="86" y="116"/>
                  </a:lnTo>
                  <a:lnTo>
                    <a:pt x="113" y="109"/>
                  </a:lnTo>
                  <a:lnTo>
                    <a:pt x="141" y="102"/>
                  </a:lnTo>
                  <a:lnTo>
                    <a:pt x="170" y="94"/>
                  </a:lnTo>
                  <a:lnTo>
                    <a:pt x="199" y="85"/>
                  </a:lnTo>
                  <a:lnTo>
                    <a:pt x="228" y="74"/>
                  </a:lnTo>
                  <a:lnTo>
                    <a:pt x="257" y="62"/>
                  </a:lnTo>
                  <a:lnTo>
                    <a:pt x="285" y="48"/>
                  </a:lnTo>
                  <a:lnTo>
                    <a:pt x="309" y="34"/>
                  </a:lnTo>
                  <a:lnTo>
                    <a:pt x="333" y="18"/>
                  </a:lnTo>
                  <a:lnTo>
                    <a:pt x="352" y="0"/>
                  </a:lnTo>
                  <a:lnTo>
                    <a:pt x="1325" y="223"/>
                  </a:lnTo>
                  <a:lnTo>
                    <a:pt x="1323" y="225"/>
                  </a:lnTo>
                  <a:lnTo>
                    <a:pt x="1318" y="230"/>
                  </a:lnTo>
                  <a:lnTo>
                    <a:pt x="1309" y="239"/>
                  </a:lnTo>
                  <a:lnTo>
                    <a:pt x="1297" y="250"/>
                  </a:lnTo>
                  <a:lnTo>
                    <a:pt x="1282" y="263"/>
                  </a:lnTo>
                  <a:lnTo>
                    <a:pt x="1265" y="278"/>
                  </a:lnTo>
                  <a:lnTo>
                    <a:pt x="1247" y="295"/>
                  </a:lnTo>
                  <a:lnTo>
                    <a:pt x="1225" y="312"/>
                  </a:lnTo>
                  <a:lnTo>
                    <a:pt x="1202" y="331"/>
                  </a:lnTo>
                  <a:lnTo>
                    <a:pt x="1179" y="349"/>
                  </a:lnTo>
                  <a:lnTo>
                    <a:pt x="1154" y="367"/>
                  </a:lnTo>
                  <a:lnTo>
                    <a:pt x="1128" y="385"/>
                  </a:lnTo>
                  <a:lnTo>
                    <a:pt x="1102" y="401"/>
                  </a:lnTo>
                  <a:lnTo>
                    <a:pt x="1077" y="415"/>
                  </a:lnTo>
                  <a:lnTo>
                    <a:pt x="1051" y="428"/>
                  </a:lnTo>
                  <a:lnTo>
                    <a:pt x="1026" y="439"/>
                  </a:lnTo>
                  <a:lnTo>
                    <a:pt x="0" y="13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5" name="Freeform 166"/>
            <p:cNvSpPr/>
            <p:nvPr/>
          </p:nvSpPr>
          <p:spPr>
            <a:xfrm>
              <a:off x="7292" y="14577"/>
              <a:ext cx="472" cy="209"/>
            </a:xfrm>
            <a:custGeom>
              <a:avLst/>
              <a:gdLst>
                <a:gd name="txL" fmla="*/ 0 w 472"/>
                <a:gd name="txT" fmla="*/ 0 h 209"/>
                <a:gd name="txR" fmla="*/ 472 w 472"/>
                <a:gd name="txB" fmla="*/ 209 h 209"/>
              </a:gdLst>
              <a:ahLst/>
              <a:cxnLst>
                <a:cxn ang="0">
                  <a:pos x="47" y="209"/>
                </a:cxn>
                <a:cxn ang="0">
                  <a:pos x="472" y="84"/>
                </a:cxn>
                <a:cxn ang="0">
                  <a:pos x="215" y="0"/>
                </a:cxn>
                <a:cxn ang="0">
                  <a:pos x="5" y="24"/>
                </a:cxn>
                <a:cxn ang="0">
                  <a:pos x="0" y="197"/>
                </a:cxn>
                <a:cxn ang="0">
                  <a:pos x="47" y="209"/>
                </a:cxn>
              </a:cxnLst>
              <a:rect l="txL" t="txT" r="txR" b="txB"/>
              <a:pathLst>
                <a:path w="472" h="209">
                  <a:moveTo>
                    <a:pt x="47" y="209"/>
                  </a:moveTo>
                  <a:lnTo>
                    <a:pt x="472" y="84"/>
                  </a:lnTo>
                  <a:lnTo>
                    <a:pt x="215" y="0"/>
                  </a:lnTo>
                  <a:lnTo>
                    <a:pt x="5" y="24"/>
                  </a:lnTo>
                  <a:lnTo>
                    <a:pt x="0" y="197"/>
                  </a:lnTo>
                  <a:lnTo>
                    <a:pt x="47" y="20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6" name="Freeform 167"/>
            <p:cNvSpPr/>
            <p:nvPr/>
          </p:nvSpPr>
          <p:spPr>
            <a:xfrm>
              <a:off x="6073" y="13679"/>
              <a:ext cx="251" cy="999"/>
            </a:xfrm>
            <a:custGeom>
              <a:avLst/>
              <a:gdLst>
                <a:gd name="txL" fmla="*/ 0 w 251"/>
                <a:gd name="txT" fmla="*/ 0 h 999"/>
                <a:gd name="txR" fmla="*/ 251 w 251"/>
                <a:gd name="txB" fmla="*/ 999 h 999"/>
              </a:gdLst>
              <a:ahLst/>
              <a:cxnLst>
                <a:cxn ang="0">
                  <a:pos x="251" y="23"/>
                </a:cxn>
                <a:cxn ang="0">
                  <a:pos x="250" y="22"/>
                </a:cxn>
                <a:cxn ang="0">
                  <a:pos x="246" y="20"/>
                </a:cxn>
                <a:cxn ang="0">
                  <a:pos x="239" y="18"/>
                </a:cxn>
                <a:cxn ang="0">
                  <a:pos x="230" y="15"/>
                </a:cxn>
                <a:cxn ang="0">
                  <a:pos x="218" y="11"/>
                </a:cxn>
                <a:cxn ang="0">
                  <a:pos x="205" y="7"/>
                </a:cxn>
                <a:cxn ang="0">
                  <a:pos x="190" y="4"/>
                </a:cxn>
                <a:cxn ang="0">
                  <a:pos x="173" y="1"/>
                </a:cxn>
                <a:cxn ang="0">
                  <a:pos x="155" y="0"/>
                </a:cxn>
                <a:cxn ang="0">
                  <a:pos x="134" y="0"/>
                </a:cxn>
                <a:cxn ang="0">
                  <a:pos x="114" y="2"/>
                </a:cxn>
                <a:cxn ang="0">
                  <a:pos x="92" y="5"/>
                </a:cxn>
                <a:cxn ang="0">
                  <a:pos x="70" y="12"/>
                </a:cxn>
                <a:cxn ang="0">
                  <a:pos x="47" y="20"/>
                </a:cxn>
                <a:cxn ang="0">
                  <a:pos x="23" y="32"/>
                </a:cxn>
                <a:cxn ang="0">
                  <a:pos x="0" y="47"/>
                </a:cxn>
                <a:cxn ang="0">
                  <a:pos x="0" y="999"/>
                </a:cxn>
                <a:cxn ang="0">
                  <a:pos x="1" y="999"/>
                </a:cxn>
                <a:cxn ang="0">
                  <a:pos x="6" y="999"/>
                </a:cxn>
                <a:cxn ang="0">
                  <a:pos x="14" y="998"/>
                </a:cxn>
                <a:cxn ang="0">
                  <a:pos x="23" y="997"/>
                </a:cxn>
                <a:cxn ang="0">
                  <a:pos x="35" y="995"/>
                </a:cxn>
                <a:cxn ang="0">
                  <a:pos x="49" y="993"/>
                </a:cxn>
                <a:cxn ang="0">
                  <a:pos x="65" y="990"/>
                </a:cxn>
                <a:cxn ang="0">
                  <a:pos x="83" y="985"/>
                </a:cxn>
                <a:cxn ang="0">
                  <a:pos x="102" y="980"/>
                </a:cxn>
                <a:cxn ang="0">
                  <a:pos x="121" y="973"/>
                </a:cxn>
                <a:cxn ang="0">
                  <a:pos x="143" y="966"/>
                </a:cxn>
                <a:cxn ang="0">
                  <a:pos x="164" y="956"/>
                </a:cxn>
                <a:cxn ang="0">
                  <a:pos x="186" y="945"/>
                </a:cxn>
                <a:cxn ang="0">
                  <a:pos x="208" y="934"/>
                </a:cxn>
                <a:cxn ang="0">
                  <a:pos x="230" y="919"/>
                </a:cxn>
                <a:cxn ang="0">
                  <a:pos x="251" y="903"/>
                </a:cxn>
                <a:cxn ang="0">
                  <a:pos x="251" y="23"/>
                </a:cxn>
              </a:cxnLst>
              <a:rect l="txL" t="txT" r="txR" b="txB"/>
              <a:pathLst>
                <a:path w="251" h="999">
                  <a:moveTo>
                    <a:pt x="251" y="23"/>
                  </a:moveTo>
                  <a:lnTo>
                    <a:pt x="250" y="22"/>
                  </a:lnTo>
                  <a:lnTo>
                    <a:pt x="246" y="20"/>
                  </a:lnTo>
                  <a:lnTo>
                    <a:pt x="239" y="18"/>
                  </a:lnTo>
                  <a:lnTo>
                    <a:pt x="230" y="15"/>
                  </a:lnTo>
                  <a:lnTo>
                    <a:pt x="218" y="11"/>
                  </a:lnTo>
                  <a:lnTo>
                    <a:pt x="205" y="7"/>
                  </a:lnTo>
                  <a:lnTo>
                    <a:pt x="190" y="4"/>
                  </a:lnTo>
                  <a:lnTo>
                    <a:pt x="173" y="1"/>
                  </a:lnTo>
                  <a:lnTo>
                    <a:pt x="155" y="0"/>
                  </a:lnTo>
                  <a:lnTo>
                    <a:pt x="134" y="0"/>
                  </a:lnTo>
                  <a:lnTo>
                    <a:pt x="114" y="2"/>
                  </a:lnTo>
                  <a:lnTo>
                    <a:pt x="92" y="5"/>
                  </a:lnTo>
                  <a:lnTo>
                    <a:pt x="70" y="12"/>
                  </a:lnTo>
                  <a:lnTo>
                    <a:pt x="47" y="20"/>
                  </a:lnTo>
                  <a:lnTo>
                    <a:pt x="23" y="32"/>
                  </a:lnTo>
                  <a:lnTo>
                    <a:pt x="0" y="47"/>
                  </a:lnTo>
                  <a:lnTo>
                    <a:pt x="0" y="999"/>
                  </a:lnTo>
                  <a:lnTo>
                    <a:pt x="1" y="999"/>
                  </a:lnTo>
                  <a:lnTo>
                    <a:pt x="6" y="999"/>
                  </a:lnTo>
                  <a:lnTo>
                    <a:pt x="14" y="998"/>
                  </a:lnTo>
                  <a:lnTo>
                    <a:pt x="23" y="997"/>
                  </a:lnTo>
                  <a:lnTo>
                    <a:pt x="35" y="995"/>
                  </a:lnTo>
                  <a:lnTo>
                    <a:pt x="49" y="993"/>
                  </a:lnTo>
                  <a:lnTo>
                    <a:pt x="65" y="990"/>
                  </a:lnTo>
                  <a:lnTo>
                    <a:pt x="83" y="985"/>
                  </a:lnTo>
                  <a:lnTo>
                    <a:pt x="102" y="980"/>
                  </a:lnTo>
                  <a:lnTo>
                    <a:pt x="121" y="973"/>
                  </a:lnTo>
                  <a:lnTo>
                    <a:pt x="143" y="966"/>
                  </a:lnTo>
                  <a:lnTo>
                    <a:pt x="164" y="956"/>
                  </a:lnTo>
                  <a:lnTo>
                    <a:pt x="186" y="945"/>
                  </a:lnTo>
                  <a:lnTo>
                    <a:pt x="208" y="934"/>
                  </a:lnTo>
                  <a:lnTo>
                    <a:pt x="230" y="919"/>
                  </a:lnTo>
                  <a:lnTo>
                    <a:pt x="251" y="903"/>
                  </a:lnTo>
                  <a:lnTo>
                    <a:pt x="251" y="2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7" name="Freeform 168"/>
            <p:cNvSpPr/>
            <p:nvPr/>
          </p:nvSpPr>
          <p:spPr>
            <a:xfrm>
              <a:off x="6080" y="13687"/>
              <a:ext cx="215" cy="843"/>
            </a:xfrm>
            <a:custGeom>
              <a:avLst/>
              <a:gdLst>
                <a:gd name="txL" fmla="*/ 0 w 215"/>
                <a:gd name="txT" fmla="*/ 0 h 843"/>
                <a:gd name="txR" fmla="*/ 215 w 215"/>
                <a:gd name="txB" fmla="*/ 843 h 843"/>
              </a:gdLst>
              <a:ahLst/>
              <a:cxnLst>
                <a:cxn ang="0">
                  <a:pos x="215" y="20"/>
                </a:cxn>
                <a:cxn ang="0">
                  <a:pos x="214" y="19"/>
                </a:cxn>
                <a:cxn ang="0">
                  <a:pos x="211" y="18"/>
                </a:cxn>
                <a:cxn ang="0">
                  <a:pos x="205" y="15"/>
                </a:cxn>
                <a:cxn ang="0">
                  <a:pos x="197" y="12"/>
                </a:cxn>
                <a:cxn ang="0">
                  <a:pos x="187" y="9"/>
                </a:cxn>
                <a:cxn ang="0">
                  <a:pos x="176" y="6"/>
                </a:cxn>
                <a:cxn ang="0">
                  <a:pos x="163" y="4"/>
                </a:cxn>
                <a:cxn ang="0">
                  <a:pos x="149" y="1"/>
                </a:cxn>
                <a:cxn ang="0">
                  <a:pos x="133" y="0"/>
                </a:cxn>
                <a:cxn ang="0">
                  <a:pos x="115" y="0"/>
                </a:cxn>
                <a:cxn ang="0">
                  <a:pos x="98" y="1"/>
                </a:cxn>
                <a:cxn ang="0">
                  <a:pos x="79" y="5"/>
                </a:cxn>
                <a:cxn ang="0">
                  <a:pos x="60" y="10"/>
                </a:cxn>
                <a:cxn ang="0">
                  <a:pos x="40" y="18"/>
                </a:cxn>
                <a:cxn ang="0">
                  <a:pos x="21" y="27"/>
                </a:cxn>
                <a:cxn ang="0">
                  <a:pos x="0" y="40"/>
                </a:cxn>
                <a:cxn ang="0">
                  <a:pos x="0" y="843"/>
                </a:cxn>
                <a:cxn ang="0">
                  <a:pos x="1" y="843"/>
                </a:cxn>
                <a:cxn ang="0">
                  <a:pos x="6" y="843"/>
                </a:cxn>
                <a:cxn ang="0">
                  <a:pos x="12" y="842"/>
                </a:cxn>
                <a:cxn ang="0">
                  <a:pos x="21" y="841"/>
                </a:cxn>
                <a:cxn ang="0">
                  <a:pos x="30" y="840"/>
                </a:cxn>
                <a:cxn ang="0">
                  <a:pos x="43" y="838"/>
                </a:cxn>
                <a:cxn ang="0">
                  <a:pos x="56" y="835"/>
                </a:cxn>
                <a:cxn ang="0">
                  <a:pos x="71" y="831"/>
                </a:cxn>
                <a:cxn ang="0">
                  <a:pos x="87" y="826"/>
                </a:cxn>
                <a:cxn ang="0">
                  <a:pos x="105" y="821"/>
                </a:cxn>
                <a:cxn ang="0">
                  <a:pos x="123" y="814"/>
                </a:cxn>
                <a:cxn ang="0">
                  <a:pos x="141" y="806"/>
                </a:cxn>
                <a:cxn ang="0">
                  <a:pos x="159" y="797"/>
                </a:cxn>
                <a:cxn ang="0">
                  <a:pos x="179" y="786"/>
                </a:cxn>
                <a:cxn ang="0">
                  <a:pos x="197" y="774"/>
                </a:cxn>
                <a:cxn ang="0">
                  <a:pos x="215" y="760"/>
                </a:cxn>
                <a:cxn ang="0">
                  <a:pos x="215" y="20"/>
                </a:cxn>
              </a:cxnLst>
              <a:rect l="txL" t="txT" r="txR" b="txB"/>
              <a:pathLst>
                <a:path w="215" h="843">
                  <a:moveTo>
                    <a:pt x="215" y="20"/>
                  </a:moveTo>
                  <a:lnTo>
                    <a:pt x="214" y="19"/>
                  </a:lnTo>
                  <a:lnTo>
                    <a:pt x="211" y="18"/>
                  </a:lnTo>
                  <a:lnTo>
                    <a:pt x="205" y="15"/>
                  </a:lnTo>
                  <a:lnTo>
                    <a:pt x="197" y="12"/>
                  </a:lnTo>
                  <a:lnTo>
                    <a:pt x="187" y="9"/>
                  </a:lnTo>
                  <a:lnTo>
                    <a:pt x="176" y="6"/>
                  </a:lnTo>
                  <a:lnTo>
                    <a:pt x="163" y="4"/>
                  </a:lnTo>
                  <a:lnTo>
                    <a:pt x="149" y="1"/>
                  </a:lnTo>
                  <a:lnTo>
                    <a:pt x="133" y="0"/>
                  </a:lnTo>
                  <a:lnTo>
                    <a:pt x="115" y="0"/>
                  </a:lnTo>
                  <a:lnTo>
                    <a:pt x="98" y="1"/>
                  </a:lnTo>
                  <a:lnTo>
                    <a:pt x="79" y="5"/>
                  </a:lnTo>
                  <a:lnTo>
                    <a:pt x="60" y="10"/>
                  </a:lnTo>
                  <a:lnTo>
                    <a:pt x="40" y="18"/>
                  </a:lnTo>
                  <a:lnTo>
                    <a:pt x="21" y="27"/>
                  </a:lnTo>
                  <a:lnTo>
                    <a:pt x="0" y="40"/>
                  </a:lnTo>
                  <a:lnTo>
                    <a:pt x="0" y="843"/>
                  </a:lnTo>
                  <a:lnTo>
                    <a:pt x="1" y="843"/>
                  </a:lnTo>
                  <a:lnTo>
                    <a:pt x="6" y="843"/>
                  </a:lnTo>
                  <a:lnTo>
                    <a:pt x="12" y="842"/>
                  </a:lnTo>
                  <a:lnTo>
                    <a:pt x="21" y="841"/>
                  </a:lnTo>
                  <a:lnTo>
                    <a:pt x="30" y="840"/>
                  </a:lnTo>
                  <a:lnTo>
                    <a:pt x="43" y="838"/>
                  </a:lnTo>
                  <a:lnTo>
                    <a:pt x="56" y="835"/>
                  </a:lnTo>
                  <a:lnTo>
                    <a:pt x="71" y="831"/>
                  </a:lnTo>
                  <a:lnTo>
                    <a:pt x="87" y="826"/>
                  </a:lnTo>
                  <a:lnTo>
                    <a:pt x="105" y="821"/>
                  </a:lnTo>
                  <a:lnTo>
                    <a:pt x="123" y="814"/>
                  </a:lnTo>
                  <a:lnTo>
                    <a:pt x="141" y="806"/>
                  </a:lnTo>
                  <a:lnTo>
                    <a:pt x="159" y="797"/>
                  </a:lnTo>
                  <a:lnTo>
                    <a:pt x="179" y="786"/>
                  </a:lnTo>
                  <a:lnTo>
                    <a:pt x="197" y="774"/>
                  </a:lnTo>
                  <a:lnTo>
                    <a:pt x="215" y="760"/>
                  </a:lnTo>
                  <a:lnTo>
                    <a:pt x="215" y="2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8" name="Freeform 169"/>
            <p:cNvSpPr/>
            <p:nvPr/>
          </p:nvSpPr>
          <p:spPr>
            <a:xfrm>
              <a:off x="6087" y="13696"/>
              <a:ext cx="180" cy="685"/>
            </a:xfrm>
            <a:custGeom>
              <a:avLst/>
              <a:gdLst>
                <a:gd name="txL" fmla="*/ 0 w 180"/>
                <a:gd name="txT" fmla="*/ 0 h 685"/>
                <a:gd name="txR" fmla="*/ 180 w 180"/>
                <a:gd name="txB" fmla="*/ 685 h 685"/>
              </a:gdLst>
              <a:ahLst/>
              <a:cxnLst>
                <a:cxn ang="0">
                  <a:pos x="180" y="16"/>
                </a:cxn>
                <a:cxn ang="0">
                  <a:pos x="179" y="16"/>
                </a:cxn>
                <a:cxn ang="0">
                  <a:pos x="176" y="14"/>
                </a:cxn>
                <a:cxn ang="0">
                  <a:pos x="172" y="12"/>
                </a:cxn>
                <a:cxn ang="0">
                  <a:pos x="165" y="10"/>
                </a:cxn>
                <a:cxn ang="0">
                  <a:pos x="157" y="8"/>
                </a:cxn>
                <a:cxn ang="0">
                  <a:pos x="147" y="4"/>
                </a:cxn>
                <a:cxn ang="0">
                  <a:pos x="136" y="2"/>
                </a:cxn>
                <a:cxn ang="0">
                  <a:pos x="125" y="0"/>
                </a:cxn>
                <a:cxn ang="0">
                  <a:pos x="111" y="0"/>
                </a:cxn>
                <a:cxn ang="0">
                  <a:pos x="97" y="0"/>
                </a:cxn>
                <a:cxn ang="0">
                  <a:pos x="81" y="1"/>
                </a:cxn>
                <a:cxn ang="0">
                  <a:pos x="66" y="3"/>
                </a:cxn>
                <a:cxn ang="0">
                  <a:pos x="50" y="8"/>
                </a:cxn>
                <a:cxn ang="0">
                  <a:pos x="33" y="14"/>
                </a:cxn>
                <a:cxn ang="0">
                  <a:pos x="17" y="23"/>
                </a:cxn>
                <a:cxn ang="0">
                  <a:pos x="0" y="33"/>
                </a:cxn>
                <a:cxn ang="0">
                  <a:pos x="0" y="685"/>
                </a:cxn>
                <a:cxn ang="0">
                  <a:pos x="1" y="685"/>
                </a:cxn>
                <a:cxn ang="0">
                  <a:pos x="4" y="685"/>
                </a:cxn>
                <a:cxn ang="0">
                  <a:pos x="9" y="684"/>
                </a:cxn>
                <a:cxn ang="0">
                  <a:pos x="17" y="683"/>
                </a:cxn>
                <a:cxn ang="0">
                  <a:pos x="26" y="682"/>
                </a:cxn>
                <a:cxn ang="0">
                  <a:pos x="35" y="681"/>
                </a:cxn>
                <a:cxn ang="0">
                  <a:pos x="47" y="678"/>
                </a:cxn>
                <a:cxn ang="0">
                  <a:pos x="60" y="676"/>
                </a:cxn>
                <a:cxn ang="0">
                  <a:pos x="73" y="671"/>
                </a:cxn>
                <a:cxn ang="0">
                  <a:pos x="87" y="667"/>
                </a:cxn>
                <a:cxn ang="0">
                  <a:pos x="102" y="662"/>
                </a:cxn>
                <a:cxn ang="0">
                  <a:pos x="118" y="655"/>
                </a:cxn>
                <a:cxn ang="0">
                  <a:pos x="133" y="648"/>
                </a:cxn>
                <a:cxn ang="0">
                  <a:pos x="149" y="639"/>
                </a:cxn>
                <a:cxn ang="0">
                  <a:pos x="165" y="628"/>
                </a:cxn>
                <a:cxn ang="0">
                  <a:pos x="180" y="617"/>
                </a:cxn>
                <a:cxn ang="0">
                  <a:pos x="180" y="16"/>
                </a:cxn>
              </a:cxnLst>
              <a:rect l="txL" t="txT" r="txR" b="txB"/>
              <a:pathLst>
                <a:path w="180" h="685">
                  <a:moveTo>
                    <a:pt x="180" y="16"/>
                  </a:moveTo>
                  <a:lnTo>
                    <a:pt x="179" y="16"/>
                  </a:lnTo>
                  <a:lnTo>
                    <a:pt x="176" y="14"/>
                  </a:lnTo>
                  <a:lnTo>
                    <a:pt x="172" y="12"/>
                  </a:lnTo>
                  <a:lnTo>
                    <a:pt x="165" y="10"/>
                  </a:lnTo>
                  <a:lnTo>
                    <a:pt x="157" y="8"/>
                  </a:lnTo>
                  <a:lnTo>
                    <a:pt x="147" y="4"/>
                  </a:lnTo>
                  <a:lnTo>
                    <a:pt x="136" y="2"/>
                  </a:lnTo>
                  <a:lnTo>
                    <a:pt x="125" y="0"/>
                  </a:lnTo>
                  <a:lnTo>
                    <a:pt x="111" y="0"/>
                  </a:lnTo>
                  <a:lnTo>
                    <a:pt x="97" y="0"/>
                  </a:lnTo>
                  <a:lnTo>
                    <a:pt x="81" y="1"/>
                  </a:lnTo>
                  <a:lnTo>
                    <a:pt x="66" y="3"/>
                  </a:lnTo>
                  <a:lnTo>
                    <a:pt x="50" y="8"/>
                  </a:lnTo>
                  <a:lnTo>
                    <a:pt x="33" y="14"/>
                  </a:lnTo>
                  <a:lnTo>
                    <a:pt x="17" y="23"/>
                  </a:lnTo>
                  <a:lnTo>
                    <a:pt x="0" y="33"/>
                  </a:lnTo>
                  <a:lnTo>
                    <a:pt x="0" y="685"/>
                  </a:lnTo>
                  <a:lnTo>
                    <a:pt x="1" y="685"/>
                  </a:lnTo>
                  <a:lnTo>
                    <a:pt x="4" y="685"/>
                  </a:lnTo>
                  <a:lnTo>
                    <a:pt x="9" y="684"/>
                  </a:lnTo>
                  <a:lnTo>
                    <a:pt x="17" y="683"/>
                  </a:lnTo>
                  <a:lnTo>
                    <a:pt x="26" y="682"/>
                  </a:lnTo>
                  <a:lnTo>
                    <a:pt x="35" y="681"/>
                  </a:lnTo>
                  <a:lnTo>
                    <a:pt x="47" y="678"/>
                  </a:lnTo>
                  <a:lnTo>
                    <a:pt x="60" y="676"/>
                  </a:lnTo>
                  <a:lnTo>
                    <a:pt x="73" y="671"/>
                  </a:lnTo>
                  <a:lnTo>
                    <a:pt x="87" y="667"/>
                  </a:lnTo>
                  <a:lnTo>
                    <a:pt x="102" y="662"/>
                  </a:lnTo>
                  <a:lnTo>
                    <a:pt x="118" y="655"/>
                  </a:lnTo>
                  <a:lnTo>
                    <a:pt x="133" y="648"/>
                  </a:lnTo>
                  <a:lnTo>
                    <a:pt x="149" y="639"/>
                  </a:lnTo>
                  <a:lnTo>
                    <a:pt x="165" y="628"/>
                  </a:lnTo>
                  <a:lnTo>
                    <a:pt x="180" y="617"/>
                  </a:lnTo>
                  <a:lnTo>
                    <a:pt x="180" y="1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29" name="Freeform 170"/>
            <p:cNvSpPr/>
            <p:nvPr/>
          </p:nvSpPr>
          <p:spPr>
            <a:xfrm>
              <a:off x="6093" y="13704"/>
              <a:ext cx="146" cy="530"/>
            </a:xfrm>
            <a:custGeom>
              <a:avLst/>
              <a:gdLst>
                <a:gd name="txL" fmla="*/ 0 w 146"/>
                <a:gd name="txT" fmla="*/ 0 h 530"/>
                <a:gd name="txR" fmla="*/ 146 w 146"/>
                <a:gd name="txB" fmla="*/ 530 h 530"/>
              </a:gdLst>
              <a:ahLst/>
              <a:cxnLst>
                <a:cxn ang="0">
                  <a:pos x="146" y="14"/>
                </a:cxn>
                <a:cxn ang="0">
                  <a:pos x="143" y="12"/>
                </a:cxn>
                <a:cxn ang="0">
                  <a:pos x="134" y="8"/>
                </a:cxn>
                <a:cxn ang="0">
                  <a:pos x="120" y="4"/>
                </a:cxn>
                <a:cxn ang="0">
                  <a:pos x="101" y="1"/>
                </a:cxn>
                <a:cxn ang="0">
                  <a:pos x="79" y="0"/>
                </a:cxn>
                <a:cxn ang="0">
                  <a:pos x="54" y="3"/>
                </a:cxn>
                <a:cxn ang="0">
                  <a:pos x="27" y="11"/>
                </a:cxn>
                <a:cxn ang="0">
                  <a:pos x="0" y="27"/>
                </a:cxn>
                <a:cxn ang="0">
                  <a:pos x="0" y="530"/>
                </a:cxn>
                <a:cxn ang="0">
                  <a:pos x="3" y="530"/>
                </a:cxn>
                <a:cxn ang="0">
                  <a:pos x="14" y="529"/>
                </a:cxn>
                <a:cxn ang="0">
                  <a:pos x="29" y="526"/>
                </a:cxn>
                <a:cxn ang="0">
                  <a:pos x="49" y="521"/>
                </a:cxn>
                <a:cxn ang="0">
                  <a:pos x="71" y="514"/>
                </a:cxn>
                <a:cxn ang="0">
                  <a:pos x="96" y="505"/>
                </a:cxn>
                <a:cxn ang="0">
                  <a:pos x="121" y="492"/>
                </a:cxn>
                <a:cxn ang="0">
                  <a:pos x="146" y="475"/>
                </a:cxn>
                <a:cxn ang="0">
                  <a:pos x="146" y="14"/>
                </a:cxn>
              </a:cxnLst>
              <a:rect l="txL" t="txT" r="txR" b="txB"/>
              <a:pathLst>
                <a:path w="146" h="530">
                  <a:moveTo>
                    <a:pt x="146" y="14"/>
                  </a:moveTo>
                  <a:lnTo>
                    <a:pt x="143" y="12"/>
                  </a:lnTo>
                  <a:lnTo>
                    <a:pt x="134" y="8"/>
                  </a:lnTo>
                  <a:lnTo>
                    <a:pt x="120" y="4"/>
                  </a:lnTo>
                  <a:lnTo>
                    <a:pt x="101" y="1"/>
                  </a:lnTo>
                  <a:lnTo>
                    <a:pt x="79" y="0"/>
                  </a:lnTo>
                  <a:lnTo>
                    <a:pt x="54" y="3"/>
                  </a:lnTo>
                  <a:lnTo>
                    <a:pt x="27" y="11"/>
                  </a:lnTo>
                  <a:lnTo>
                    <a:pt x="0" y="27"/>
                  </a:lnTo>
                  <a:lnTo>
                    <a:pt x="0" y="530"/>
                  </a:lnTo>
                  <a:lnTo>
                    <a:pt x="3" y="530"/>
                  </a:lnTo>
                  <a:lnTo>
                    <a:pt x="14" y="529"/>
                  </a:lnTo>
                  <a:lnTo>
                    <a:pt x="29" y="526"/>
                  </a:lnTo>
                  <a:lnTo>
                    <a:pt x="49" y="521"/>
                  </a:lnTo>
                  <a:lnTo>
                    <a:pt x="71" y="514"/>
                  </a:lnTo>
                  <a:lnTo>
                    <a:pt x="96" y="505"/>
                  </a:lnTo>
                  <a:lnTo>
                    <a:pt x="121" y="492"/>
                  </a:lnTo>
                  <a:lnTo>
                    <a:pt x="146" y="475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0" name="Freeform 171"/>
            <p:cNvSpPr/>
            <p:nvPr/>
          </p:nvSpPr>
          <p:spPr>
            <a:xfrm>
              <a:off x="6101" y="13712"/>
              <a:ext cx="109" cy="373"/>
            </a:xfrm>
            <a:custGeom>
              <a:avLst/>
              <a:gdLst>
                <a:gd name="txL" fmla="*/ 0 w 109"/>
                <a:gd name="txT" fmla="*/ 0 h 373"/>
                <a:gd name="txR" fmla="*/ 109 w 109"/>
                <a:gd name="txB" fmla="*/ 373 h 373"/>
              </a:gdLst>
              <a:ahLst/>
              <a:cxnLst>
                <a:cxn ang="0">
                  <a:pos x="109" y="10"/>
                </a:cxn>
                <a:cxn ang="0">
                  <a:pos x="107" y="9"/>
                </a:cxn>
                <a:cxn ang="0">
                  <a:pos x="100" y="6"/>
                </a:cxn>
                <a:cxn ang="0">
                  <a:pos x="89" y="2"/>
                </a:cxn>
                <a:cxn ang="0">
                  <a:pos x="75" y="0"/>
                </a:cxn>
                <a:cxn ang="0">
                  <a:pos x="59" y="0"/>
                </a:cxn>
                <a:cxn ang="0">
                  <a:pos x="39" y="2"/>
                </a:cxn>
                <a:cxn ang="0">
                  <a:pos x="20" y="9"/>
                </a:cxn>
                <a:cxn ang="0">
                  <a:pos x="0" y="21"/>
                </a:cxn>
                <a:cxn ang="0">
                  <a:pos x="0" y="373"/>
                </a:cxn>
                <a:cxn ang="0">
                  <a:pos x="2" y="373"/>
                </a:cxn>
                <a:cxn ang="0">
                  <a:pos x="9" y="372"/>
                </a:cxn>
                <a:cxn ang="0">
                  <a:pos x="21" y="369"/>
                </a:cxn>
                <a:cxn ang="0">
                  <a:pos x="36" y="366"/>
                </a:cxn>
                <a:cxn ang="0">
                  <a:pos x="53" y="362"/>
                </a:cxn>
                <a:cxn ang="0">
                  <a:pos x="72" y="354"/>
                </a:cxn>
                <a:cxn ang="0">
                  <a:pos x="90" y="343"/>
                </a:cxn>
                <a:cxn ang="0">
                  <a:pos x="109" y="331"/>
                </a:cxn>
                <a:cxn ang="0">
                  <a:pos x="109" y="10"/>
                </a:cxn>
              </a:cxnLst>
              <a:rect l="txL" t="txT" r="txR" b="txB"/>
              <a:pathLst>
                <a:path w="109" h="373">
                  <a:moveTo>
                    <a:pt x="109" y="10"/>
                  </a:moveTo>
                  <a:lnTo>
                    <a:pt x="107" y="9"/>
                  </a:lnTo>
                  <a:lnTo>
                    <a:pt x="100" y="6"/>
                  </a:lnTo>
                  <a:lnTo>
                    <a:pt x="89" y="2"/>
                  </a:lnTo>
                  <a:lnTo>
                    <a:pt x="75" y="0"/>
                  </a:lnTo>
                  <a:lnTo>
                    <a:pt x="59" y="0"/>
                  </a:lnTo>
                  <a:lnTo>
                    <a:pt x="39" y="2"/>
                  </a:lnTo>
                  <a:lnTo>
                    <a:pt x="20" y="9"/>
                  </a:lnTo>
                  <a:lnTo>
                    <a:pt x="0" y="21"/>
                  </a:lnTo>
                  <a:lnTo>
                    <a:pt x="0" y="373"/>
                  </a:lnTo>
                  <a:lnTo>
                    <a:pt x="2" y="373"/>
                  </a:lnTo>
                  <a:lnTo>
                    <a:pt x="9" y="372"/>
                  </a:lnTo>
                  <a:lnTo>
                    <a:pt x="21" y="369"/>
                  </a:lnTo>
                  <a:lnTo>
                    <a:pt x="36" y="366"/>
                  </a:lnTo>
                  <a:lnTo>
                    <a:pt x="53" y="362"/>
                  </a:lnTo>
                  <a:lnTo>
                    <a:pt x="72" y="354"/>
                  </a:lnTo>
                  <a:lnTo>
                    <a:pt x="90" y="343"/>
                  </a:lnTo>
                  <a:lnTo>
                    <a:pt x="109" y="331"/>
                  </a:lnTo>
                  <a:lnTo>
                    <a:pt x="109" y="1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1" name="Freeform 172"/>
            <p:cNvSpPr/>
            <p:nvPr/>
          </p:nvSpPr>
          <p:spPr>
            <a:xfrm>
              <a:off x="6107" y="13721"/>
              <a:ext cx="75" cy="216"/>
            </a:xfrm>
            <a:custGeom>
              <a:avLst/>
              <a:gdLst>
                <a:gd name="txL" fmla="*/ 0 w 75"/>
                <a:gd name="txT" fmla="*/ 0 h 216"/>
                <a:gd name="txR" fmla="*/ 75 w 75"/>
                <a:gd name="txB" fmla="*/ 216 h 216"/>
              </a:gdLst>
              <a:ahLst/>
              <a:cxnLst>
                <a:cxn ang="0">
                  <a:pos x="75" y="6"/>
                </a:cxn>
                <a:cxn ang="0">
                  <a:pos x="73" y="5"/>
                </a:cxn>
                <a:cxn ang="0">
                  <a:pos x="69" y="4"/>
                </a:cxn>
                <a:cxn ang="0">
                  <a:pos x="61" y="2"/>
                </a:cxn>
                <a:cxn ang="0">
                  <a:pos x="52" y="0"/>
                </a:cxn>
                <a:cxn ang="0">
                  <a:pos x="41" y="0"/>
                </a:cxn>
                <a:cxn ang="0">
                  <a:pos x="28" y="1"/>
                </a:cxn>
                <a:cxn ang="0">
                  <a:pos x="14" y="6"/>
                </a:cxn>
                <a:cxn ang="0">
                  <a:pos x="0" y="14"/>
                </a:cxn>
                <a:cxn ang="0">
                  <a:pos x="0" y="216"/>
                </a:cxn>
                <a:cxn ang="0">
                  <a:pos x="2" y="216"/>
                </a:cxn>
                <a:cxn ang="0">
                  <a:pos x="7" y="215"/>
                </a:cxn>
                <a:cxn ang="0">
                  <a:pos x="15" y="214"/>
                </a:cxn>
                <a:cxn ang="0">
                  <a:pos x="25" y="211"/>
                </a:cxn>
                <a:cxn ang="0">
                  <a:pos x="37" y="208"/>
                </a:cxn>
                <a:cxn ang="0">
                  <a:pos x="50" y="203"/>
                </a:cxn>
                <a:cxn ang="0">
                  <a:pos x="63" y="195"/>
                </a:cxn>
                <a:cxn ang="0">
                  <a:pos x="75" y="187"/>
                </a:cxn>
                <a:cxn ang="0">
                  <a:pos x="75" y="6"/>
                </a:cxn>
              </a:cxnLst>
              <a:rect l="txL" t="txT" r="txR" b="txB"/>
              <a:pathLst>
                <a:path w="75" h="216">
                  <a:moveTo>
                    <a:pt x="75" y="6"/>
                  </a:moveTo>
                  <a:lnTo>
                    <a:pt x="73" y="5"/>
                  </a:lnTo>
                  <a:lnTo>
                    <a:pt x="69" y="4"/>
                  </a:lnTo>
                  <a:lnTo>
                    <a:pt x="61" y="2"/>
                  </a:lnTo>
                  <a:lnTo>
                    <a:pt x="52" y="0"/>
                  </a:lnTo>
                  <a:lnTo>
                    <a:pt x="41" y="0"/>
                  </a:lnTo>
                  <a:lnTo>
                    <a:pt x="28" y="1"/>
                  </a:lnTo>
                  <a:lnTo>
                    <a:pt x="14" y="6"/>
                  </a:lnTo>
                  <a:lnTo>
                    <a:pt x="0" y="14"/>
                  </a:lnTo>
                  <a:lnTo>
                    <a:pt x="0" y="216"/>
                  </a:lnTo>
                  <a:lnTo>
                    <a:pt x="2" y="216"/>
                  </a:lnTo>
                  <a:lnTo>
                    <a:pt x="7" y="215"/>
                  </a:lnTo>
                  <a:lnTo>
                    <a:pt x="15" y="214"/>
                  </a:lnTo>
                  <a:lnTo>
                    <a:pt x="25" y="211"/>
                  </a:lnTo>
                  <a:lnTo>
                    <a:pt x="37" y="208"/>
                  </a:lnTo>
                  <a:lnTo>
                    <a:pt x="50" y="203"/>
                  </a:lnTo>
                  <a:lnTo>
                    <a:pt x="63" y="195"/>
                  </a:lnTo>
                  <a:lnTo>
                    <a:pt x="75" y="187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2" name="Freeform 173"/>
            <p:cNvSpPr/>
            <p:nvPr/>
          </p:nvSpPr>
          <p:spPr>
            <a:xfrm>
              <a:off x="7013" y="14340"/>
              <a:ext cx="110" cy="111"/>
            </a:xfrm>
            <a:custGeom>
              <a:avLst/>
              <a:gdLst>
                <a:gd name="txL" fmla="*/ 0 w 110"/>
                <a:gd name="txT" fmla="*/ 0 h 111"/>
                <a:gd name="txR" fmla="*/ 110 w 110"/>
                <a:gd name="txB" fmla="*/ 111 h 111"/>
              </a:gdLst>
              <a:ahLst/>
              <a:cxnLst>
                <a:cxn ang="0">
                  <a:pos x="55" y="111"/>
                </a:cxn>
                <a:cxn ang="0">
                  <a:pos x="66" y="110"/>
                </a:cxn>
                <a:cxn ang="0">
                  <a:pos x="76" y="106"/>
                </a:cxn>
                <a:cxn ang="0">
                  <a:pos x="85" y="101"/>
                </a:cxn>
                <a:cxn ang="0">
                  <a:pos x="94" y="94"/>
                </a:cxn>
                <a:cxn ang="0">
                  <a:pos x="100" y="86"/>
                </a:cxn>
                <a:cxn ang="0">
                  <a:pos x="106" y="77"/>
                </a:cxn>
                <a:cxn ang="0">
                  <a:pos x="109" y="66"/>
                </a:cxn>
                <a:cxn ang="0">
                  <a:pos x="110" y="56"/>
                </a:cxn>
                <a:cxn ang="0">
                  <a:pos x="109" y="44"/>
                </a:cxn>
                <a:cxn ang="0">
                  <a:pos x="106" y="34"/>
                </a:cxn>
                <a:cxn ang="0">
                  <a:pos x="100" y="24"/>
                </a:cxn>
                <a:cxn ang="0">
                  <a:pos x="94" y="17"/>
                </a:cxn>
                <a:cxn ang="0">
                  <a:pos x="85" y="9"/>
                </a:cxn>
                <a:cxn ang="0">
                  <a:pos x="76" y="5"/>
                </a:cxn>
                <a:cxn ang="0">
                  <a:pos x="66" y="2"/>
                </a:cxn>
                <a:cxn ang="0">
                  <a:pos x="55" y="0"/>
                </a:cxn>
                <a:cxn ang="0">
                  <a:pos x="44" y="2"/>
                </a:cxn>
                <a:cxn ang="0">
                  <a:pos x="33" y="5"/>
                </a:cxn>
                <a:cxn ang="0">
                  <a:pos x="25" y="9"/>
                </a:cxn>
                <a:cxn ang="0">
                  <a:pos x="16" y="17"/>
                </a:cxn>
                <a:cxn ang="0">
                  <a:pos x="10" y="24"/>
                </a:cxn>
                <a:cxn ang="0">
                  <a:pos x="4" y="34"/>
                </a:cxn>
                <a:cxn ang="0">
                  <a:pos x="1" y="44"/>
                </a:cxn>
                <a:cxn ang="0">
                  <a:pos x="0" y="56"/>
                </a:cxn>
                <a:cxn ang="0">
                  <a:pos x="1" y="66"/>
                </a:cxn>
                <a:cxn ang="0">
                  <a:pos x="4" y="77"/>
                </a:cxn>
                <a:cxn ang="0">
                  <a:pos x="10" y="86"/>
                </a:cxn>
                <a:cxn ang="0">
                  <a:pos x="16" y="94"/>
                </a:cxn>
                <a:cxn ang="0">
                  <a:pos x="25" y="101"/>
                </a:cxn>
                <a:cxn ang="0">
                  <a:pos x="33" y="106"/>
                </a:cxn>
                <a:cxn ang="0">
                  <a:pos x="44" y="110"/>
                </a:cxn>
                <a:cxn ang="0">
                  <a:pos x="55" y="111"/>
                </a:cxn>
              </a:cxnLst>
              <a:rect l="txL" t="txT" r="txR" b="txB"/>
              <a:pathLst>
                <a:path w="110" h="111">
                  <a:moveTo>
                    <a:pt x="55" y="111"/>
                  </a:moveTo>
                  <a:lnTo>
                    <a:pt x="66" y="110"/>
                  </a:lnTo>
                  <a:lnTo>
                    <a:pt x="76" y="106"/>
                  </a:lnTo>
                  <a:lnTo>
                    <a:pt x="85" y="101"/>
                  </a:lnTo>
                  <a:lnTo>
                    <a:pt x="94" y="94"/>
                  </a:lnTo>
                  <a:lnTo>
                    <a:pt x="100" y="86"/>
                  </a:lnTo>
                  <a:lnTo>
                    <a:pt x="106" y="77"/>
                  </a:lnTo>
                  <a:lnTo>
                    <a:pt x="109" y="66"/>
                  </a:lnTo>
                  <a:lnTo>
                    <a:pt x="110" y="56"/>
                  </a:lnTo>
                  <a:lnTo>
                    <a:pt x="109" y="44"/>
                  </a:lnTo>
                  <a:lnTo>
                    <a:pt x="106" y="34"/>
                  </a:lnTo>
                  <a:lnTo>
                    <a:pt x="100" y="24"/>
                  </a:lnTo>
                  <a:lnTo>
                    <a:pt x="94" y="17"/>
                  </a:lnTo>
                  <a:lnTo>
                    <a:pt x="85" y="9"/>
                  </a:lnTo>
                  <a:lnTo>
                    <a:pt x="76" y="5"/>
                  </a:lnTo>
                  <a:lnTo>
                    <a:pt x="66" y="2"/>
                  </a:lnTo>
                  <a:lnTo>
                    <a:pt x="55" y="0"/>
                  </a:lnTo>
                  <a:lnTo>
                    <a:pt x="44" y="2"/>
                  </a:lnTo>
                  <a:lnTo>
                    <a:pt x="33" y="5"/>
                  </a:lnTo>
                  <a:lnTo>
                    <a:pt x="25" y="9"/>
                  </a:lnTo>
                  <a:lnTo>
                    <a:pt x="16" y="17"/>
                  </a:lnTo>
                  <a:lnTo>
                    <a:pt x="10" y="24"/>
                  </a:lnTo>
                  <a:lnTo>
                    <a:pt x="4" y="34"/>
                  </a:lnTo>
                  <a:lnTo>
                    <a:pt x="1" y="44"/>
                  </a:lnTo>
                  <a:lnTo>
                    <a:pt x="0" y="56"/>
                  </a:lnTo>
                  <a:lnTo>
                    <a:pt x="1" y="66"/>
                  </a:lnTo>
                  <a:lnTo>
                    <a:pt x="4" y="77"/>
                  </a:lnTo>
                  <a:lnTo>
                    <a:pt x="10" y="86"/>
                  </a:lnTo>
                  <a:lnTo>
                    <a:pt x="16" y="94"/>
                  </a:lnTo>
                  <a:lnTo>
                    <a:pt x="25" y="101"/>
                  </a:lnTo>
                  <a:lnTo>
                    <a:pt x="33" y="106"/>
                  </a:lnTo>
                  <a:lnTo>
                    <a:pt x="44" y="110"/>
                  </a:lnTo>
                  <a:lnTo>
                    <a:pt x="55" y="1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3" name="Freeform 174"/>
            <p:cNvSpPr/>
            <p:nvPr/>
          </p:nvSpPr>
          <p:spPr>
            <a:xfrm>
              <a:off x="6676" y="14343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7" y="55"/>
                </a:cxn>
                <a:cxn ang="0">
                  <a:pos x="38" y="53"/>
                </a:cxn>
                <a:cxn ang="0">
                  <a:pos x="48" y="46"/>
                </a:cxn>
                <a:cxn ang="0">
                  <a:pos x="53" y="37"/>
                </a:cxn>
                <a:cxn ang="0">
                  <a:pos x="55" y="27"/>
                </a:cxn>
                <a:cxn ang="0">
                  <a:pos x="53" y="16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7" y="0"/>
                </a:cxn>
                <a:cxn ang="0">
                  <a:pos x="16" y="2"/>
                </a:cxn>
                <a:cxn ang="0">
                  <a:pos x="8" y="7"/>
                </a:cxn>
                <a:cxn ang="0">
                  <a:pos x="2" y="16"/>
                </a:cxn>
                <a:cxn ang="0">
                  <a:pos x="0" y="27"/>
                </a:cxn>
                <a:cxn ang="0">
                  <a:pos x="2" y="37"/>
                </a:cxn>
                <a:cxn ang="0">
                  <a:pos x="8" y="46"/>
                </a:cxn>
                <a:cxn ang="0">
                  <a:pos x="16" y="53"/>
                </a:cxn>
                <a:cxn ang="0">
                  <a:pos x="27" y="55"/>
                </a:cxn>
              </a:cxnLst>
              <a:rect l="txL" t="txT" r="txR" b="txB"/>
              <a:pathLst>
                <a:path w="55" h="55">
                  <a:moveTo>
                    <a:pt x="27" y="55"/>
                  </a:moveTo>
                  <a:lnTo>
                    <a:pt x="38" y="53"/>
                  </a:lnTo>
                  <a:lnTo>
                    <a:pt x="48" y="46"/>
                  </a:lnTo>
                  <a:lnTo>
                    <a:pt x="53" y="37"/>
                  </a:lnTo>
                  <a:lnTo>
                    <a:pt x="55" y="27"/>
                  </a:lnTo>
                  <a:lnTo>
                    <a:pt x="53" y="16"/>
                  </a:lnTo>
                  <a:lnTo>
                    <a:pt x="48" y="7"/>
                  </a:lnTo>
                  <a:lnTo>
                    <a:pt x="38" y="2"/>
                  </a:lnTo>
                  <a:lnTo>
                    <a:pt x="27" y="0"/>
                  </a:lnTo>
                  <a:lnTo>
                    <a:pt x="16" y="2"/>
                  </a:lnTo>
                  <a:lnTo>
                    <a:pt x="8" y="7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7"/>
                  </a:lnTo>
                  <a:lnTo>
                    <a:pt x="8" y="46"/>
                  </a:lnTo>
                  <a:lnTo>
                    <a:pt x="16" y="53"/>
                  </a:lnTo>
                  <a:lnTo>
                    <a:pt x="27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4" name="Freeform 175"/>
            <p:cNvSpPr/>
            <p:nvPr/>
          </p:nvSpPr>
          <p:spPr>
            <a:xfrm>
              <a:off x="6770" y="14345"/>
              <a:ext cx="55" cy="55"/>
            </a:xfrm>
            <a:custGeom>
              <a:avLst/>
              <a:gdLst>
                <a:gd name="txL" fmla="*/ 0 w 55"/>
                <a:gd name="txT" fmla="*/ 0 h 55"/>
                <a:gd name="txR" fmla="*/ 55 w 55"/>
                <a:gd name="txB" fmla="*/ 55 h 55"/>
              </a:gdLst>
              <a:ahLst/>
              <a:cxnLst>
                <a:cxn ang="0">
                  <a:pos x="28" y="55"/>
                </a:cxn>
                <a:cxn ang="0">
                  <a:pos x="39" y="53"/>
                </a:cxn>
                <a:cxn ang="0">
                  <a:pos x="47" y="47"/>
                </a:cxn>
                <a:cxn ang="0">
                  <a:pos x="53" y="39"/>
                </a:cxn>
                <a:cxn ang="0">
                  <a:pos x="55" y="28"/>
                </a:cxn>
                <a:cxn ang="0">
                  <a:pos x="53" y="17"/>
                </a:cxn>
                <a:cxn ang="0">
                  <a:pos x="47" y="8"/>
                </a:cxn>
                <a:cxn ang="0">
                  <a:pos x="39" y="2"/>
                </a:cxn>
                <a:cxn ang="0">
                  <a:pos x="28" y="0"/>
                </a:cxn>
                <a:cxn ang="0">
                  <a:pos x="17" y="2"/>
                </a:cxn>
                <a:cxn ang="0">
                  <a:pos x="9" y="8"/>
                </a:cxn>
                <a:cxn ang="0">
                  <a:pos x="2" y="17"/>
                </a:cxn>
                <a:cxn ang="0">
                  <a:pos x="0" y="28"/>
                </a:cxn>
                <a:cxn ang="0">
                  <a:pos x="2" y="39"/>
                </a:cxn>
                <a:cxn ang="0">
                  <a:pos x="9" y="47"/>
                </a:cxn>
                <a:cxn ang="0">
                  <a:pos x="17" y="53"/>
                </a:cxn>
                <a:cxn ang="0">
                  <a:pos x="28" y="55"/>
                </a:cxn>
              </a:cxnLst>
              <a:rect l="txL" t="txT" r="txR" b="txB"/>
              <a:pathLst>
                <a:path w="55" h="55">
                  <a:moveTo>
                    <a:pt x="28" y="55"/>
                  </a:moveTo>
                  <a:lnTo>
                    <a:pt x="39" y="53"/>
                  </a:lnTo>
                  <a:lnTo>
                    <a:pt x="47" y="47"/>
                  </a:lnTo>
                  <a:lnTo>
                    <a:pt x="53" y="39"/>
                  </a:lnTo>
                  <a:lnTo>
                    <a:pt x="55" y="28"/>
                  </a:lnTo>
                  <a:lnTo>
                    <a:pt x="53" y="17"/>
                  </a:lnTo>
                  <a:lnTo>
                    <a:pt x="47" y="8"/>
                  </a:lnTo>
                  <a:lnTo>
                    <a:pt x="39" y="2"/>
                  </a:lnTo>
                  <a:lnTo>
                    <a:pt x="28" y="0"/>
                  </a:lnTo>
                  <a:lnTo>
                    <a:pt x="17" y="2"/>
                  </a:lnTo>
                  <a:lnTo>
                    <a:pt x="9" y="8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9" y="47"/>
                  </a:lnTo>
                  <a:lnTo>
                    <a:pt x="17" y="53"/>
                  </a:lnTo>
                  <a:lnTo>
                    <a:pt x="28" y="5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5" name="Freeform 176"/>
            <p:cNvSpPr/>
            <p:nvPr/>
          </p:nvSpPr>
          <p:spPr>
            <a:xfrm>
              <a:off x="6401" y="13591"/>
              <a:ext cx="156" cy="752"/>
            </a:xfrm>
            <a:custGeom>
              <a:avLst/>
              <a:gdLst>
                <a:gd name="txL" fmla="*/ 0 w 156"/>
                <a:gd name="txT" fmla="*/ 0 h 752"/>
                <a:gd name="txR" fmla="*/ 156 w 156"/>
                <a:gd name="txB" fmla="*/ 752 h 752"/>
              </a:gdLst>
              <a:ahLst/>
              <a:cxnLst>
                <a:cxn ang="0">
                  <a:pos x="48" y="15"/>
                </a:cxn>
                <a:cxn ang="0">
                  <a:pos x="44" y="30"/>
                </a:cxn>
                <a:cxn ang="0">
                  <a:pos x="33" y="73"/>
                </a:cxn>
                <a:cxn ang="0">
                  <a:pos x="19" y="140"/>
                </a:cxn>
                <a:cxn ang="0">
                  <a:pos x="7" y="229"/>
                </a:cxn>
                <a:cxn ang="0">
                  <a:pos x="0" y="337"/>
                </a:cxn>
                <a:cxn ang="0">
                  <a:pos x="1" y="462"/>
                </a:cxn>
                <a:cxn ang="0">
                  <a:pos x="14" y="602"/>
                </a:cxn>
                <a:cxn ang="0">
                  <a:pos x="43" y="752"/>
                </a:cxn>
                <a:cxn ang="0">
                  <a:pos x="150" y="746"/>
                </a:cxn>
                <a:cxn ang="0">
                  <a:pos x="146" y="724"/>
                </a:cxn>
                <a:cxn ang="0">
                  <a:pos x="135" y="663"/>
                </a:cxn>
                <a:cxn ang="0">
                  <a:pos x="123" y="574"/>
                </a:cxn>
                <a:cxn ang="0">
                  <a:pos x="111" y="463"/>
                </a:cxn>
                <a:cxn ang="0">
                  <a:pos x="104" y="342"/>
                </a:cxn>
                <a:cxn ang="0">
                  <a:pos x="107" y="220"/>
                </a:cxn>
                <a:cxn ang="0">
                  <a:pos x="124" y="106"/>
                </a:cxn>
                <a:cxn ang="0">
                  <a:pos x="156" y="9"/>
                </a:cxn>
                <a:cxn ang="0">
                  <a:pos x="156" y="8"/>
                </a:cxn>
                <a:cxn ang="0">
                  <a:pos x="156" y="6"/>
                </a:cxn>
                <a:cxn ang="0">
                  <a:pos x="154" y="4"/>
                </a:cxn>
                <a:cxn ang="0">
                  <a:pos x="147" y="0"/>
                </a:cxn>
                <a:cxn ang="0">
                  <a:pos x="134" y="0"/>
                </a:cxn>
                <a:cxn ang="0">
                  <a:pos x="115" y="1"/>
                </a:cxn>
                <a:cxn ang="0">
                  <a:pos x="87" y="7"/>
                </a:cxn>
                <a:cxn ang="0">
                  <a:pos x="48" y="15"/>
                </a:cxn>
              </a:cxnLst>
              <a:rect l="txL" t="txT" r="txR" b="txB"/>
              <a:pathLst>
                <a:path w="156" h="752">
                  <a:moveTo>
                    <a:pt x="48" y="15"/>
                  </a:moveTo>
                  <a:lnTo>
                    <a:pt x="44" y="30"/>
                  </a:lnTo>
                  <a:lnTo>
                    <a:pt x="33" y="73"/>
                  </a:lnTo>
                  <a:lnTo>
                    <a:pt x="19" y="140"/>
                  </a:lnTo>
                  <a:lnTo>
                    <a:pt x="7" y="229"/>
                  </a:lnTo>
                  <a:lnTo>
                    <a:pt x="0" y="337"/>
                  </a:lnTo>
                  <a:lnTo>
                    <a:pt x="1" y="462"/>
                  </a:lnTo>
                  <a:lnTo>
                    <a:pt x="14" y="602"/>
                  </a:lnTo>
                  <a:lnTo>
                    <a:pt x="43" y="752"/>
                  </a:lnTo>
                  <a:lnTo>
                    <a:pt x="150" y="746"/>
                  </a:lnTo>
                  <a:lnTo>
                    <a:pt x="146" y="724"/>
                  </a:lnTo>
                  <a:lnTo>
                    <a:pt x="135" y="663"/>
                  </a:lnTo>
                  <a:lnTo>
                    <a:pt x="123" y="574"/>
                  </a:lnTo>
                  <a:lnTo>
                    <a:pt x="111" y="463"/>
                  </a:lnTo>
                  <a:lnTo>
                    <a:pt x="104" y="342"/>
                  </a:lnTo>
                  <a:lnTo>
                    <a:pt x="107" y="220"/>
                  </a:lnTo>
                  <a:lnTo>
                    <a:pt x="124" y="106"/>
                  </a:lnTo>
                  <a:lnTo>
                    <a:pt x="156" y="9"/>
                  </a:lnTo>
                  <a:lnTo>
                    <a:pt x="156" y="8"/>
                  </a:lnTo>
                  <a:lnTo>
                    <a:pt x="156" y="6"/>
                  </a:lnTo>
                  <a:lnTo>
                    <a:pt x="154" y="4"/>
                  </a:lnTo>
                  <a:lnTo>
                    <a:pt x="147" y="0"/>
                  </a:lnTo>
                  <a:lnTo>
                    <a:pt x="134" y="0"/>
                  </a:lnTo>
                  <a:lnTo>
                    <a:pt x="115" y="1"/>
                  </a:lnTo>
                  <a:lnTo>
                    <a:pt x="87" y="7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6" name="Freeform 177"/>
            <p:cNvSpPr/>
            <p:nvPr/>
          </p:nvSpPr>
          <p:spPr>
            <a:xfrm>
              <a:off x="7205" y="13498"/>
              <a:ext cx="212" cy="839"/>
            </a:xfrm>
            <a:custGeom>
              <a:avLst/>
              <a:gdLst>
                <a:gd name="txL" fmla="*/ 0 w 212"/>
                <a:gd name="txT" fmla="*/ 0 h 839"/>
                <a:gd name="txR" fmla="*/ 212 w 212"/>
                <a:gd name="txB" fmla="*/ 839 h 839"/>
              </a:gdLst>
              <a:ahLst/>
              <a:cxnLst>
                <a:cxn ang="0">
                  <a:pos x="212" y="6"/>
                </a:cxn>
                <a:cxn ang="0">
                  <a:pos x="206" y="11"/>
                </a:cxn>
                <a:cxn ang="0">
                  <a:pos x="192" y="33"/>
                </a:cxn>
                <a:cxn ang="0">
                  <a:pos x="174" y="77"/>
                </a:cxn>
                <a:cxn ang="0">
                  <a:pos x="156" y="148"/>
                </a:cxn>
                <a:cxn ang="0">
                  <a:pos x="141" y="254"/>
                </a:cxn>
                <a:cxn ang="0">
                  <a:pos x="133" y="401"/>
                </a:cxn>
                <a:cxn ang="0">
                  <a:pos x="137" y="593"/>
                </a:cxn>
                <a:cxn ang="0">
                  <a:pos x="158" y="839"/>
                </a:cxn>
                <a:cxn ang="0">
                  <a:pos x="38" y="839"/>
                </a:cxn>
                <a:cxn ang="0">
                  <a:pos x="34" y="814"/>
                </a:cxn>
                <a:cxn ang="0">
                  <a:pos x="24" y="746"/>
                </a:cxn>
                <a:cxn ang="0">
                  <a:pos x="12" y="645"/>
                </a:cxn>
                <a:cxn ang="0">
                  <a:pos x="3" y="521"/>
                </a:cxn>
                <a:cxn ang="0">
                  <a:pos x="0" y="384"/>
                </a:cxn>
                <a:cxn ang="0">
                  <a:pos x="6" y="244"/>
                </a:cxn>
                <a:cxn ang="0">
                  <a:pos x="29" y="114"/>
                </a:cxn>
                <a:cxn ang="0">
                  <a:pos x="68" y="0"/>
                </a:cxn>
                <a:cxn ang="0">
                  <a:pos x="212" y="6"/>
                </a:cxn>
              </a:cxnLst>
              <a:rect l="txL" t="txT" r="txR" b="txB"/>
              <a:pathLst>
                <a:path w="212" h="839">
                  <a:moveTo>
                    <a:pt x="212" y="6"/>
                  </a:moveTo>
                  <a:lnTo>
                    <a:pt x="206" y="11"/>
                  </a:lnTo>
                  <a:lnTo>
                    <a:pt x="192" y="33"/>
                  </a:lnTo>
                  <a:lnTo>
                    <a:pt x="174" y="77"/>
                  </a:lnTo>
                  <a:lnTo>
                    <a:pt x="156" y="148"/>
                  </a:lnTo>
                  <a:lnTo>
                    <a:pt x="141" y="254"/>
                  </a:lnTo>
                  <a:lnTo>
                    <a:pt x="133" y="401"/>
                  </a:lnTo>
                  <a:lnTo>
                    <a:pt x="137" y="593"/>
                  </a:lnTo>
                  <a:lnTo>
                    <a:pt x="158" y="839"/>
                  </a:lnTo>
                  <a:lnTo>
                    <a:pt x="38" y="839"/>
                  </a:lnTo>
                  <a:lnTo>
                    <a:pt x="34" y="814"/>
                  </a:lnTo>
                  <a:lnTo>
                    <a:pt x="24" y="746"/>
                  </a:lnTo>
                  <a:lnTo>
                    <a:pt x="12" y="645"/>
                  </a:lnTo>
                  <a:lnTo>
                    <a:pt x="3" y="521"/>
                  </a:lnTo>
                  <a:lnTo>
                    <a:pt x="0" y="384"/>
                  </a:lnTo>
                  <a:lnTo>
                    <a:pt x="6" y="244"/>
                  </a:lnTo>
                  <a:lnTo>
                    <a:pt x="29" y="114"/>
                  </a:lnTo>
                  <a:lnTo>
                    <a:pt x="68" y="0"/>
                  </a:lnTo>
                  <a:lnTo>
                    <a:pt x="212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7" name="Freeform 178"/>
            <p:cNvSpPr/>
            <p:nvPr/>
          </p:nvSpPr>
          <p:spPr>
            <a:xfrm>
              <a:off x="6406" y="13636"/>
              <a:ext cx="137" cy="656"/>
            </a:xfrm>
            <a:custGeom>
              <a:avLst/>
              <a:gdLst>
                <a:gd name="txL" fmla="*/ 0 w 137"/>
                <a:gd name="txT" fmla="*/ 0 h 656"/>
                <a:gd name="txR" fmla="*/ 137 w 137"/>
                <a:gd name="txB" fmla="*/ 656 h 656"/>
              </a:gdLst>
              <a:ahLst/>
              <a:cxnLst>
                <a:cxn ang="0">
                  <a:pos x="43" y="12"/>
                </a:cxn>
                <a:cxn ang="0">
                  <a:pos x="39" y="25"/>
                </a:cxn>
                <a:cxn ang="0">
                  <a:pos x="30" y="62"/>
                </a:cxn>
                <a:cxn ang="0">
                  <a:pos x="19" y="122"/>
                </a:cxn>
                <a:cxn ang="0">
                  <a:pos x="7" y="199"/>
                </a:cxn>
                <a:cxn ang="0">
                  <a:pos x="0" y="294"/>
                </a:cxn>
                <a:cxn ang="0">
                  <a:pos x="1" y="403"/>
                </a:cxn>
                <a:cxn ang="0">
                  <a:pos x="12" y="524"/>
                </a:cxn>
                <a:cxn ang="0">
                  <a:pos x="38" y="656"/>
                </a:cxn>
                <a:cxn ang="0">
                  <a:pos x="132" y="650"/>
                </a:cxn>
                <a:cxn ang="0">
                  <a:pos x="127" y="631"/>
                </a:cxn>
                <a:cxn ang="0">
                  <a:pos x="119" y="578"/>
                </a:cxn>
                <a:cxn ang="0">
                  <a:pos x="107" y="499"/>
                </a:cxn>
                <a:cxn ang="0">
                  <a:pos x="97" y="403"/>
                </a:cxn>
                <a:cxn ang="0">
                  <a:pos x="92" y="297"/>
                </a:cxn>
                <a:cxn ang="0">
                  <a:pos x="94" y="192"/>
                </a:cxn>
                <a:cxn ang="0">
                  <a:pos x="108" y="91"/>
                </a:cxn>
                <a:cxn ang="0">
                  <a:pos x="137" y="7"/>
                </a:cxn>
                <a:cxn ang="0">
                  <a:pos x="137" y="6"/>
                </a:cxn>
                <a:cxn ang="0">
                  <a:pos x="137" y="4"/>
                </a:cxn>
                <a:cxn ang="0">
                  <a:pos x="135" y="2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101" y="1"/>
                </a:cxn>
                <a:cxn ang="0">
                  <a:pos x="77" y="5"/>
                </a:cxn>
                <a:cxn ang="0">
                  <a:pos x="43" y="12"/>
                </a:cxn>
              </a:cxnLst>
              <a:rect l="txL" t="txT" r="txR" b="txB"/>
              <a:pathLst>
                <a:path w="137" h="656">
                  <a:moveTo>
                    <a:pt x="43" y="12"/>
                  </a:moveTo>
                  <a:lnTo>
                    <a:pt x="39" y="25"/>
                  </a:lnTo>
                  <a:lnTo>
                    <a:pt x="30" y="62"/>
                  </a:lnTo>
                  <a:lnTo>
                    <a:pt x="19" y="122"/>
                  </a:lnTo>
                  <a:lnTo>
                    <a:pt x="7" y="199"/>
                  </a:lnTo>
                  <a:lnTo>
                    <a:pt x="0" y="294"/>
                  </a:lnTo>
                  <a:lnTo>
                    <a:pt x="1" y="403"/>
                  </a:lnTo>
                  <a:lnTo>
                    <a:pt x="12" y="524"/>
                  </a:lnTo>
                  <a:lnTo>
                    <a:pt x="38" y="656"/>
                  </a:lnTo>
                  <a:lnTo>
                    <a:pt x="132" y="650"/>
                  </a:lnTo>
                  <a:lnTo>
                    <a:pt x="127" y="631"/>
                  </a:lnTo>
                  <a:lnTo>
                    <a:pt x="119" y="578"/>
                  </a:lnTo>
                  <a:lnTo>
                    <a:pt x="107" y="499"/>
                  </a:lnTo>
                  <a:lnTo>
                    <a:pt x="97" y="403"/>
                  </a:lnTo>
                  <a:lnTo>
                    <a:pt x="92" y="297"/>
                  </a:lnTo>
                  <a:lnTo>
                    <a:pt x="94" y="192"/>
                  </a:lnTo>
                  <a:lnTo>
                    <a:pt x="108" y="91"/>
                  </a:lnTo>
                  <a:lnTo>
                    <a:pt x="137" y="7"/>
                  </a:lnTo>
                  <a:lnTo>
                    <a:pt x="137" y="6"/>
                  </a:lnTo>
                  <a:lnTo>
                    <a:pt x="137" y="4"/>
                  </a:lnTo>
                  <a:lnTo>
                    <a:pt x="135" y="2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1" y="1"/>
                  </a:lnTo>
                  <a:lnTo>
                    <a:pt x="77" y="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8" name="Freeform 179"/>
            <p:cNvSpPr/>
            <p:nvPr/>
          </p:nvSpPr>
          <p:spPr>
            <a:xfrm>
              <a:off x="6412" y="13680"/>
              <a:ext cx="116" cy="560"/>
            </a:xfrm>
            <a:custGeom>
              <a:avLst/>
              <a:gdLst>
                <a:gd name="txL" fmla="*/ 0 w 116"/>
                <a:gd name="txT" fmla="*/ 0 h 560"/>
                <a:gd name="txR" fmla="*/ 116 w 116"/>
                <a:gd name="txB" fmla="*/ 560 h 560"/>
              </a:gdLst>
              <a:ahLst/>
              <a:cxnLst>
                <a:cxn ang="0">
                  <a:pos x="36" y="11"/>
                </a:cxn>
                <a:cxn ang="0">
                  <a:pos x="33" y="21"/>
                </a:cxn>
                <a:cxn ang="0">
                  <a:pos x="24" y="53"/>
                </a:cxn>
                <a:cxn ang="0">
                  <a:pos x="15" y="103"/>
                </a:cxn>
                <a:cxn ang="0">
                  <a:pos x="5" y="169"/>
                </a:cxn>
                <a:cxn ang="0">
                  <a:pos x="0" y="250"/>
                </a:cxn>
                <a:cxn ang="0">
                  <a:pos x="1" y="344"/>
                </a:cxn>
                <a:cxn ang="0">
                  <a:pos x="10" y="448"/>
                </a:cxn>
                <a:cxn ang="0">
                  <a:pos x="32" y="560"/>
                </a:cxn>
                <a:cxn ang="0">
                  <a:pos x="112" y="555"/>
                </a:cxn>
                <a:cxn ang="0">
                  <a:pos x="108" y="538"/>
                </a:cxn>
                <a:cxn ang="0">
                  <a:pos x="101" y="493"/>
                </a:cxn>
                <a:cxn ang="0">
                  <a:pos x="91" y="426"/>
                </a:cxn>
                <a:cxn ang="0">
                  <a:pos x="82" y="344"/>
                </a:cxn>
                <a:cxn ang="0">
                  <a:pos x="77" y="255"/>
                </a:cxn>
                <a:cxn ang="0">
                  <a:pos x="79" y="164"/>
                </a:cxn>
                <a:cxn ang="0">
                  <a:pos x="91" y="79"/>
                </a:cxn>
                <a:cxn ang="0">
                  <a:pos x="116" y="6"/>
                </a:cxn>
                <a:cxn ang="0">
                  <a:pos x="116" y="5"/>
                </a:cxn>
                <a:cxn ang="0">
                  <a:pos x="116" y="4"/>
                </a:cxn>
                <a:cxn ang="0">
                  <a:pos x="114" y="2"/>
                </a:cxn>
                <a:cxn ang="0">
                  <a:pos x="109" y="0"/>
                </a:cxn>
                <a:cxn ang="0">
                  <a:pos x="100" y="0"/>
                </a:cxn>
                <a:cxn ang="0">
                  <a:pos x="86" y="1"/>
                </a:cxn>
                <a:cxn ang="0">
                  <a:pos x="65" y="4"/>
                </a:cxn>
                <a:cxn ang="0">
                  <a:pos x="36" y="11"/>
                </a:cxn>
              </a:cxnLst>
              <a:rect l="txL" t="txT" r="txR" b="txB"/>
              <a:pathLst>
                <a:path w="116" h="560">
                  <a:moveTo>
                    <a:pt x="36" y="11"/>
                  </a:moveTo>
                  <a:lnTo>
                    <a:pt x="33" y="21"/>
                  </a:lnTo>
                  <a:lnTo>
                    <a:pt x="24" y="53"/>
                  </a:lnTo>
                  <a:lnTo>
                    <a:pt x="15" y="103"/>
                  </a:lnTo>
                  <a:lnTo>
                    <a:pt x="5" y="169"/>
                  </a:lnTo>
                  <a:lnTo>
                    <a:pt x="0" y="250"/>
                  </a:lnTo>
                  <a:lnTo>
                    <a:pt x="1" y="344"/>
                  </a:lnTo>
                  <a:lnTo>
                    <a:pt x="10" y="448"/>
                  </a:lnTo>
                  <a:lnTo>
                    <a:pt x="32" y="560"/>
                  </a:lnTo>
                  <a:lnTo>
                    <a:pt x="112" y="555"/>
                  </a:lnTo>
                  <a:lnTo>
                    <a:pt x="108" y="538"/>
                  </a:lnTo>
                  <a:lnTo>
                    <a:pt x="101" y="493"/>
                  </a:lnTo>
                  <a:lnTo>
                    <a:pt x="91" y="426"/>
                  </a:lnTo>
                  <a:lnTo>
                    <a:pt x="82" y="344"/>
                  </a:lnTo>
                  <a:lnTo>
                    <a:pt x="77" y="255"/>
                  </a:lnTo>
                  <a:lnTo>
                    <a:pt x="79" y="164"/>
                  </a:lnTo>
                  <a:lnTo>
                    <a:pt x="91" y="79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09" y="0"/>
                  </a:lnTo>
                  <a:lnTo>
                    <a:pt x="100" y="0"/>
                  </a:lnTo>
                  <a:lnTo>
                    <a:pt x="86" y="1"/>
                  </a:lnTo>
                  <a:lnTo>
                    <a:pt x="65" y="4"/>
                  </a:lnTo>
                  <a:lnTo>
                    <a:pt x="36" y="1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39" name="Freeform 180"/>
            <p:cNvSpPr/>
            <p:nvPr/>
          </p:nvSpPr>
          <p:spPr>
            <a:xfrm>
              <a:off x="6417" y="13724"/>
              <a:ext cx="97" cy="463"/>
            </a:xfrm>
            <a:custGeom>
              <a:avLst/>
              <a:gdLst>
                <a:gd name="txL" fmla="*/ 0 w 97"/>
                <a:gd name="txT" fmla="*/ 0 h 463"/>
                <a:gd name="txR" fmla="*/ 97 w 97"/>
                <a:gd name="txB" fmla="*/ 463 h 463"/>
              </a:gdLst>
              <a:ahLst/>
              <a:cxnLst>
                <a:cxn ang="0">
                  <a:pos x="30" y="9"/>
                </a:cxn>
                <a:cxn ang="0">
                  <a:pos x="27" y="17"/>
                </a:cxn>
                <a:cxn ang="0">
                  <a:pos x="20" y="44"/>
                </a:cxn>
                <a:cxn ang="0">
                  <a:pos x="12" y="85"/>
                </a:cxn>
                <a:cxn ang="0">
                  <a:pos x="4" y="140"/>
                </a:cxn>
                <a:cxn ang="0">
                  <a:pos x="0" y="207"/>
                </a:cxn>
                <a:cxn ang="0">
                  <a:pos x="0" y="285"/>
                </a:cxn>
                <a:cxn ang="0">
                  <a:pos x="9" y="370"/>
                </a:cxn>
                <a:cxn ang="0">
                  <a:pos x="26" y="463"/>
                </a:cxn>
                <a:cxn ang="0">
                  <a:pos x="93" y="460"/>
                </a:cxn>
                <a:cxn ang="0">
                  <a:pos x="89" y="446"/>
                </a:cxn>
                <a:cxn ang="0">
                  <a:pos x="83" y="408"/>
                </a:cxn>
                <a:cxn ang="0">
                  <a:pos x="75" y="353"/>
                </a:cxn>
                <a:cxn ang="0">
                  <a:pos x="68" y="285"/>
                </a:cxn>
                <a:cxn ang="0">
                  <a:pos x="65" y="211"/>
                </a:cxn>
                <a:cxn ang="0">
                  <a:pos x="67" y="136"/>
                </a:cxn>
                <a:cxn ang="0">
                  <a:pos x="76" y="65"/>
                </a:cxn>
                <a:cxn ang="0">
                  <a:pos x="97" y="5"/>
                </a:cxn>
                <a:cxn ang="0">
                  <a:pos x="97" y="4"/>
                </a:cxn>
                <a:cxn ang="0">
                  <a:pos x="97" y="3"/>
                </a:cxn>
                <a:cxn ang="0">
                  <a:pos x="95" y="1"/>
                </a:cxn>
                <a:cxn ang="0">
                  <a:pos x="91" y="0"/>
                </a:cxn>
                <a:cxn ang="0">
                  <a:pos x="84" y="0"/>
                </a:cxn>
                <a:cxn ang="0">
                  <a:pos x="71" y="0"/>
                </a:cxn>
                <a:cxn ang="0">
                  <a:pos x="54" y="3"/>
                </a:cxn>
                <a:cxn ang="0">
                  <a:pos x="30" y="9"/>
                </a:cxn>
              </a:cxnLst>
              <a:rect l="txL" t="txT" r="txR" b="txB"/>
              <a:pathLst>
                <a:path w="97" h="463">
                  <a:moveTo>
                    <a:pt x="30" y="9"/>
                  </a:moveTo>
                  <a:lnTo>
                    <a:pt x="27" y="17"/>
                  </a:lnTo>
                  <a:lnTo>
                    <a:pt x="20" y="44"/>
                  </a:lnTo>
                  <a:lnTo>
                    <a:pt x="12" y="85"/>
                  </a:lnTo>
                  <a:lnTo>
                    <a:pt x="4" y="140"/>
                  </a:lnTo>
                  <a:lnTo>
                    <a:pt x="0" y="207"/>
                  </a:lnTo>
                  <a:lnTo>
                    <a:pt x="0" y="285"/>
                  </a:lnTo>
                  <a:lnTo>
                    <a:pt x="9" y="370"/>
                  </a:lnTo>
                  <a:lnTo>
                    <a:pt x="26" y="463"/>
                  </a:lnTo>
                  <a:lnTo>
                    <a:pt x="93" y="460"/>
                  </a:lnTo>
                  <a:lnTo>
                    <a:pt x="89" y="446"/>
                  </a:lnTo>
                  <a:lnTo>
                    <a:pt x="83" y="408"/>
                  </a:lnTo>
                  <a:lnTo>
                    <a:pt x="75" y="353"/>
                  </a:lnTo>
                  <a:lnTo>
                    <a:pt x="68" y="285"/>
                  </a:lnTo>
                  <a:lnTo>
                    <a:pt x="65" y="211"/>
                  </a:lnTo>
                  <a:lnTo>
                    <a:pt x="67" y="136"/>
                  </a:lnTo>
                  <a:lnTo>
                    <a:pt x="76" y="65"/>
                  </a:lnTo>
                  <a:lnTo>
                    <a:pt x="97" y="5"/>
                  </a:lnTo>
                  <a:lnTo>
                    <a:pt x="97" y="4"/>
                  </a:lnTo>
                  <a:lnTo>
                    <a:pt x="97" y="3"/>
                  </a:lnTo>
                  <a:lnTo>
                    <a:pt x="95" y="1"/>
                  </a:lnTo>
                  <a:lnTo>
                    <a:pt x="91" y="0"/>
                  </a:lnTo>
                  <a:lnTo>
                    <a:pt x="84" y="0"/>
                  </a:lnTo>
                  <a:lnTo>
                    <a:pt x="71" y="0"/>
                  </a:lnTo>
                  <a:lnTo>
                    <a:pt x="54" y="3"/>
                  </a:lnTo>
                  <a:lnTo>
                    <a:pt x="30" y="9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0" name="Freeform 181"/>
            <p:cNvSpPr/>
            <p:nvPr/>
          </p:nvSpPr>
          <p:spPr>
            <a:xfrm>
              <a:off x="6422" y="13768"/>
              <a:ext cx="77" cy="367"/>
            </a:xfrm>
            <a:custGeom>
              <a:avLst/>
              <a:gdLst>
                <a:gd name="txL" fmla="*/ 0 w 77"/>
                <a:gd name="txT" fmla="*/ 0 h 367"/>
                <a:gd name="txR" fmla="*/ 77 w 77"/>
                <a:gd name="txB" fmla="*/ 367 h 367"/>
              </a:gdLst>
              <a:ahLst/>
              <a:cxnLst>
                <a:cxn ang="0">
                  <a:pos x="24" y="8"/>
                </a:cxn>
                <a:cxn ang="0">
                  <a:pos x="22" y="15"/>
                </a:cxn>
                <a:cxn ang="0">
                  <a:pos x="17" y="36"/>
                </a:cxn>
                <a:cxn ang="0">
                  <a:pos x="10" y="68"/>
                </a:cxn>
                <a:cxn ang="0">
                  <a:pos x="4" y="112"/>
                </a:cxn>
                <a:cxn ang="0">
                  <a:pos x="0" y="164"/>
                </a:cxn>
                <a:cxn ang="0">
                  <a:pos x="0" y="226"/>
                </a:cxn>
                <a:cxn ang="0">
                  <a:pos x="7" y="294"/>
                </a:cxn>
                <a:cxn ang="0">
                  <a:pos x="21" y="367"/>
                </a:cxn>
                <a:cxn ang="0">
                  <a:pos x="74" y="364"/>
                </a:cxn>
                <a:cxn ang="0">
                  <a:pos x="71" y="353"/>
                </a:cxn>
                <a:cxn ang="0">
                  <a:pos x="66" y="323"/>
                </a:cxn>
                <a:cxn ang="0">
                  <a:pos x="60" y="280"/>
                </a:cxn>
                <a:cxn ang="0">
                  <a:pos x="54" y="226"/>
                </a:cxn>
                <a:cxn ang="0">
                  <a:pos x="51" y="168"/>
                </a:cxn>
                <a:cxn ang="0">
                  <a:pos x="53" y="107"/>
                </a:cxn>
                <a:cxn ang="0">
                  <a:pos x="61" y="52"/>
                </a:cxn>
                <a:cxn ang="0">
                  <a:pos x="77" y="5"/>
                </a:cxn>
                <a:cxn ang="0">
                  <a:pos x="77" y="5"/>
                </a:cxn>
                <a:cxn ang="0">
                  <a:pos x="77" y="2"/>
                </a:cxn>
                <a:cxn ang="0">
                  <a:pos x="76" y="1"/>
                </a:cxn>
                <a:cxn ang="0">
                  <a:pos x="72" y="0"/>
                </a:cxn>
                <a:cxn ang="0">
                  <a:pos x="66" y="0"/>
                </a:cxn>
                <a:cxn ang="0">
                  <a:pos x="56" y="1"/>
                </a:cxn>
                <a:cxn ang="0">
                  <a:pos x="43" y="4"/>
                </a:cxn>
                <a:cxn ang="0">
                  <a:pos x="24" y="8"/>
                </a:cxn>
              </a:cxnLst>
              <a:rect l="txL" t="txT" r="txR" b="txB"/>
              <a:pathLst>
                <a:path w="77" h="367">
                  <a:moveTo>
                    <a:pt x="24" y="8"/>
                  </a:moveTo>
                  <a:lnTo>
                    <a:pt x="22" y="15"/>
                  </a:lnTo>
                  <a:lnTo>
                    <a:pt x="17" y="36"/>
                  </a:lnTo>
                  <a:lnTo>
                    <a:pt x="10" y="68"/>
                  </a:lnTo>
                  <a:lnTo>
                    <a:pt x="4" y="112"/>
                  </a:lnTo>
                  <a:lnTo>
                    <a:pt x="0" y="164"/>
                  </a:lnTo>
                  <a:lnTo>
                    <a:pt x="0" y="226"/>
                  </a:lnTo>
                  <a:lnTo>
                    <a:pt x="7" y="294"/>
                  </a:lnTo>
                  <a:lnTo>
                    <a:pt x="21" y="367"/>
                  </a:lnTo>
                  <a:lnTo>
                    <a:pt x="74" y="364"/>
                  </a:lnTo>
                  <a:lnTo>
                    <a:pt x="71" y="353"/>
                  </a:lnTo>
                  <a:lnTo>
                    <a:pt x="66" y="323"/>
                  </a:lnTo>
                  <a:lnTo>
                    <a:pt x="60" y="280"/>
                  </a:lnTo>
                  <a:lnTo>
                    <a:pt x="54" y="226"/>
                  </a:lnTo>
                  <a:lnTo>
                    <a:pt x="51" y="168"/>
                  </a:lnTo>
                  <a:lnTo>
                    <a:pt x="53" y="107"/>
                  </a:lnTo>
                  <a:lnTo>
                    <a:pt x="61" y="52"/>
                  </a:lnTo>
                  <a:lnTo>
                    <a:pt x="77" y="5"/>
                  </a:lnTo>
                  <a:lnTo>
                    <a:pt x="77" y="2"/>
                  </a:lnTo>
                  <a:lnTo>
                    <a:pt x="76" y="1"/>
                  </a:lnTo>
                  <a:lnTo>
                    <a:pt x="72" y="0"/>
                  </a:lnTo>
                  <a:lnTo>
                    <a:pt x="66" y="0"/>
                  </a:lnTo>
                  <a:lnTo>
                    <a:pt x="56" y="1"/>
                  </a:lnTo>
                  <a:lnTo>
                    <a:pt x="43" y="4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1" name="Freeform 182"/>
            <p:cNvSpPr/>
            <p:nvPr/>
          </p:nvSpPr>
          <p:spPr>
            <a:xfrm>
              <a:off x="6428" y="13813"/>
              <a:ext cx="56" cy="271"/>
            </a:xfrm>
            <a:custGeom>
              <a:avLst/>
              <a:gdLst>
                <a:gd name="txL" fmla="*/ 0 w 56"/>
                <a:gd name="txT" fmla="*/ 0 h 271"/>
                <a:gd name="txR" fmla="*/ 56 w 56"/>
                <a:gd name="txB" fmla="*/ 271 h 271"/>
              </a:gdLst>
              <a:ahLst/>
              <a:cxnLst>
                <a:cxn ang="0">
                  <a:pos x="17" y="5"/>
                </a:cxn>
                <a:cxn ang="0">
                  <a:pos x="16" y="10"/>
                </a:cxn>
                <a:cxn ang="0">
                  <a:pos x="12" y="25"/>
                </a:cxn>
                <a:cxn ang="0">
                  <a:pos x="6" y="49"/>
                </a:cxn>
                <a:cxn ang="0">
                  <a:pos x="2" y="82"/>
                </a:cxn>
                <a:cxn ang="0">
                  <a:pos x="0" y="122"/>
                </a:cxn>
                <a:cxn ang="0">
                  <a:pos x="0" y="166"/>
                </a:cxn>
                <a:cxn ang="0">
                  <a:pos x="4" y="217"/>
                </a:cxn>
                <a:cxn ang="0">
                  <a:pos x="15" y="271"/>
                </a:cxn>
                <a:cxn ang="0">
                  <a:pos x="54" y="268"/>
                </a:cxn>
                <a:cxn ang="0">
                  <a:pos x="52" y="261"/>
                </a:cxn>
                <a:cxn ang="0">
                  <a:pos x="48" y="238"/>
                </a:cxn>
                <a:cxn ang="0">
                  <a:pos x="44" y="206"/>
                </a:cxn>
                <a:cxn ang="0">
                  <a:pos x="40" y="166"/>
                </a:cxn>
                <a:cxn ang="0">
                  <a:pos x="37" y="123"/>
                </a:cxn>
                <a:cxn ang="0">
                  <a:pos x="39" y="78"/>
                </a:cxn>
                <a:cxn ang="0">
                  <a:pos x="44" y="37"/>
                </a:cxn>
                <a:cxn ang="0">
                  <a:pos x="56" y="3"/>
                </a:cxn>
                <a:cxn ang="0">
                  <a:pos x="56" y="3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2" y="0"/>
                </a:cxn>
                <a:cxn ang="0">
                  <a:pos x="48" y="0"/>
                </a:cxn>
                <a:cxn ang="0">
                  <a:pos x="42" y="0"/>
                </a:cxn>
                <a:cxn ang="0">
                  <a:pos x="31" y="2"/>
                </a:cxn>
                <a:cxn ang="0">
                  <a:pos x="17" y="5"/>
                </a:cxn>
              </a:cxnLst>
              <a:rect l="txL" t="txT" r="txR" b="txB"/>
              <a:pathLst>
                <a:path w="56" h="271">
                  <a:moveTo>
                    <a:pt x="17" y="5"/>
                  </a:moveTo>
                  <a:lnTo>
                    <a:pt x="16" y="10"/>
                  </a:lnTo>
                  <a:lnTo>
                    <a:pt x="12" y="25"/>
                  </a:lnTo>
                  <a:lnTo>
                    <a:pt x="6" y="49"/>
                  </a:lnTo>
                  <a:lnTo>
                    <a:pt x="2" y="82"/>
                  </a:lnTo>
                  <a:lnTo>
                    <a:pt x="0" y="122"/>
                  </a:lnTo>
                  <a:lnTo>
                    <a:pt x="0" y="166"/>
                  </a:lnTo>
                  <a:lnTo>
                    <a:pt x="4" y="217"/>
                  </a:lnTo>
                  <a:lnTo>
                    <a:pt x="15" y="271"/>
                  </a:lnTo>
                  <a:lnTo>
                    <a:pt x="54" y="268"/>
                  </a:lnTo>
                  <a:lnTo>
                    <a:pt x="52" y="261"/>
                  </a:lnTo>
                  <a:lnTo>
                    <a:pt x="48" y="238"/>
                  </a:lnTo>
                  <a:lnTo>
                    <a:pt x="44" y="206"/>
                  </a:lnTo>
                  <a:lnTo>
                    <a:pt x="40" y="166"/>
                  </a:lnTo>
                  <a:lnTo>
                    <a:pt x="37" y="123"/>
                  </a:lnTo>
                  <a:lnTo>
                    <a:pt x="39" y="78"/>
                  </a:lnTo>
                  <a:lnTo>
                    <a:pt x="44" y="37"/>
                  </a:lnTo>
                  <a:lnTo>
                    <a:pt x="56" y="3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17" y="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2" name="Freeform 183"/>
            <p:cNvSpPr/>
            <p:nvPr/>
          </p:nvSpPr>
          <p:spPr>
            <a:xfrm>
              <a:off x="7211" y="13549"/>
              <a:ext cx="186" cy="732"/>
            </a:xfrm>
            <a:custGeom>
              <a:avLst/>
              <a:gdLst>
                <a:gd name="txL" fmla="*/ 0 w 186"/>
                <a:gd name="txT" fmla="*/ 0 h 732"/>
                <a:gd name="txR" fmla="*/ 186 w 186"/>
                <a:gd name="txB" fmla="*/ 732 h 732"/>
              </a:gdLst>
              <a:ahLst/>
              <a:cxnLst>
                <a:cxn ang="0">
                  <a:pos x="186" y="6"/>
                </a:cxn>
                <a:cxn ang="0">
                  <a:pos x="182" y="11"/>
                </a:cxn>
                <a:cxn ang="0">
                  <a:pos x="169" y="29"/>
                </a:cxn>
                <a:cxn ang="0">
                  <a:pos x="153" y="67"/>
                </a:cxn>
                <a:cxn ang="0">
                  <a:pos x="137" y="130"/>
                </a:cxn>
                <a:cxn ang="0">
                  <a:pos x="124" y="221"/>
                </a:cxn>
                <a:cxn ang="0">
                  <a:pos x="117" y="350"/>
                </a:cxn>
                <a:cxn ang="0">
                  <a:pos x="122" y="517"/>
                </a:cxn>
                <a:cxn ang="0">
                  <a:pos x="139" y="732"/>
                </a:cxn>
                <a:cxn ang="0">
                  <a:pos x="34" y="732"/>
                </a:cxn>
                <a:cxn ang="0">
                  <a:pos x="31" y="711"/>
                </a:cxn>
                <a:cxn ang="0">
                  <a:pos x="22" y="651"/>
                </a:cxn>
                <a:cxn ang="0">
                  <a:pos x="12" y="563"/>
                </a:cxn>
                <a:cxn ang="0">
                  <a:pos x="3" y="454"/>
                </a:cxn>
                <a:cxn ang="0">
                  <a:pos x="0" y="335"/>
                </a:cxn>
                <a:cxn ang="0">
                  <a:pos x="6" y="213"/>
                </a:cxn>
                <a:cxn ang="0">
                  <a:pos x="25" y="98"/>
                </a:cxn>
                <a:cxn ang="0">
                  <a:pos x="60" y="0"/>
                </a:cxn>
                <a:cxn ang="0">
                  <a:pos x="186" y="6"/>
                </a:cxn>
              </a:cxnLst>
              <a:rect l="txL" t="txT" r="txR" b="txB"/>
              <a:pathLst>
                <a:path w="186" h="732">
                  <a:moveTo>
                    <a:pt x="186" y="6"/>
                  </a:moveTo>
                  <a:lnTo>
                    <a:pt x="182" y="11"/>
                  </a:lnTo>
                  <a:lnTo>
                    <a:pt x="169" y="29"/>
                  </a:lnTo>
                  <a:lnTo>
                    <a:pt x="153" y="67"/>
                  </a:lnTo>
                  <a:lnTo>
                    <a:pt x="137" y="130"/>
                  </a:lnTo>
                  <a:lnTo>
                    <a:pt x="124" y="221"/>
                  </a:lnTo>
                  <a:lnTo>
                    <a:pt x="117" y="350"/>
                  </a:lnTo>
                  <a:lnTo>
                    <a:pt x="122" y="517"/>
                  </a:lnTo>
                  <a:lnTo>
                    <a:pt x="139" y="732"/>
                  </a:lnTo>
                  <a:lnTo>
                    <a:pt x="34" y="732"/>
                  </a:lnTo>
                  <a:lnTo>
                    <a:pt x="31" y="711"/>
                  </a:lnTo>
                  <a:lnTo>
                    <a:pt x="22" y="651"/>
                  </a:lnTo>
                  <a:lnTo>
                    <a:pt x="12" y="563"/>
                  </a:lnTo>
                  <a:lnTo>
                    <a:pt x="3" y="454"/>
                  </a:lnTo>
                  <a:lnTo>
                    <a:pt x="0" y="335"/>
                  </a:lnTo>
                  <a:lnTo>
                    <a:pt x="6" y="213"/>
                  </a:lnTo>
                  <a:lnTo>
                    <a:pt x="25" y="98"/>
                  </a:lnTo>
                  <a:lnTo>
                    <a:pt x="60" y="0"/>
                  </a:lnTo>
                  <a:lnTo>
                    <a:pt x="186" y="6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3" name="Freeform 184"/>
            <p:cNvSpPr/>
            <p:nvPr/>
          </p:nvSpPr>
          <p:spPr>
            <a:xfrm>
              <a:off x="7219" y="13600"/>
              <a:ext cx="158" cy="625"/>
            </a:xfrm>
            <a:custGeom>
              <a:avLst/>
              <a:gdLst>
                <a:gd name="txL" fmla="*/ 0 w 158"/>
                <a:gd name="txT" fmla="*/ 0 h 625"/>
                <a:gd name="txR" fmla="*/ 158 w 158"/>
                <a:gd name="txB" fmla="*/ 625 h 625"/>
              </a:gdLst>
              <a:ahLst/>
              <a:cxnLst>
                <a:cxn ang="0">
                  <a:pos x="158" y="4"/>
                </a:cxn>
                <a:cxn ang="0">
                  <a:pos x="153" y="9"/>
                </a:cxn>
                <a:cxn ang="0">
                  <a:pos x="144" y="25"/>
                </a:cxn>
                <a:cxn ang="0">
                  <a:pos x="130" y="57"/>
                </a:cxn>
                <a:cxn ang="0">
                  <a:pos x="116" y="110"/>
                </a:cxn>
                <a:cxn ang="0">
                  <a:pos x="105" y="189"/>
                </a:cxn>
                <a:cxn ang="0">
                  <a:pos x="100" y="298"/>
                </a:cxn>
                <a:cxn ang="0">
                  <a:pos x="103" y="441"/>
                </a:cxn>
                <a:cxn ang="0">
                  <a:pos x="118" y="625"/>
                </a:cxn>
                <a:cxn ang="0">
                  <a:pos x="29" y="625"/>
                </a:cxn>
                <a:cxn ang="0">
                  <a:pos x="25" y="607"/>
                </a:cxn>
                <a:cxn ang="0">
                  <a:pos x="18" y="556"/>
                </a:cxn>
                <a:cxn ang="0">
                  <a:pos x="9" y="480"/>
                </a:cxn>
                <a:cxn ang="0">
                  <a:pos x="2" y="387"/>
                </a:cxn>
                <a:cxn ang="0">
                  <a:pos x="0" y="286"/>
                </a:cxn>
                <a:cxn ang="0">
                  <a:pos x="5" y="182"/>
                </a:cxn>
                <a:cxn ang="0">
                  <a:pos x="21" y="84"/>
                </a:cxn>
                <a:cxn ang="0">
                  <a:pos x="51" y="0"/>
                </a:cxn>
                <a:cxn ang="0">
                  <a:pos x="158" y="4"/>
                </a:cxn>
              </a:cxnLst>
              <a:rect l="txL" t="txT" r="txR" b="txB"/>
              <a:pathLst>
                <a:path w="158" h="625">
                  <a:moveTo>
                    <a:pt x="158" y="4"/>
                  </a:moveTo>
                  <a:lnTo>
                    <a:pt x="153" y="9"/>
                  </a:lnTo>
                  <a:lnTo>
                    <a:pt x="144" y="25"/>
                  </a:lnTo>
                  <a:lnTo>
                    <a:pt x="130" y="57"/>
                  </a:lnTo>
                  <a:lnTo>
                    <a:pt x="116" y="110"/>
                  </a:lnTo>
                  <a:lnTo>
                    <a:pt x="105" y="189"/>
                  </a:lnTo>
                  <a:lnTo>
                    <a:pt x="100" y="298"/>
                  </a:lnTo>
                  <a:lnTo>
                    <a:pt x="103" y="441"/>
                  </a:lnTo>
                  <a:lnTo>
                    <a:pt x="118" y="625"/>
                  </a:lnTo>
                  <a:lnTo>
                    <a:pt x="29" y="625"/>
                  </a:lnTo>
                  <a:lnTo>
                    <a:pt x="25" y="607"/>
                  </a:lnTo>
                  <a:lnTo>
                    <a:pt x="18" y="556"/>
                  </a:lnTo>
                  <a:lnTo>
                    <a:pt x="9" y="480"/>
                  </a:lnTo>
                  <a:lnTo>
                    <a:pt x="2" y="387"/>
                  </a:lnTo>
                  <a:lnTo>
                    <a:pt x="0" y="286"/>
                  </a:lnTo>
                  <a:lnTo>
                    <a:pt x="5" y="182"/>
                  </a:lnTo>
                  <a:lnTo>
                    <a:pt x="21" y="84"/>
                  </a:lnTo>
                  <a:lnTo>
                    <a:pt x="51" y="0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4" name="Freeform 185"/>
            <p:cNvSpPr/>
            <p:nvPr/>
          </p:nvSpPr>
          <p:spPr>
            <a:xfrm>
              <a:off x="7225" y="13651"/>
              <a:ext cx="131" cy="517"/>
            </a:xfrm>
            <a:custGeom>
              <a:avLst/>
              <a:gdLst>
                <a:gd name="txL" fmla="*/ 0 w 131"/>
                <a:gd name="txT" fmla="*/ 0 h 517"/>
                <a:gd name="txR" fmla="*/ 131 w 131"/>
                <a:gd name="txB" fmla="*/ 517 h 517"/>
              </a:gdLst>
              <a:ahLst/>
              <a:cxnLst>
                <a:cxn ang="0">
                  <a:pos x="131" y="4"/>
                </a:cxn>
                <a:cxn ang="0">
                  <a:pos x="128" y="7"/>
                </a:cxn>
                <a:cxn ang="0">
                  <a:pos x="119" y="21"/>
                </a:cxn>
                <a:cxn ang="0">
                  <a:pos x="109" y="47"/>
                </a:cxn>
                <a:cxn ang="0">
                  <a:pos x="97" y="91"/>
                </a:cxn>
                <a:cxn ang="0">
                  <a:pos x="88" y="156"/>
                </a:cxn>
                <a:cxn ang="0">
                  <a:pos x="84" y="247"/>
                </a:cxn>
                <a:cxn ang="0">
                  <a:pos x="86" y="366"/>
                </a:cxn>
                <a:cxn ang="0">
                  <a:pos x="99" y="517"/>
                </a:cxn>
                <a:cxn ang="0">
                  <a:pos x="25" y="517"/>
                </a:cxn>
                <a:cxn ang="0">
                  <a:pos x="23" y="502"/>
                </a:cxn>
                <a:cxn ang="0">
                  <a:pos x="16" y="460"/>
                </a:cxn>
                <a:cxn ang="0">
                  <a:pos x="9" y="397"/>
                </a:cxn>
                <a:cxn ang="0">
                  <a:pos x="2" y="320"/>
                </a:cxn>
                <a:cxn ang="0">
                  <a:pos x="0" y="236"/>
                </a:cxn>
                <a:cxn ang="0">
                  <a:pos x="4" y="151"/>
                </a:cxn>
                <a:cxn ang="0">
                  <a:pos x="18" y="70"/>
                </a:cxn>
                <a:cxn ang="0">
                  <a:pos x="43" y="0"/>
                </a:cxn>
                <a:cxn ang="0">
                  <a:pos x="131" y="4"/>
                </a:cxn>
              </a:cxnLst>
              <a:rect l="txL" t="txT" r="txR" b="txB"/>
              <a:pathLst>
                <a:path w="131" h="517">
                  <a:moveTo>
                    <a:pt x="131" y="4"/>
                  </a:moveTo>
                  <a:lnTo>
                    <a:pt x="128" y="7"/>
                  </a:lnTo>
                  <a:lnTo>
                    <a:pt x="119" y="21"/>
                  </a:lnTo>
                  <a:lnTo>
                    <a:pt x="109" y="47"/>
                  </a:lnTo>
                  <a:lnTo>
                    <a:pt x="97" y="91"/>
                  </a:lnTo>
                  <a:lnTo>
                    <a:pt x="88" y="156"/>
                  </a:lnTo>
                  <a:lnTo>
                    <a:pt x="84" y="247"/>
                  </a:lnTo>
                  <a:lnTo>
                    <a:pt x="86" y="366"/>
                  </a:lnTo>
                  <a:lnTo>
                    <a:pt x="99" y="517"/>
                  </a:lnTo>
                  <a:lnTo>
                    <a:pt x="25" y="517"/>
                  </a:lnTo>
                  <a:lnTo>
                    <a:pt x="23" y="502"/>
                  </a:lnTo>
                  <a:lnTo>
                    <a:pt x="16" y="460"/>
                  </a:lnTo>
                  <a:lnTo>
                    <a:pt x="9" y="397"/>
                  </a:lnTo>
                  <a:lnTo>
                    <a:pt x="2" y="320"/>
                  </a:lnTo>
                  <a:lnTo>
                    <a:pt x="0" y="236"/>
                  </a:lnTo>
                  <a:lnTo>
                    <a:pt x="4" y="151"/>
                  </a:lnTo>
                  <a:lnTo>
                    <a:pt x="18" y="70"/>
                  </a:lnTo>
                  <a:lnTo>
                    <a:pt x="43" y="0"/>
                  </a:lnTo>
                  <a:lnTo>
                    <a:pt x="131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5" name="Freeform 186"/>
            <p:cNvSpPr/>
            <p:nvPr/>
          </p:nvSpPr>
          <p:spPr>
            <a:xfrm>
              <a:off x="7233" y="13701"/>
              <a:ext cx="104" cy="411"/>
            </a:xfrm>
            <a:custGeom>
              <a:avLst/>
              <a:gdLst>
                <a:gd name="txL" fmla="*/ 0 w 104"/>
                <a:gd name="txT" fmla="*/ 0 h 411"/>
                <a:gd name="txR" fmla="*/ 104 w 104"/>
                <a:gd name="txB" fmla="*/ 411 h 411"/>
              </a:gdLst>
              <a:ahLst/>
              <a:cxnLst>
                <a:cxn ang="0">
                  <a:pos x="104" y="4"/>
                </a:cxn>
                <a:cxn ang="0">
                  <a:pos x="101" y="7"/>
                </a:cxn>
                <a:cxn ang="0">
                  <a:pos x="94" y="17"/>
                </a:cxn>
                <a:cxn ang="0">
                  <a:pos x="86" y="38"/>
                </a:cxn>
                <a:cxn ang="0">
                  <a:pos x="76" y="73"/>
                </a:cxn>
                <a:cxn ang="0">
                  <a:pos x="69" y="125"/>
                </a:cxn>
                <a:cxn ang="0">
                  <a:pos x="65" y="196"/>
                </a:cxn>
                <a:cxn ang="0">
                  <a:pos x="67" y="291"/>
                </a:cxn>
                <a:cxn ang="0">
                  <a:pos x="77" y="411"/>
                </a:cxn>
                <a:cxn ang="0">
                  <a:pos x="19" y="411"/>
                </a:cxn>
                <a:cxn ang="0">
                  <a:pos x="17" y="399"/>
                </a:cxn>
                <a:cxn ang="0">
                  <a:pos x="11" y="365"/>
                </a:cxn>
                <a:cxn ang="0">
                  <a:pos x="6" y="316"/>
                </a:cxn>
                <a:cxn ang="0">
                  <a:pos x="2" y="255"/>
                </a:cxn>
                <a:cxn ang="0">
                  <a:pos x="0" y="188"/>
                </a:cxn>
                <a:cxn ang="0">
                  <a:pos x="4" y="120"/>
                </a:cxn>
                <a:cxn ang="0">
                  <a:pos x="15" y="55"/>
                </a:cxn>
                <a:cxn ang="0">
                  <a:pos x="34" y="0"/>
                </a:cxn>
                <a:cxn ang="0">
                  <a:pos x="104" y="4"/>
                </a:cxn>
              </a:cxnLst>
              <a:rect l="txL" t="txT" r="txR" b="txB"/>
              <a:pathLst>
                <a:path w="104" h="411">
                  <a:moveTo>
                    <a:pt x="104" y="4"/>
                  </a:moveTo>
                  <a:lnTo>
                    <a:pt x="101" y="7"/>
                  </a:lnTo>
                  <a:lnTo>
                    <a:pt x="94" y="17"/>
                  </a:lnTo>
                  <a:lnTo>
                    <a:pt x="86" y="38"/>
                  </a:lnTo>
                  <a:lnTo>
                    <a:pt x="76" y="73"/>
                  </a:lnTo>
                  <a:lnTo>
                    <a:pt x="69" y="125"/>
                  </a:lnTo>
                  <a:lnTo>
                    <a:pt x="65" y="196"/>
                  </a:lnTo>
                  <a:lnTo>
                    <a:pt x="67" y="291"/>
                  </a:lnTo>
                  <a:lnTo>
                    <a:pt x="77" y="411"/>
                  </a:lnTo>
                  <a:lnTo>
                    <a:pt x="19" y="411"/>
                  </a:lnTo>
                  <a:lnTo>
                    <a:pt x="17" y="399"/>
                  </a:lnTo>
                  <a:lnTo>
                    <a:pt x="11" y="365"/>
                  </a:lnTo>
                  <a:lnTo>
                    <a:pt x="6" y="316"/>
                  </a:lnTo>
                  <a:lnTo>
                    <a:pt x="2" y="255"/>
                  </a:lnTo>
                  <a:lnTo>
                    <a:pt x="0" y="188"/>
                  </a:lnTo>
                  <a:lnTo>
                    <a:pt x="4" y="120"/>
                  </a:lnTo>
                  <a:lnTo>
                    <a:pt x="15" y="55"/>
                  </a:lnTo>
                  <a:lnTo>
                    <a:pt x="34" y="0"/>
                  </a:lnTo>
                  <a:lnTo>
                    <a:pt x="104" y="4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6" name="Freeform 187"/>
            <p:cNvSpPr/>
            <p:nvPr/>
          </p:nvSpPr>
          <p:spPr>
            <a:xfrm>
              <a:off x="7240" y="13752"/>
              <a:ext cx="76" cy="302"/>
            </a:xfrm>
            <a:custGeom>
              <a:avLst/>
              <a:gdLst>
                <a:gd name="txL" fmla="*/ 0 w 76"/>
                <a:gd name="txT" fmla="*/ 0 h 302"/>
                <a:gd name="txR" fmla="*/ 76 w 76"/>
                <a:gd name="txB" fmla="*/ 302 h 302"/>
              </a:gdLst>
              <a:ahLst/>
              <a:cxnLst>
                <a:cxn ang="0">
                  <a:pos x="76" y="2"/>
                </a:cxn>
                <a:cxn ang="0">
                  <a:pos x="74" y="4"/>
                </a:cxn>
                <a:cxn ang="0">
                  <a:pos x="70" y="12"/>
                </a:cxn>
                <a:cxn ang="0">
                  <a:pos x="62" y="28"/>
                </a:cxn>
                <a:cxn ang="0">
                  <a:pos x="56" y="53"/>
                </a:cxn>
                <a:cxn ang="0">
                  <a:pos x="51" y="92"/>
                </a:cxn>
                <a:cxn ang="0">
                  <a:pos x="49" y="145"/>
                </a:cxn>
                <a:cxn ang="0">
                  <a:pos x="50" y="214"/>
                </a:cxn>
                <a:cxn ang="0">
                  <a:pos x="57" y="302"/>
                </a:cxn>
                <a:cxn ang="0">
                  <a:pos x="14" y="302"/>
                </a:cxn>
                <a:cxn ang="0">
                  <a:pos x="13" y="294"/>
                </a:cxn>
                <a:cxn ang="0">
                  <a:pos x="9" y="269"/>
                </a:cxn>
                <a:cxn ang="0">
                  <a:pos x="4" y="232"/>
                </a:cxn>
                <a:cxn ang="0">
                  <a:pos x="1" y="188"/>
                </a:cxn>
                <a:cxn ang="0">
                  <a:pos x="0" y="138"/>
                </a:cxn>
                <a:cxn ang="0">
                  <a:pos x="2" y="89"/>
                </a:cxn>
                <a:cxn ang="0">
                  <a:pos x="10" y="41"/>
                </a:cxn>
                <a:cxn ang="0">
                  <a:pos x="25" y="0"/>
                </a:cxn>
                <a:cxn ang="0">
                  <a:pos x="76" y="2"/>
                </a:cxn>
              </a:cxnLst>
              <a:rect l="txL" t="txT" r="txR" b="txB"/>
              <a:pathLst>
                <a:path w="76" h="302">
                  <a:moveTo>
                    <a:pt x="76" y="2"/>
                  </a:moveTo>
                  <a:lnTo>
                    <a:pt x="74" y="4"/>
                  </a:lnTo>
                  <a:lnTo>
                    <a:pt x="70" y="12"/>
                  </a:lnTo>
                  <a:lnTo>
                    <a:pt x="62" y="28"/>
                  </a:lnTo>
                  <a:lnTo>
                    <a:pt x="56" y="53"/>
                  </a:lnTo>
                  <a:lnTo>
                    <a:pt x="51" y="92"/>
                  </a:lnTo>
                  <a:lnTo>
                    <a:pt x="49" y="145"/>
                  </a:lnTo>
                  <a:lnTo>
                    <a:pt x="50" y="214"/>
                  </a:lnTo>
                  <a:lnTo>
                    <a:pt x="57" y="302"/>
                  </a:lnTo>
                  <a:lnTo>
                    <a:pt x="14" y="302"/>
                  </a:lnTo>
                  <a:lnTo>
                    <a:pt x="13" y="294"/>
                  </a:lnTo>
                  <a:lnTo>
                    <a:pt x="9" y="269"/>
                  </a:lnTo>
                  <a:lnTo>
                    <a:pt x="4" y="232"/>
                  </a:lnTo>
                  <a:lnTo>
                    <a:pt x="1" y="188"/>
                  </a:lnTo>
                  <a:lnTo>
                    <a:pt x="0" y="138"/>
                  </a:lnTo>
                  <a:lnTo>
                    <a:pt x="2" y="89"/>
                  </a:lnTo>
                  <a:lnTo>
                    <a:pt x="10" y="41"/>
                  </a:lnTo>
                  <a:lnTo>
                    <a:pt x="25" y="0"/>
                  </a:lnTo>
                  <a:lnTo>
                    <a:pt x="76" y="2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7" name="Rectangle 188"/>
            <p:cNvSpPr/>
            <p:nvPr/>
          </p:nvSpPr>
          <p:spPr>
            <a:xfrm>
              <a:off x="6241" y="13678"/>
              <a:ext cx="23" cy="958"/>
            </a:xfrm>
            <a:prstGeom prst="rect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48" name="Freeform 189"/>
            <p:cNvSpPr/>
            <p:nvPr/>
          </p:nvSpPr>
          <p:spPr>
            <a:xfrm>
              <a:off x="6579" y="13664"/>
              <a:ext cx="375" cy="440"/>
            </a:xfrm>
            <a:custGeom>
              <a:avLst/>
              <a:gdLst>
                <a:gd name="txL" fmla="*/ 0 w 375"/>
                <a:gd name="txT" fmla="*/ 0 h 440"/>
                <a:gd name="txR" fmla="*/ 375 w 375"/>
                <a:gd name="txB" fmla="*/ 440 h 440"/>
              </a:gdLst>
              <a:ahLst/>
              <a:cxnLst>
                <a:cxn ang="0">
                  <a:pos x="35" y="41"/>
                </a:cxn>
                <a:cxn ang="0">
                  <a:pos x="32" y="49"/>
                </a:cxn>
                <a:cxn ang="0">
                  <a:pos x="25" y="74"/>
                </a:cxn>
                <a:cxn ang="0">
                  <a:pos x="17" y="112"/>
                </a:cxn>
                <a:cxn ang="0">
                  <a:pos x="8" y="163"/>
                </a:cxn>
                <a:cxn ang="0">
                  <a:pos x="2" y="223"/>
                </a:cxn>
                <a:cxn ang="0">
                  <a:pos x="0" y="290"/>
                </a:cxn>
                <a:cxn ang="0">
                  <a:pos x="7" y="363"/>
                </a:cxn>
                <a:cxn ang="0">
                  <a:pos x="23" y="440"/>
                </a:cxn>
                <a:cxn ang="0">
                  <a:pos x="23" y="437"/>
                </a:cxn>
                <a:cxn ang="0">
                  <a:pos x="23" y="427"/>
                </a:cxn>
                <a:cxn ang="0">
                  <a:pos x="23" y="411"/>
                </a:cxn>
                <a:cxn ang="0">
                  <a:pos x="23" y="391"/>
                </a:cxn>
                <a:cxn ang="0">
                  <a:pos x="25" y="367"/>
                </a:cxn>
                <a:cxn ang="0">
                  <a:pos x="28" y="341"/>
                </a:cxn>
                <a:cxn ang="0">
                  <a:pos x="33" y="312"/>
                </a:cxn>
                <a:cxn ang="0">
                  <a:pos x="39" y="281"/>
                </a:cxn>
                <a:cxn ang="0">
                  <a:pos x="49" y="251"/>
                </a:cxn>
                <a:cxn ang="0">
                  <a:pos x="61" y="222"/>
                </a:cxn>
                <a:cxn ang="0">
                  <a:pos x="75" y="194"/>
                </a:cxn>
                <a:cxn ang="0">
                  <a:pos x="93" y="168"/>
                </a:cxn>
                <a:cxn ang="0">
                  <a:pos x="116" y="145"/>
                </a:cxn>
                <a:cxn ang="0">
                  <a:pos x="141" y="127"/>
                </a:cxn>
                <a:cxn ang="0">
                  <a:pos x="173" y="114"/>
                </a:cxn>
                <a:cxn ang="0">
                  <a:pos x="208" y="106"/>
                </a:cxn>
                <a:cxn ang="0">
                  <a:pos x="210" y="104"/>
                </a:cxn>
                <a:cxn ang="0">
                  <a:pos x="217" y="100"/>
                </a:cxn>
                <a:cxn ang="0">
                  <a:pos x="227" y="92"/>
                </a:cxn>
                <a:cxn ang="0">
                  <a:pos x="245" y="82"/>
                </a:cxn>
                <a:cxn ang="0">
                  <a:pos x="267" y="69"/>
                </a:cxn>
                <a:cxn ang="0">
                  <a:pos x="296" y="54"/>
                </a:cxn>
                <a:cxn ang="0">
                  <a:pos x="332" y="36"/>
                </a:cxn>
                <a:cxn ang="0">
                  <a:pos x="375" y="17"/>
                </a:cxn>
                <a:cxn ang="0">
                  <a:pos x="373" y="16"/>
                </a:cxn>
                <a:cxn ang="0">
                  <a:pos x="366" y="15"/>
                </a:cxn>
                <a:cxn ang="0">
                  <a:pos x="357" y="13"/>
                </a:cxn>
                <a:cxn ang="0">
                  <a:pos x="343" y="10"/>
                </a:cxn>
                <a:cxn ang="0">
                  <a:pos x="326" y="7"/>
                </a:cxn>
                <a:cxn ang="0">
                  <a:pos x="307" y="5"/>
                </a:cxn>
                <a:cxn ang="0">
                  <a:pos x="285" y="3"/>
                </a:cxn>
                <a:cxn ang="0">
                  <a:pos x="261" y="1"/>
                </a:cxn>
                <a:cxn ang="0">
                  <a:pos x="235" y="0"/>
                </a:cxn>
                <a:cxn ang="0">
                  <a:pos x="208" y="1"/>
                </a:cxn>
                <a:cxn ang="0">
                  <a:pos x="180" y="2"/>
                </a:cxn>
                <a:cxn ang="0">
                  <a:pos x="151" y="5"/>
                </a:cxn>
                <a:cxn ang="0">
                  <a:pos x="122" y="10"/>
                </a:cxn>
                <a:cxn ang="0">
                  <a:pos x="92" y="18"/>
                </a:cxn>
                <a:cxn ang="0">
                  <a:pos x="63" y="28"/>
                </a:cxn>
                <a:cxn ang="0">
                  <a:pos x="35" y="41"/>
                </a:cxn>
              </a:cxnLst>
              <a:rect l="txL" t="txT" r="txR" b="txB"/>
              <a:pathLst>
                <a:path w="375" h="440">
                  <a:moveTo>
                    <a:pt x="35" y="41"/>
                  </a:moveTo>
                  <a:lnTo>
                    <a:pt x="32" y="49"/>
                  </a:lnTo>
                  <a:lnTo>
                    <a:pt x="25" y="74"/>
                  </a:lnTo>
                  <a:lnTo>
                    <a:pt x="17" y="112"/>
                  </a:lnTo>
                  <a:lnTo>
                    <a:pt x="8" y="163"/>
                  </a:lnTo>
                  <a:lnTo>
                    <a:pt x="2" y="223"/>
                  </a:lnTo>
                  <a:lnTo>
                    <a:pt x="0" y="290"/>
                  </a:lnTo>
                  <a:lnTo>
                    <a:pt x="7" y="363"/>
                  </a:lnTo>
                  <a:lnTo>
                    <a:pt x="23" y="440"/>
                  </a:lnTo>
                  <a:lnTo>
                    <a:pt x="23" y="437"/>
                  </a:lnTo>
                  <a:lnTo>
                    <a:pt x="23" y="427"/>
                  </a:lnTo>
                  <a:lnTo>
                    <a:pt x="23" y="411"/>
                  </a:lnTo>
                  <a:lnTo>
                    <a:pt x="23" y="391"/>
                  </a:lnTo>
                  <a:lnTo>
                    <a:pt x="25" y="367"/>
                  </a:lnTo>
                  <a:lnTo>
                    <a:pt x="28" y="341"/>
                  </a:lnTo>
                  <a:lnTo>
                    <a:pt x="33" y="312"/>
                  </a:lnTo>
                  <a:lnTo>
                    <a:pt x="39" y="281"/>
                  </a:lnTo>
                  <a:lnTo>
                    <a:pt x="49" y="251"/>
                  </a:lnTo>
                  <a:lnTo>
                    <a:pt x="61" y="222"/>
                  </a:lnTo>
                  <a:lnTo>
                    <a:pt x="75" y="194"/>
                  </a:lnTo>
                  <a:lnTo>
                    <a:pt x="93" y="168"/>
                  </a:lnTo>
                  <a:lnTo>
                    <a:pt x="116" y="145"/>
                  </a:lnTo>
                  <a:lnTo>
                    <a:pt x="141" y="127"/>
                  </a:lnTo>
                  <a:lnTo>
                    <a:pt x="173" y="114"/>
                  </a:lnTo>
                  <a:lnTo>
                    <a:pt x="208" y="106"/>
                  </a:lnTo>
                  <a:lnTo>
                    <a:pt x="210" y="104"/>
                  </a:lnTo>
                  <a:lnTo>
                    <a:pt x="217" y="100"/>
                  </a:lnTo>
                  <a:lnTo>
                    <a:pt x="227" y="92"/>
                  </a:lnTo>
                  <a:lnTo>
                    <a:pt x="245" y="82"/>
                  </a:lnTo>
                  <a:lnTo>
                    <a:pt x="267" y="69"/>
                  </a:lnTo>
                  <a:lnTo>
                    <a:pt x="296" y="54"/>
                  </a:lnTo>
                  <a:lnTo>
                    <a:pt x="332" y="36"/>
                  </a:lnTo>
                  <a:lnTo>
                    <a:pt x="375" y="17"/>
                  </a:lnTo>
                  <a:lnTo>
                    <a:pt x="373" y="16"/>
                  </a:lnTo>
                  <a:lnTo>
                    <a:pt x="366" y="15"/>
                  </a:lnTo>
                  <a:lnTo>
                    <a:pt x="357" y="13"/>
                  </a:lnTo>
                  <a:lnTo>
                    <a:pt x="343" y="10"/>
                  </a:lnTo>
                  <a:lnTo>
                    <a:pt x="326" y="7"/>
                  </a:lnTo>
                  <a:lnTo>
                    <a:pt x="307" y="5"/>
                  </a:lnTo>
                  <a:lnTo>
                    <a:pt x="285" y="3"/>
                  </a:lnTo>
                  <a:lnTo>
                    <a:pt x="261" y="1"/>
                  </a:lnTo>
                  <a:lnTo>
                    <a:pt x="235" y="0"/>
                  </a:lnTo>
                  <a:lnTo>
                    <a:pt x="208" y="1"/>
                  </a:lnTo>
                  <a:lnTo>
                    <a:pt x="180" y="2"/>
                  </a:lnTo>
                  <a:lnTo>
                    <a:pt x="151" y="5"/>
                  </a:lnTo>
                  <a:lnTo>
                    <a:pt x="122" y="10"/>
                  </a:lnTo>
                  <a:lnTo>
                    <a:pt x="92" y="18"/>
                  </a:lnTo>
                  <a:lnTo>
                    <a:pt x="63" y="28"/>
                  </a:lnTo>
                  <a:lnTo>
                    <a:pt x="35" y="41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49" name="Freeform 190"/>
            <p:cNvSpPr/>
            <p:nvPr/>
          </p:nvSpPr>
          <p:spPr>
            <a:xfrm>
              <a:off x="6061" y="13991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8"/>
                </a:cxn>
                <a:cxn ang="0">
                  <a:pos x="5" y="44"/>
                </a:cxn>
                <a:cxn ang="0">
                  <a:pos x="11" y="37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8"/>
                </a:cxn>
                <a:cxn ang="0">
                  <a:pos x="54" y="12"/>
                </a:cxn>
                <a:cxn ang="0">
                  <a:pos x="72" y="6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7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6"/>
                </a:cxn>
                <a:cxn ang="0">
                  <a:pos x="289" y="44"/>
                </a:cxn>
                <a:cxn ang="0">
                  <a:pos x="277" y="41"/>
                </a:cxn>
                <a:cxn ang="0">
                  <a:pos x="262" y="36"/>
                </a:cxn>
                <a:cxn ang="0">
                  <a:pos x="244" y="32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1"/>
                </a:cxn>
                <a:cxn ang="0">
                  <a:pos x="101" y="23"/>
                </a:cxn>
                <a:cxn ang="0">
                  <a:pos x="77" y="29"/>
                </a:cxn>
                <a:cxn ang="0">
                  <a:pos x="55" y="37"/>
                </a:cxn>
                <a:cxn ang="0">
                  <a:pos x="33" y="48"/>
                </a:cxn>
                <a:cxn ang="0">
                  <a:pos x="15" y="63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8"/>
                  </a:lnTo>
                  <a:lnTo>
                    <a:pt x="5" y="44"/>
                  </a:lnTo>
                  <a:lnTo>
                    <a:pt x="11" y="37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8"/>
                  </a:lnTo>
                  <a:lnTo>
                    <a:pt x="54" y="12"/>
                  </a:lnTo>
                  <a:lnTo>
                    <a:pt x="72" y="6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7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6"/>
                  </a:lnTo>
                  <a:lnTo>
                    <a:pt x="289" y="44"/>
                  </a:lnTo>
                  <a:lnTo>
                    <a:pt x="277" y="41"/>
                  </a:lnTo>
                  <a:lnTo>
                    <a:pt x="262" y="36"/>
                  </a:lnTo>
                  <a:lnTo>
                    <a:pt x="244" y="32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1"/>
                  </a:lnTo>
                  <a:lnTo>
                    <a:pt x="101" y="23"/>
                  </a:lnTo>
                  <a:lnTo>
                    <a:pt x="77" y="29"/>
                  </a:lnTo>
                  <a:lnTo>
                    <a:pt x="55" y="37"/>
                  </a:lnTo>
                  <a:lnTo>
                    <a:pt x="33" y="48"/>
                  </a:lnTo>
                  <a:lnTo>
                    <a:pt x="15" y="63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0" name="Freeform 191"/>
            <p:cNvSpPr/>
            <p:nvPr/>
          </p:nvSpPr>
          <p:spPr>
            <a:xfrm>
              <a:off x="6061" y="13793"/>
              <a:ext cx="305" cy="83"/>
            </a:xfrm>
            <a:custGeom>
              <a:avLst/>
              <a:gdLst>
                <a:gd name="txL" fmla="*/ 0 w 305"/>
                <a:gd name="txT" fmla="*/ 0 h 83"/>
                <a:gd name="txR" fmla="*/ 305 w 305"/>
                <a:gd name="txB" fmla="*/ 83 h 83"/>
              </a:gdLst>
              <a:ahLst/>
              <a:cxnLst>
                <a:cxn ang="0">
                  <a:pos x="0" y="53"/>
                </a:cxn>
                <a:cxn ang="0">
                  <a:pos x="0" y="52"/>
                </a:cxn>
                <a:cxn ang="0">
                  <a:pos x="2" y="49"/>
                </a:cxn>
                <a:cxn ang="0">
                  <a:pos x="5" y="44"/>
                </a:cxn>
                <a:cxn ang="0">
                  <a:pos x="11" y="38"/>
                </a:cxn>
                <a:cxn ang="0">
                  <a:pos x="18" y="31"/>
                </a:cxn>
                <a:cxn ang="0">
                  <a:pos x="27" y="25"/>
                </a:cxn>
                <a:cxn ang="0">
                  <a:pos x="39" y="17"/>
                </a:cxn>
                <a:cxn ang="0">
                  <a:pos x="54" y="12"/>
                </a:cxn>
                <a:cxn ang="0">
                  <a:pos x="72" y="7"/>
                </a:cxn>
                <a:cxn ang="0">
                  <a:pos x="92" y="2"/>
                </a:cxn>
                <a:cxn ang="0">
                  <a:pos x="118" y="0"/>
                </a:cxn>
                <a:cxn ang="0">
                  <a:pos x="146" y="0"/>
                </a:cxn>
                <a:cxn ang="0">
                  <a:pos x="180" y="2"/>
                </a:cxn>
                <a:cxn ang="0">
                  <a:pos x="216" y="8"/>
                </a:cxn>
                <a:cxn ang="0">
                  <a:pos x="258" y="16"/>
                </a:cxn>
                <a:cxn ang="0">
                  <a:pos x="305" y="29"/>
                </a:cxn>
                <a:cxn ang="0">
                  <a:pos x="299" y="47"/>
                </a:cxn>
                <a:cxn ang="0">
                  <a:pos x="297" y="45"/>
                </a:cxn>
                <a:cxn ang="0">
                  <a:pos x="289" y="43"/>
                </a:cxn>
                <a:cxn ang="0">
                  <a:pos x="277" y="40"/>
                </a:cxn>
                <a:cxn ang="0">
                  <a:pos x="262" y="36"/>
                </a:cxn>
                <a:cxn ang="0">
                  <a:pos x="244" y="33"/>
                </a:cxn>
                <a:cxn ang="0">
                  <a:pos x="224" y="28"/>
                </a:cxn>
                <a:cxn ang="0">
                  <a:pos x="201" y="25"/>
                </a:cxn>
                <a:cxn ang="0">
                  <a:pos x="176" y="22"/>
                </a:cxn>
                <a:cxn ang="0">
                  <a:pos x="152" y="21"/>
                </a:cxn>
                <a:cxn ang="0">
                  <a:pos x="126" y="22"/>
                </a:cxn>
                <a:cxn ang="0">
                  <a:pos x="101" y="24"/>
                </a:cxn>
                <a:cxn ang="0">
                  <a:pos x="77" y="29"/>
                </a:cxn>
                <a:cxn ang="0">
                  <a:pos x="55" y="38"/>
                </a:cxn>
                <a:cxn ang="0">
                  <a:pos x="33" y="49"/>
                </a:cxn>
                <a:cxn ang="0">
                  <a:pos x="15" y="64"/>
                </a:cxn>
                <a:cxn ang="0">
                  <a:pos x="0" y="83"/>
                </a:cxn>
                <a:cxn ang="0">
                  <a:pos x="0" y="53"/>
                </a:cxn>
              </a:cxnLst>
              <a:rect l="txL" t="txT" r="txR" b="txB"/>
              <a:pathLst>
                <a:path w="305" h="83">
                  <a:moveTo>
                    <a:pt x="0" y="53"/>
                  </a:moveTo>
                  <a:lnTo>
                    <a:pt x="0" y="52"/>
                  </a:lnTo>
                  <a:lnTo>
                    <a:pt x="2" y="49"/>
                  </a:lnTo>
                  <a:lnTo>
                    <a:pt x="5" y="44"/>
                  </a:lnTo>
                  <a:lnTo>
                    <a:pt x="11" y="38"/>
                  </a:lnTo>
                  <a:lnTo>
                    <a:pt x="18" y="31"/>
                  </a:lnTo>
                  <a:lnTo>
                    <a:pt x="27" y="25"/>
                  </a:lnTo>
                  <a:lnTo>
                    <a:pt x="39" y="17"/>
                  </a:lnTo>
                  <a:lnTo>
                    <a:pt x="54" y="12"/>
                  </a:lnTo>
                  <a:lnTo>
                    <a:pt x="72" y="7"/>
                  </a:lnTo>
                  <a:lnTo>
                    <a:pt x="92" y="2"/>
                  </a:lnTo>
                  <a:lnTo>
                    <a:pt x="118" y="0"/>
                  </a:lnTo>
                  <a:lnTo>
                    <a:pt x="146" y="0"/>
                  </a:lnTo>
                  <a:lnTo>
                    <a:pt x="180" y="2"/>
                  </a:lnTo>
                  <a:lnTo>
                    <a:pt x="216" y="8"/>
                  </a:lnTo>
                  <a:lnTo>
                    <a:pt x="258" y="16"/>
                  </a:lnTo>
                  <a:lnTo>
                    <a:pt x="305" y="29"/>
                  </a:lnTo>
                  <a:lnTo>
                    <a:pt x="299" y="47"/>
                  </a:lnTo>
                  <a:lnTo>
                    <a:pt x="297" y="45"/>
                  </a:lnTo>
                  <a:lnTo>
                    <a:pt x="289" y="43"/>
                  </a:lnTo>
                  <a:lnTo>
                    <a:pt x="277" y="40"/>
                  </a:lnTo>
                  <a:lnTo>
                    <a:pt x="262" y="36"/>
                  </a:lnTo>
                  <a:lnTo>
                    <a:pt x="244" y="33"/>
                  </a:lnTo>
                  <a:lnTo>
                    <a:pt x="224" y="28"/>
                  </a:lnTo>
                  <a:lnTo>
                    <a:pt x="201" y="25"/>
                  </a:lnTo>
                  <a:lnTo>
                    <a:pt x="176" y="22"/>
                  </a:lnTo>
                  <a:lnTo>
                    <a:pt x="152" y="21"/>
                  </a:lnTo>
                  <a:lnTo>
                    <a:pt x="126" y="22"/>
                  </a:lnTo>
                  <a:lnTo>
                    <a:pt x="101" y="24"/>
                  </a:lnTo>
                  <a:lnTo>
                    <a:pt x="77" y="29"/>
                  </a:lnTo>
                  <a:lnTo>
                    <a:pt x="55" y="38"/>
                  </a:lnTo>
                  <a:lnTo>
                    <a:pt x="33" y="49"/>
                  </a:lnTo>
                  <a:lnTo>
                    <a:pt x="15" y="64"/>
                  </a:lnTo>
                  <a:lnTo>
                    <a:pt x="0" y="8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1" name="Freeform 192"/>
            <p:cNvSpPr/>
            <p:nvPr/>
          </p:nvSpPr>
          <p:spPr>
            <a:xfrm>
              <a:off x="6348" y="13696"/>
              <a:ext cx="496" cy="917"/>
            </a:xfrm>
            <a:custGeom>
              <a:avLst/>
              <a:gdLst>
                <a:gd name="txL" fmla="*/ 0 w 496"/>
                <a:gd name="txT" fmla="*/ 0 h 917"/>
                <a:gd name="txR" fmla="*/ 496 w 496"/>
                <a:gd name="txB" fmla="*/ 917 h 917"/>
              </a:gdLst>
              <a:ahLst/>
              <a:cxnLst>
                <a:cxn ang="0">
                  <a:pos x="0" y="0"/>
                </a:cxn>
                <a:cxn ang="0">
                  <a:pos x="0" y="886"/>
                </a:cxn>
                <a:cxn ang="0">
                  <a:pos x="150" y="917"/>
                </a:cxn>
                <a:cxn ang="0">
                  <a:pos x="143" y="797"/>
                </a:cxn>
                <a:cxn ang="0">
                  <a:pos x="496" y="851"/>
                </a:cxn>
                <a:cxn ang="0">
                  <a:pos x="490" y="803"/>
                </a:cxn>
                <a:cxn ang="0">
                  <a:pos x="245" y="773"/>
                </a:cxn>
                <a:cxn ang="0">
                  <a:pos x="239" y="670"/>
                </a:cxn>
                <a:cxn ang="0">
                  <a:pos x="72" y="670"/>
                </a:cxn>
                <a:cxn ang="0">
                  <a:pos x="68" y="657"/>
                </a:cxn>
                <a:cxn ang="0">
                  <a:pos x="56" y="620"/>
                </a:cxn>
                <a:cxn ang="0">
                  <a:pos x="41" y="559"/>
                </a:cxn>
                <a:cxn ang="0">
                  <a:pos x="26" y="480"/>
                </a:cxn>
                <a:cxn ang="0">
                  <a:pos x="15" y="385"/>
                </a:cxn>
                <a:cxn ang="0">
                  <a:pos x="11" y="276"/>
                </a:cxn>
                <a:cxn ang="0">
                  <a:pos x="20" y="158"/>
                </a:cxn>
                <a:cxn ang="0">
                  <a:pos x="42" y="30"/>
                </a:cxn>
                <a:cxn ang="0">
                  <a:pos x="0" y="0"/>
                </a:cxn>
              </a:cxnLst>
              <a:rect l="txL" t="txT" r="txR" b="txB"/>
              <a:pathLst>
                <a:path w="496" h="917">
                  <a:moveTo>
                    <a:pt x="0" y="0"/>
                  </a:moveTo>
                  <a:lnTo>
                    <a:pt x="0" y="886"/>
                  </a:lnTo>
                  <a:lnTo>
                    <a:pt x="150" y="917"/>
                  </a:lnTo>
                  <a:lnTo>
                    <a:pt x="143" y="797"/>
                  </a:lnTo>
                  <a:lnTo>
                    <a:pt x="496" y="851"/>
                  </a:lnTo>
                  <a:lnTo>
                    <a:pt x="490" y="803"/>
                  </a:lnTo>
                  <a:lnTo>
                    <a:pt x="245" y="773"/>
                  </a:lnTo>
                  <a:lnTo>
                    <a:pt x="239" y="670"/>
                  </a:lnTo>
                  <a:lnTo>
                    <a:pt x="72" y="670"/>
                  </a:lnTo>
                  <a:lnTo>
                    <a:pt x="68" y="657"/>
                  </a:lnTo>
                  <a:lnTo>
                    <a:pt x="56" y="620"/>
                  </a:lnTo>
                  <a:lnTo>
                    <a:pt x="41" y="559"/>
                  </a:lnTo>
                  <a:lnTo>
                    <a:pt x="26" y="480"/>
                  </a:lnTo>
                  <a:lnTo>
                    <a:pt x="15" y="385"/>
                  </a:lnTo>
                  <a:lnTo>
                    <a:pt x="11" y="276"/>
                  </a:lnTo>
                  <a:lnTo>
                    <a:pt x="20" y="158"/>
                  </a:lnTo>
                  <a:lnTo>
                    <a:pt x="4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2" name="Freeform 193"/>
            <p:cNvSpPr/>
            <p:nvPr/>
          </p:nvSpPr>
          <p:spPr>
            <a:xfrm>
              <a:off x="6593" y="13487"/>
              <a:ext cx="638" cy="125"/>
            </a:xfrm>
            <a:custGeom>
              <a:avLst/>
              <a:gdLst>
                <a:gd name="txL" fmla="*/ 0 w 638"/>
                <a:gd name="txT" fmla="*/ 0 h 125"/>
                <a:gd name="txR" fmla="*/ 638 w 638"/>
                <a:gd name="txB" fmla="*/ 125 h 125"/>
              </a:gdLst>
              <a:ahLst/>
              <a:cxnLst>
                <a:cxn ang="0">
                  <a:pos x="0" y="125"/>
                </a:cxn>
                <a:cxn ang="0">
                  <a:pos x="4" y="124"/>
                </a:cxn>
                <a:cxn ang="0">
                  <a:pos x="14" y="119"/>
                </a:cxn>
                <a:cxn ang="0">
                  <a:pos x="31" y="114"/>
                </a:cxn>
                <a:cxn ang="0">
                  <a:pos x="53" y="106"/>
                </a:cxn>
                <a:cxn ang="0">
                  <a:pos x="81" y="98"/>
                </a:cxn>
                <a:cxn ang="0">
                  <a:pos x="113" y="89"/>
                </a:cxn>
                <a:cxn ang="0">
                  <a:pos x="151" y="81"/>
                </a:cxn>
                <a:cxn ang="0">
                  <a:pos x="192" y="73"/>
                </a:cxn>
                <a:cxn ang="0">
                  <a:pos x="237" y="65"/>
                </a:cxn>
                <a:cxn ang="0">
                  <a:pos x="286" y="60"/>
                </a:cxn>
                <a:cxn ang="0">
                  <a:pos x="337" y="56"/>
                </a:cxn>
                <a:cxn ang="0">
                  <a:pos x="390" y="55"/>
                </a:cxn>
                <a:cxn ang="0">
                  <a:pos x="446" y="56"/>
                </a:cxn>
                <a:cxn ang="0">
                  <a:pos x="503" y="61"/>
                </a:cxn>
                <a:cxn ang="0">
                  <a:pos x="561" y="70"/>
                </a:cxn>
                <a:cxn ang="0">
                  <a:pos x="620" y="83"/>
                </a:cxn>
                <a:cxn ang="0">
                  <a:pos x="638" y="0"/>
                </a:cxn>
                <a:cxn ang="0">
                  <a:pos x="634" y="0"/>
                </a:cxn>
                <a:cxn ang="0">
                  <a:pos x="620" y="0"/>
                </a:cxn>
                <a:cxn ang="0">
                  <a:pos x="599" y="0"/>
                </a:cxn>
                <a:cxn ang="0">
                  <a:pos x="571" y="1"/>
                </a:cxn>
                <a:cxn ang="0">
                  <a:pos x="536" y="2"/>
                </a:cxn>
                <a:cxn ang="0">
                  <a:pos x="496" y="3"/>
                </a:cxn>
                <a:cxn ang="0">
                  <a:pos x="452" y="6"/>
                </a:cxn>
                <a:cxn ang="0">
                  <a:pos x="405" y="8"/>
                </a:cxn>
                <a:cxn ang="0">
                  <a:pos x="354" y="13"/>
                </a:cxn>
                <a:cxn ang="0">
                  <a:pos x="302" y="17"/>
                </a:cxn>
                <a:cxn ang="0">
                  <a:pos x="249" y="22"/>
                </a:cxn>
                <a:cxn ang="0">
                  <a:pos x="196" y="30"/>
                </a:cxn>
                <a:cxn ang="0">
                  <a:pos x="144" y="37"/>
                </a:cxn>
                <a:cxn ang="0">
                  <a:pos x="93" y="47"/>
                </a:cxn>
                <a:cxn ang="0">
                  <a:pos x="45" y="58"/>
                </a:cxn>
                <a:cxn ang="0">
                  <a:pos x="0" y="71"/>
                </a:cxn>
                <a:cxn ang="0">
                  <a:pos x="0" y="125"/>
                </a:cxn>
              </a:cxnLst>
              <a:rect l="txL" t="txT" r="txR" b="txB"/>
              <a:pathLst>
                <a:path w="638" h="125">
                  <a:moveTo>
                    <a:pt x="0" y="125"/>
                  </a:moveTo>
                  <a:lnTo>
                    <a:pt x="4" y="124"/>
                  </a:lnTo>
                  <a:lnTo>
                    <a:pt x="14" y="119"/>
                  </a:lnTo>
                  <a:lnTo>
                    <a:pt x="31" y="114"/>
                  </a:lnTo>
                  <a:lnTo>
                    <a:pt x="53" y="106"/>
                  </a:lnTo>
                  <a:lnTo>
                    <a:pt x="81" y="98"/>
                  </a:lnTo>
                  <a:lnTo>
                    <a:pt x="113" y="89"/>
                  </a:lnTo>
                  <a:lnTo>
                    <a:pt x="151" y="81"/>
                  </a:lnTo>
                  <a:lnTo>
                    <a:pt x="192" y="73"/>
                  </a:lnTo>
                  <a:lnTo>
                    <a:pt x="237" y="65"/>
                  </a:lnTo>
                  <a:lnTo>
                    <a:pt x="286" y="60"/>
                  </a:lnTo>
                  <a:lnTo>
                    <a:pt x="337" y="56"/>
                  </a:lnTo>
                  <a:lnTo>
                    <a:pt x="390" y="55"/>
                  </a:lnTo>
                  <a:lnTo>
                    <a:pt x="446" y="56"/>
                  </a:lnTo>
                  <a:lnTo>
                    <a:pt x="503" y="61"/>
                  </a:lnTo>
                  <a:lnTo>
                    <a:pt x="561" y="70"/>
                  </a:lnTo>
                  <a:lnTo>
                    <a:pt x="620" y="83"/>
                  </a:lnTo>
                  <a:lnTo>
                    <a:pt x="638" y="0"/>
                  </a:lnTo>
                  <a:lnTo>
                    <a:pt x="634" y="0"/>
                  </a:lnTo>
                  <a:lnTo>
                    <a:pt x="620" y="0"/>
                  </a:lnTo>
                  <a:lnTo>
                    <a:pt x="599" y="0"/>
                  </a:lnTo>
                  <a:lnTo>
                    <a:pt x="571" y="1"/>
                  </a:lnTo>
                  <a:lnTo>
                    <a:pt x="536" y="2"/>
                  </a:lnTo>
                  <a:lnTo>
                    <a:pt x="496" y="3"/>
                  </a:lnTo>
                  <a:lnTo>
                    <a:pt x="452" y="6"/>
                  </a:lnTo>
                  <a:lnTo>
                    <a:pt x="405" y="8"/>
                  </a:lnTo>
                  <a:lnTo>
                    <a:pt x="354" y="13"/>
                  </a:lnTo>
                  <a:lnTo>
                    <a:pt x="302" y="17"/>
                  </a:lnTo>
                  <a:lnTo>
                    <a:pt x="249" y="22"/>
                  </a:lnTo>
                  <a:lnTo>
                    <a:pt x="196" y="30"/>
                  </a:lnTo>
                  <a:lnTo>
                    <a:pt x="144" y="37"/>
                  </a:lnTo>
                  <a:lnTo>
                    <a:pt x="93" y="47"/>
                  </a:lnTo>
                  <a:lnTo>
                    <a:pt x="45" y="58"/>
                  </a:lnTo>
                  <a:lnTo>
                    <a:pt x="0" y="71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80808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3" name="Freeform 194"/>
            <p:cNvSpPr/>
            <p:nvPr/>
          </p:nvSpPr>
          <p:spPr>
            <a:xfrm>
              <a:off x="6217" y="14634"/>
              <a:ext cx="1075" cy="356"/>
            </a:xfrm>
            <a:custGeom>
              <a:avLst/>
              <a:gdLst>
                <a:gd name="txL" fmla="*/ 0 w 1075"/>
                <a:gd name="txT" fmla="*/ 0 h 356"/>
                <a:gd name="txR" fmla="*/ 1075 w 1075"/>
                <a:gd name="txB" fmla="*/ 356 h 356"/>
              </a:gdLst>
              <a:ahLst/>
              <a:cxnLst>
                <a:cxn ang="0">
                  <a:pos x="454" y="344"/>
                </a:cxn>
                <a:cxn ang="0">
                  <a:pos x="456" y="343"/>
                </a:cxn>
                <a:cxn ang="0">
                  <a:pos x="463" y="341"/>
                </a:cxn>
                <a:cxn ang="0">
                  <a:pos x="472" y="337"/>
                </a:cxn>
                <a:cxn ang="0">
                  <a:pos x="485" y="332"/>
                </a:cxn>
                <a:cxn ang="0">
                  <a:pos x="501" y="325"/>
                </a:cxn>
                <a:cxn ang="0">
                  <a:pos x="518" y="317"/>
                </a:cxn>
                <a:cxn ang="0">
                  <a:pos x="538" y="308"/>
                </a:cxn>
                <a:cxn ang="0">
                  <a:pos x="558" y="298"/>
                </a:cxn>
                <a:cxn ang="0">
                  <a:pos x="580" y="287"/>
                </a:cxn>
                <a:cxn ang="0">
                  <a:pos x="600" y="274"/>
                </a:cxn>
                <a:cxn ang="0">
                  <a:pos x="621" y="262"/>
                </a:cxn>
                <a:cxn ang="0">
                  <a:pos x="640" y="248"/>
                </a:cxn>
                <a:cxn ang="0">
                  <a:pos x="658" y="234"/>
                </a:cxn>
                <a:cxn ang="0">
                  <a:pos x="674" y="219"/>
                </a:cxn>
                <a:cxn ang="0">
                  <a:pos x="688" y="204"/>
                </a:cxn>
                <a:cxn ang="0">
                  <a:pos x="699" y="189"/>
                </a:cxn>
                <a:cxn ang="0">
                  <a:pos x="0" y="18"/>
                </a:cxn>
                <a:cxn ang="0">
                  <a:pos x="54" y="0"/>
                </a:cxn>
                <a:cxn ang="0">
                  <a:pos x="1075" y="251"/>
                </a:cxn>
                <a:cxn ang="0">
                  <a:pos x="1033" y="274"/>
                </a:cxn>
                <a:cxn ang="0">
                  <a:pos x="738" y="199"/>
                </a:cxn>
                <a:cxn ang="0">
                  <a:pos x="737" y="200"/>
                </a:cxn>
                <a:cxn ang="0">
                  <a:pos x="735" y="203"/>
                </a:cxn>
                <a:cxn ang="0">
                  <a:pos x="730" y="207"/>
                </a:cxn>
                <a:cxn ang="0">
                  <a:pos x="724" y="214"/>
                </a:cxn>
                <a:cxn ang="0">
                  <a:pos x="716" y="222"/>
                </a:cxn>
                <a:cxn ang="0">
                  <a:pos x="706" y="231"/>
                </a:cxn>
                <a:cxn ang="0">
                  <a:pos x="694" y="242"/>
                </a:cxn>
                <a:cxn ang="0">
                  <a:pos x="679" y="253"/>
                </a:cxn>
                <a:cxn ang="0">
                  <a:pos x="662" y="265"/>
                </a:cxn>
                <a:cxn ang="0">
                  <a:pos x="643" y="278"/>
                </a:cxn>
                <a:cxn ang="0">
                  <a:pos x="621" y="291"/>
                </a:cxn>
                <a:cxn ang="0">
                  <a:pos x="597" y="303"/>
                </a:cxn>
                <a:cxn ang="0">
                  <a:pos x="570" y="317"/>
                </a:cxn>
                <a:cxn ang="0">
                  <a:pos x="540" y="330"/>
                </a:cxn>
                <a:cxn ang="0">
                  <a:pos x="508" y="343"/>
                </a:cxn>
                <a:cxn ang="0">
                  <a:pos x="472" y="356"/>
                </a:cxn>
                <a:cxn ang="0">
                  <a:pos x="454" y="344"/>
                </a:cxn>
              </a:cxnLst>
              <a:rect l="txL" t="txT" r="txR" b="txB"/>
              <a:pathLst>
                <a:path w="1075" h="356">
                  <a:moveTo>
                    <a:pt x="454" y="344"/>
                  </a:moveTo>
                  <a:lnTo>
                    <a:pt x="456" y="343"/>
                  </a:lnTo>
                  <a:lnTo>
                    <a:pt x="463" y="341"/>
                  </a:lnTo>
                  <a:lnTo>
                    <a:pt x="472" y="337"/>
                  </a:lnTo>
                  <a:lnTo>
                    <a:pt x="485" y="332"/>
                  </a:lnTo>
                  <a:lnTo>
                    <a:pt x="501" y="325"/>
                  </a:lnTo>
                  <a:lnTo>
                    <a:pt x="518" y="317"/>
                  </a:lnTo>
                  <a:lnTo>
                    <a:pt x="538" y="308"/>
                  </a:lnTo>
                  <a:lnTo>
                    <a:pt x="558" y="298"/>
                  </a:lnTo>
                  <a:lnTo>
                    <a:pt x="580" y="287"/>
                  </a:lnTo>
                  <a:lnTo>
                    <a:pt x="600" y="274"/>
                  </a:lnTo>
                  <a:lnTo>
                    <a:pt x="621" y="262"/>
                  </a:lnTo>
                  <a:lnTo>
                    <a:pt x="640" y="248"/>
                  </a:lnTo>
                  <a:lnTo>
                    <a:pt x="658" y="234"/>
                  </a:lnTo>
                  <a:lnTo>
                    <a:pt x="674" y="219"/>
                  </a:lnTo>
                  <a:lnTo>
                    <a:pt x="688" y="204"/>
                  </a:lnTo>
                  <a:lnTo>
                    <a:pt x="699" y="189"/>
                  </a:lnTo>
                  <a:lnTo>
                    <a:pt x="0" y="18"/>
                  </a:lnTo>
                  <a:lnTo>
                    <a:pt x="54" y="0"/>
                  </a:lnTo>
                  <a:lnTo>
                    <a:pt x="1075" y="251"/>
                  </a:lnTo>
                  <a:lnTo>
                    <a:pt x="1033" y="274"/>
                  </a:lnTo>
                  <a:lnTo>
                    <a:pt x="738" y="199"/>
                  </a:lnTo>
                  <a:lnTo>
                    <a:pt x="737" y="200"/>
                  </a:lnTo>
                  <a:lnTo>
                    <a:pt x="735" y="203"/>
                  </a:lnTo>
                  <a:lnTo>
                    <a:pt x="730" y="207"/>
                  </a:lnTo>
                  <a:lnTo>
                    <a:pt x="724" y="214"/>
                  </a:lnTo>
                  <a:lnTo>
                    <a:pt x="716" y="222"/>
                  </a:lnTo>
                  <a:lnTo>
                    <a:pt x="706" y="231"/>
                  </a:lnTo>
                  <a:lnTo>
                    <a:pt x="694" y="242"/>
                  </a:lnTo>
                  <a:lnTo>
                    <a:pt x="679" y="253"/>
                  </a:lnTo>
                  <a:lnTo>
                    <a:pt x="662" y="265"/>
                  </a:lnTo>
                  <a:lnTo>
                    <a:pt x="643" y="278"/>
                  </a:lnTo>
                  <a:lnTo>
                    <a:pt x="621" y="291"/>
                  </a:lnTo>
                  <a:lnTo>
                    <a:pt x="597" y="303"/>
                  </a:lnTo>
                  <a:lnTo>
                    <a:pt x="570" y="317"/>
                  </a:lnTo>
                  <a:lnTo>
                    <a:pt x="540" y="330"/>
                  </a:lnTo>
                  <a:lnTo>
                    <a:pt x="508" y="343"/>
                  </a:lnTo>
                  <a:lnTo>
                    <a:pt x="472" y="356"/>
                  </a:lnTo>
                  <a:lnTo>
                    <a:pt x="454" y="3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4" name="Freeform 195"/>
            <p:cNvSpPr/>
            <p:nvPr/>
          </p:nvSpPr>
          <p:spPr>
            <a:xfrm>
              <a:off x="5997" y="14727"/>
              <a:ext cx="1095" cy="319"/>
            </a:xfrm>
            <a:custGeom>
              <a:avLst/>
              <a:gdLst>
                <a:gd name="txL" fmla="*/ 0 w 1095"/>
                <a:gd name="txT" fmla="*/ 0 h 319"/>
                <a:gd name="txR" fmla="*/ 1095 w 1095"/>
                <a:gd name="txB" fmla="*/ 319 h 319"/>
              </a:gdLst>
              <a:ahLst/>
              <a:cxnLst>
                <a:cxn ang="0">
                  <a:pos x="0" y="0"/>
                </a:cxn>
                <a:cxn ang="0">
                  <a:pos x="1071" y="319"/>
                </a:cxn>
                <a:cxn ang="0">
                  <a:pos x="1095" y="319"/>
                </a:cxn>
                <a:cxn ang="0">
                  <a:pos x="33" y="0"/>
                </a:cxn>
                <a:cxn ang="0">
                  <a:pos x="0" y="0"/>
                </a:cxn>
              </a:cxnLst>
              <a:rect l="txL" t="txT" r="txR" b="txB"/>
              <a:pathLst>
                <a:path w="1095" h="319">
                  <a:moveTo>
                    <a:pt x="0" y="0"/>
                  </a:moveTo>
                  <a:lnTo>
                    <a:pt x="1071" y="319"/>
                  </a:lnTo>
                  <a:lnTo>
                    <a:pt x="1095" y="319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5" name="Freeform 196"/>
            <p:cNvSpPr/>
            <p:nvPr/>
          </p:nvSpPr>
          <p:spPr>
            <a:xfrm>
              <a:off x="6181" y="14684"/>
              <a:ext cx="1082" cy="285"/>
            </a:xfrm>
            <a:custGeom>
              <a:avLst/>
              <a:gdLst>
                <a:gd name="txL" fmla="*/ 0 w 1082"/>
                <a:gd name="txT" fmla="*/ 0 h 285"/>
                <a:gd name="txR" fmla="*/ 1082 w 1082"/>
                <a:gd name="txB" fmla="*/ 285 h 285"/>
              </a:gdLst>
              <a:ahLst/>
              <a:cxnLst>
                <a:cxn ang="0">
                  <a:pos x="0" y="1"/>
                </a:cxn>
                <a:cxn ang="0">
                  <a:pos x="1058" y="285"/>
                </a:cxn>
                <a:cxn ang="0">
                  <a:pos x="1082" y="284"/>
                </a:cxn>
                <a:cxn ang="0">
                  <a:pos x="33" y="0"/>
                </a:cxn>
                <a:cxn ang="0">
                  <a:pos x="0" y="1"/>
                </a:cxn>
              </a:cxnLst>
              <a:rect l="txL" t="txT" r="txR" b="txB"/>
              <a:pathLst>
                <a:path w="1082" h="285">
                  <a:moveTo>
                    <a:pt x="0" y="1"/>
                  </a:moveTo>
                  <a:lnTo>
                    <a:pt x="1058" y="285"/>
                  </a:lnTo>
                  <a:lnTo>
                    <a:pt x="1082" y="284"/>
                  </a:lnTo>
                  <a:lnTo>
                    <a:pt x="3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56" name="Freeform 197"/>
            <p:cNvSpPr/>
            <p:nvPr/>
          </p:nvSpPr>
          <p:spPr>
            <a:xfrm>
              <a:off x="6093" y="14699"/>
              <a:ext cx="1087" cy="315"/>
            </a:xfrm>
            <a:custGeom>
              <a:avLst/>
              <a:gdLst>
                <a:gd name="txL" fmla="*/ 0 w 1087"/>
                <a:gd name="txT" fmla="*/ 0 h 315"/>
                <a:gd name="txR" fmla="*/ 1087 w 1087"/>
                <a:gd name="txB" fmla="*/ 315 h 315"/>
              </a:gdLst>
              <a:ahLst/>
              <a:cxnLst>
                <a:cxn ang="0">
                  <a:pos x="0" y="0"/>
                </a:cxn>
                <a:cxn ang="0">
                  <a:pos x="1066" y="315"/>
                </a:cxn>
                <a:cxn ang="0">
                  <a:pos x="1087" y="308"/>
                </a:cxn>
                <a:cxn ang="0">
                  <a:pos x="31" y="0"/>
                </a:cxn>
                <a:cxn ang="0">
                  <a:pos x="0" y="0"/>
                </a:cxn>
              </a:cxnLst>
              <a:rect l="txL" t="txT" r="txR" b="txB"/>
              <a:pathLst>
                <a:path w="1087" h="315">
                  <a:moveTo>
                    <a:pt x="0" y="0"/>
                  </a:moveTo>
                  <a:lnTo>
                    <a:pt x="1066" y="315"/>
                  </a:lnTo>
                  <a:lnTo>
                    <a:pt x="1087" y="308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8500" name="Group 198"/>
          <p:cNvGrpSpPr/>
          <p:nvPr/>
        </p:nvGrpSpPr>
        <p:grpSpPr>
          <a:xfrm>
            <a:off x="7450138" y="2762250"/>
            <a:ext cx="282575" cy="471488"/>
            <a:chOff x="12762" y="10336"/>
            <a:chExt cx="1027" cy="1700"/>
          </a:xfrm>
        </p:grpSpPr>
        <p:sp>
          <p:nvSpPr>
            <p:cNvPr id="148612" name="Rectangle 199"/>
            <p:cNvSpPr/>
            <p:nvPr/>
          </p:nvSpPr>
          <p:spPr>
            <a:xfrm>
              <a:off x="12824" y="10394"/>
              <a:ext cx="965" cy="1642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13" name="Rectangle 200"/>
            <p:cNvSpPr/>
            <p:nvPr/>
          </p:nvSpPr>
          <p:spPr>
            <a:xfrm>
              <a:off x="12766" y="10336"/>
              <a:ext cx="965" cy="164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614" name="Line 201"/>
            <p:cNvSpPr/>
            <p:nvPr/>
          </p:nvSpPr>
          <p:spPr>
            <a:xfrm>
              <a:off x="12766" y="10682"/>
              <a:ext cx="965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15" name="Line 202"/>
            <p:cNvSpPr/>
            <p:nvPr/>
          </p:nvSpPr>
          <p:spPr>
            <a:xfrm>
              <a:off x="12780" y="11042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16" name="Line 203"/>
            <p:cNvSpPr/>
            <p:nvPr/>
          </p:nvSpPr>
          <p:spPr>
            <a:xfrm>
              <a:off x="12764" y="11374"/>
              <a:ext cx="980" cy="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617" name="Line 204"/>
            <p:cNvSpPr/>
            <p:nvPr/>
          </p:nvSpPr>
          <p:spPr>
            <a:xfrm>
              <a:off x="12762" y="11675"/>
              <a:ext cx="967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8501" name="Text Box 205"/>
          <p:cNvSpPr txBox="1"/>
          <p:nvPr/>
        </p:nvSpPr>
        <p:spPr>
          <a:xfrm>
            <a:off x="7507288" y="1433513"/>
            <a:ext cx="209550" cy="190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1" hangingPunct="1"/>
            <a:r>
              <a:rPr lang="en-US" altLang="zh-CN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altLang="zh-CN" sz="1400" baseline="-25000" dirty="0">
                <a:solidFill>
                  <a:srgbClr val="FF0000"/>
                </a:solidFill>
                <a:latin typeface="Arial" panose="020B0604020202020204" pitchFamily="34" charset="0"/>
              </a:rPr>
              <a:t>out</a:t>
            </a:r>
            <a:endParaRPr lang="en-US" altLang="zh-CN" sz="14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02" name="Line 206"/>
          <p:cNvSpPr/>
          <p:nvPr/>
        </p:nvSpPr>
        <p:spPr>
          <a:xfrm>
            <a:off x="7667625" y="1614488"/>
            <a:ext cx="87313" cy="11430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48503" name="Group 207"/>
          <p:cNvGrpSpPr/>
          <p:nvPr/>
        </p:nvGrpSpPr>
        <p:grpSpPr>
          <a:xfrm>
            <a:off x="6527800" y="2244725"/>
            <a:ext cx="469900" cy="219075"/>
            <a:chOff x="9542" y="11900"/>
            <a:chExt cx="1624" cy="640"/>
          </a:xfrm>
        </p:grpSpPr>
        <p:sp>
          <p:nvSpPr>
            <p:cNvPr id="148590" name="Oval 208"/>
            <p:cNvSpPr/>
            <p:nvPr/>
          </p:nvSpPr>
          <p:spPr>
            <a:xfrm>
              <a:off x="9557" y="12185"/>
              <a:ext cx="1608" cy="355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91" name="Line 209"/>
            <p:cNvSpPr/>
            <p:nvPr/>
          </p:nvSpPr>
          <p:spPr>
            <a:xfrm>
              <a:off x="9557" y="12156"/>
              <a:ext cx="1" cy="219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92" name="Line 210"/>
            <p:cNvSpPr/>
            <p:nvPr/>
          </p:nvSpPr>
          <p:spPr>
            <a:xfrm>
              <a:off x="11165" y="12156"/>
              <a:ext cx="1" cy="219"/>
            </a:xfrm>
            <a:prstGeom prst="line">
              <a:avLst/>
            </a:prstGeom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93" name="Rectangle 211"/>
            <p:cNvSpPr/>
            <p:nvPr/>
          </p:nvSpPr>
          <p:spPr>
            <a:xfrm>
              <a:off x="9557" y="12156"/>
              <a:ext cx="381" cy="215"/>
            </a:xfrm>
            <a:prstGeom prst="rect">
              <a:avLst/>
            </a:prstGeom>
            <a:solidFill>
              <a:srgbClr val="C0C0C0"/>
            </a:solidFill>
            <a:ln w="12700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594" name="Rectangle 212"/>
            <p:cNvSpPr/>
            <p:nvPr/>
          </p:nvSpPr>
          <p:spPr>
            <a:xfrm>
              <a:off x="10679" y="12141"/>
              <a:ext cx="486" cy="215"/>
            </a:xfrm>
            <a:prstGeom prst="rect">
              <a:avLst/>
            </a:prstGeom>
            <a:solidFill>
              <a:srgbClr val="C0C0C0"/>
            </a:solidFill>
            <a:ln w="12700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sz="2000" dirty="0">
                <a:solidFill>
                  <a:schemeClr val="tx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595" name="Oval 213"/>
            <p:cNvSpPr/>
            <p:nvPr/>
          </p:nvSpPr>
          <p:spPr>
            <a:xfrm>
              <a:off x="9542" y="11900"/>
              <a:ext cx="1608" cy="414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48596" name="Group 214"/>
            <p:cNvGrpSpPr/>
            <p:nvPr/>
          </p:nvGrpSpPr>
          <p:grpSpPr>
            <a:xfrm>
              <a:off x="9930" y="11991"/>
              <a:ext cx="796" cy="242"/>
              <a:chOff x="2848" y="848"/>
              <a:chExt cx="140" cy="98"/>
            </a:xfrm>
          </p:grpSpPr>
          <p:sp>
            <p:nvSpPr>
              <p:cNvPr id="148609" name="Line 215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10" name="Line 216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11" name="Line 217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rgbClr val="80808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48597" name="Group 218"/>
            <p:cNvGrpSpPr/>
            <p:nvPr/>
          </p:nvGrpSpPr>
          <p:grpSpPr>
            <a:xfrm flipV="1">
              <a:off x="9930" y="11987"/>
              <a:ext cx="796" cy="242"/>
              <a:chOff x="2848" y="848"/>
              <a:chExt cx="140" cy="98"/>
            </a:xfrm>
          </p:grpSpPr>
          <p:sp>
            <p:nvSpPr>
              <p:cNvPr id="148606" name="Line 21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7" name="Line 22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8" name="Line 22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rgbClr val="96969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48598" name="Group 222"/>
            <p:cNvGrpSpPr/>
            <p:nvPr/>
          </p:nvGrpSpPr>
          <p:grpSpPr>
            <a:xfrm>
              <a:off x="10534" y="12050"/>
              <a:ext cx="476" cy="374"/>
              <a:chOff x="11283" y="10423"/>
              <a:chExt cx="475" cy="374"/>
            </a:xfrm>
          </p:grpSpPr>
          <p:sp>
            <p:nvSpPr>
              <p:cNvPr id="148599" name="Rectangle 223"/>
              <p:cNvSpPr/>
              <p:nvPr/>
            </p:nvSpPr>
            <p:spPr>
              <a:xfrm>
                <a:off x="11283" y="10423"/>
                <a:ext cx="475" cy="374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48600" name="Line 224"/>
              <p:cNvSpPr/>
              <p:nvPr/>
            </p:nvSpPr>
            <p:spPr>
              <a:xfrm>
                <a:off x="11686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1" name="Line 225"/>
              <p:cNvSpPr/>
              <p:nvPr/>
            </p:nvSpPr>
            <p:spPr>
              <a:xfrm>
                <a:off x="11621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2" name="Line 226"/>
              <p:cNvSpPr/>
              <p:nvPr/>
            </p:nvSpPr>
            <p:spPr>
              <a:xfrm>
                <a:off x="11556" y="10502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3" name="Line 227"/>
              <p:cNvSpPr/>
              <p:nvPr/>
            </p:nvSpPr>
            <p:spPr>
              <a:xfrm>
                <a:off x="11491" y="10495"/>
                <a:ext cx="1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4" name="Line 228"/>
              <p:cNvSpPr/>
              <p:nvPr/>
            </p:nvSpPr>
            <p:spPr>
              <a:xfrm>
                <a:off x="11426" y="10495"/>
                <a:ext cx="2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48605" name="Line 229"/>
              <p:cNvSpPr/>
              <p:nvPr/>
            </p:nvSpPr>
            <p:spPr>
              <a:xfrm>
                <a:off x="11360" y="10495"/>
                <a:ext cx="3" cy="23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48504" name="Line 230"/>
          <p:cNvSpPr/>
          <p:nvPr/>
        </p:nvSpPr>
        <p:spPr>
          <a:xfrm>
            <a:off x="7023100" y="1808163"/>
            <a:ext cx="120650" cy="1587"/>
          </a:xfrm>
          <a:prstGeom prst="line">
            <a:avLst/>
          </a:prstGeom>
          <a:ln w="38100" cap="flat" cmpd="sng">
            <a:solidFill>
              <a:srgbClr val="FFFFFF"/>
            </a:solidFill>
            <a:prstDash val="sysDot"/>
            <a:headEnd type="none" w="med" len="med"/>
            <a:tailEnd type="none" w="med" len="med"/>
          </a:ln>
        </p:spPr>
      </p:sp>
      <p:grpSp>
        <p:nvGrpSpPr>
          <p:cNvPr id="148505" name="Group 231"/>
          <p:cNvGrpSpPr/>
          <p:nvPr/>
        </p:nvGrpSpPr>
        <p:grpSpPr>
          <a:xfrm>
            <a:off x="6127750" y="1639888"/>
            <a:ext cx="39688" cy="141287"/>
            <a:chOff x="10104" y="10005"/>
            <a:chExt cx="137" cy="411"/>
          </a:xfrm>
        </p:grpSpPr>
        <p:sp>
          <p:nvSpPr>
            <p:cNvPr id="148588" name="Oval 232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89" name="Oval 233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8506" name="Oval 234"/>
          <p:cNvSpPr/>
          <p:nvPr/>
        </p:nvSpPr>
        <p:spPr>
          <a:xfrm>
            <a:off x="6831013" y="2719388"/>
            <a:ext cx="465137" cy="12223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8507" name="Line 235"/>
          <p:cNvSpPr/>
          <p:nvPr/>
        </p:nvSpPr>
        <p:spPr>
          <a:xfrm>
            <a:off x="6831013" y="2709863"/>
            <a:ext cx="1587" cy="76200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08" name="Line 236"/>
          <p:cNvSpPr/>
          <p:nvPr/>
        </p:nvSpPr>
        <p:spPr>
          <a:xfrm>
            <a:off x="7296150" y="2709863"/>
            <a:ext cx="0" cy="76200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09" name="Rectangle 237"/>
          <p:cNvSpPr/>
          <p:nvPr/>
        </p:nvSpPr>
        <p:spPr>
          <a:xfrm>
            <a:off x="6831013" y="2709863"/>
            <a:ext cx="111125" cy="74612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10" name="Rectangle 238"/>
          <p:cNvSpPr/>
          <p:nvPr/>
        </p:nvSpPr>
        <p:spPr>
          <a:xfrm>
            <a:off x="7156450" y="2705100"/>
            <a:ext cx="139700" cy="74613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11" name="Oval 239"/>
          <p:cNvSpPr/>
          <p:nvPr/>
        </p:nvSpPr>
        <p:spPr>
          <a:xfrm>
            <a:off x="6823075" y="2620963"/>
            <a:ext cx="465138" cy="14287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8512" name="Group 240"/>
          <p:cNvGrpSpPr/>
          <p:nvPr/>
        </p:nvGrpSpPr>
        <p:grpSpPr>
          <a:xfrm>
            <a:off x="6938963" y="2652713"/>
            <a:ext cx="230187" cy="82550"/>
            <a:chOff x="2848" y="848"/>
            <a:chExt cx="140" cy="98"/>
          </a:xfrm>
        </p:grpSpPr>
        <p:sp>
          <p:nvSpPr>
            <p:cNvPr id="148585" name="Line 241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6" name="Line 242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7" name="Line 243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513" name="Group 244"/>
          <p:cNvGrpSpPr/>
          <p:nvPr/>
        </p:nvGrpSpPr>
        <p:grpSpPr>
          <a:xfrm flipV="1">
            <a:off x="6938963" y="2651125"/>
            <a:ext cx="230187" cy="84138"/>
            <a:chOff x="2848" y="848"/>
            <a:chExt cx="140" cy="98"/>
          </a:xfrm>
        </p:grpSpPr>
        <p:sp>
          <p:nvSpPr>
            <p:cNvPr id="148582" name="Line 245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3" name="Line 246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4" name="Line 247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514" name="Group 248"/>
          <p:cNvGrpSpPr/>
          <p:nvPr/>
        </p:nvGrpSpPr>
        <p:grpSpPr>
          <a:xfrm rot="7844936">
            <a:off x="6926263" y="2730500"/>
            <a:ext cx="168275" cy="104775"/>
            <a:chOff x="11283" y="10423"/>
            <a:chExt cx="475" cy="374"/>
          </a:xfrm>
        </p:grpSpPr>
        <p:sp>
          <p:nvSpPr>
            <p:cNvPr id="148575" name="Rectangle 249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76" name="Line 250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7" name="Line 251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8" name="Line 252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9" name="Line 253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0" name="Line 254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81" name="Line 255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8515" name="Line 256"/>
          <p:cNvSpPr/>
          <p:nvPr/>
        </p:nvSpPr>
        <p:spPr>
          <a:xfrm flipH="1" flipV="1">
            <a:off x="6423025" y="3170238"/>
            <a:ext cx="865188" cy="952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16" name="Line 257"/>
          <p:cNvSpPr/>
          <p:nvPr/>
        </p:nvSpPr>
        <p:spPr>
          <a:xfrm flipH="1">
            <a:off x="6692900" y="2832100"/>
            <a:ext cx="271463" cy="34290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17" name="Freeform 258"/>
          <p:cNvSpPr/>
          <p:nvPr/>
        </p:nvSpPr>
        <p:spPr>
          <a:xfrm>
            <a:off x="6148388" y="1658938"/>
            <a:ext cx="1443037" cy="1490662"/>
          </a:xfrm>
          <a:custGeom>
            <a:avLst/>
            <a:gdLst>
              <a:gd name="txL" fmla="*/ 0 w 5205"/>
              <a:gd name="txT" fmla="*/ 0 h 4500"/>
              <a:gd name="txR" fmla="*/ 5205 w 5205"/>
              <a:gd name="txB" fmla="*/ 4500 h 4500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5205" h="4500">
                <a:moveTo>
                  <a:pt x="0" y="0"/>
                </a:moveTo>
                <a:lnTo>
                  <a:pt x="0" y="1320"/>
                </a:lnTo>
                <a:lnTo>
                  <a:pt x="1230" y="1350"/>
                </a:lnTo>
                <a:lnTo>
                  <a:pt x="495" y="2040"/>
                </a:lnTo>
                <a:lnTo>
                  <a:pt x="4515" y="2115"/>
                </a:lnTo>
                <a:lnTo>
                  <a:pt x="2220" y="4500"/>
                </a:lnTo>
                <a:lnTo>
                  <a:pt x="5205" y="4500"/>
                </a:lnTo>
                <a:lnTo>
                  <a:pt x="5205" y="3405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18" name="Oval 259"/>
          <p:cNvSpPr/>
          <p:nvPr/>
        </p:nvSpPr>
        <p:spPr>
          <a:xfrm>
            <a:off x="6062663" y="3136900"/>
            <a:ext cx="463550" cy="122238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8519" name="Line 260"/>
          <p:cNvSpPr/>
          <p:nvPr/>
        </p:nvSpPr>
        <p:spPr>
          <a:xfrm>
            <a:off x="6062663" y="3127375"/>
            <a:ext cx="0" cy="74613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20" name="Line 261"/>
          <p:cNvSpPr/>
          <p:nvPr/>
        </p:nvSpPr>
        <p:spPr>
          <a:xfrm>
            <a:off x="6526213" y="3127375"/>
            <a:ext cx="0" cy="74613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21" name="Rectangle 262"/>
          <p:cNvSpPr/>
          <p:nvPr/>
        </p:nvSpPr>
        <p:spPr>
          <a:xfrm>
            <a:off x="6062663" y="3127375"/>
            <a:ext cx="109537" cy="74613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22" name="Rectangle 263"/>
          <p:cNvSpPr/>
          <p:nvPr/>
        </p:nvSpPr>
        <p:spPr>
          <a:xfrm>
            <a:off x="6384925" y="3122613"/>
            <a:ext cx="141288" cy="7302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23" name="Oval 264"/>
          <p:cNvSpPr/>
          <p:nvPr/>
        </p:nvSpPr>
        <p:spPr>
          <a:xfrm>
            <a:off x="6057900" y="3038475"/>
            <a:ext cx="463550" cy="14287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8524" name="Group 265"/>
          <p:cNvGrpSpPr/>
          <p:nvPr/>
        </p:nvGrpSpPr>
        <p:grpSpPr>
          <a:xfrm>
            <a:off x="6169025" y="3070225"/>
            <a:ext cx="230188" cy="82550"/>
            <a:chOff x="2848" y="848"/>
            <a:chExt cx="140" cy="98"/>
          </a:xfrm>
        </p:grpSpPr>
        <p:sp>
          <p:nvSpPr>
            <p:cNvPr id="148572" name="Line 266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3" name="Line 267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4" name="Line 268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525" name="Group 269"/>
          <p:cNvGrpSpPr/>
          <p:nvPr/>
        </p:nvGrpSpPr>
        <p:grpSpPr>
          <a:xfrm flipV="1">
            <a:off x="6169025" y="3068638"/>
            <a:ext cx="230188" cy="82550"/>
            <a:chOff x="2848" y="848"/>
            <a:chExt cx="140" cy="98"/>
          </a:xfrm>
        </p:grpSpPr>
        <p:sp>
          <p:nvSpPr>
            <p:cNvPr id="148569" name="Line 270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0" name="Line 271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71" name="Line 272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526" name="Group 273"/>
          <p:cNvGrpSpPr/>
          <p:nvPr/>
        </p:nvGrpSpPr>
        <p:grpSpPr>
          <a:xfrm>
            <a:off x="6089650" y="3105150"/>
            <a:ext cx="138113" cy="128588"/>
            <a:chOff x="11283" y="10423"/>
            <a:chExt cx="475" cy="374"/>
          </a:xfrm>
        </p:grpSpPr>
        <p:sp>
          <p:nvSpPr>
            <p:cNvPr id="148562" name="Rectangle 274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63" name="Line 275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4" name="Line 276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5" name="Line 277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6" name="Line 278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7" name="Line 279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8" name="Line 280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8527" name="Oval 281"/>
          <p:cNvSpPr/>
          <p:nvPr/>
        </p:nvSpPr>
        <p:spPr>
          <a:xfrm>
            <a:off x="5783263" y="2649538"/>
            <a:ext cx="463550" cy="12223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8528" name="Line 282"/>
          <p:cNvSpPr/>
          <p:nvPr/>
        </p:nvSpPr>
        <p:spPr>
          <a:xfrm>
            <a:off x="5783263" y="2640013"/>
            <a:ext cx="0" cy="74612"/>
          </a:xfrm>
          <a:prstGeom prst="line">
            <a:avLst/>
          </a:prstGeom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29" name="Line 283"/>
          <p:cNvSpPr/>
          <p:nvPr/>
        </p:nvSpPr>
        <p:spPr>
          <a:xfrm>
            <a:off x="6246813" y="2640013"/>
            <a:ext cx="0" cy="74612"/>
          </a:xfrm>
          <a:prstGeom prst="line">
            <a:avLst/>
          </a:prstGeom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48530" name="Rectangle 284"/>
          <p:cNvSpPr/>
          <p:nvPr/>
        </p:nvSpPr>
        <p:spPr>
          <a:xfrm>
            <a:off x="5783263" y="2640013"/>
            <a:ext cx="109537" cy="7302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31" name="Rectangle 285"/>
          <p:cNvSpPr/>
          <p:nvPr/>
        </p:nvSpPr>
        <p:spPr>
          <a:xfrm>
            <a:off x="6107113" y="2635250"/>
            <a:ext cx="139700" cy="73025"/>
          </a:xfrm>
          <a:prstGeom prst="rect">
            <a:avLst/>
          </a:prstGeom>
          <a:solidFill>
            <a:srgbClr val="C0C0C0"/>
          </a:solidFill>
          <a:ln w="12700">
            <a:noFill/>
          </a:ln>
        </p:spPr>
        <p:txBody>
          <a:bodyPr anchor="ctr" anchorCtr="0"/>
          <a:lstStyle/>
          <a:p>
            <a:pPr algn="ctr" eaLnBrk="1" hangingPunct="1"/>
            <a:endParaRPr lang="zh-CN" altLang="en-US" sz="2000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148532" name="Oval 286"/>
          <p:cNvSpPr/>
          <p:nvPr/>
        </p:nvSpPr>
        <p:spPr>
          <a:xfrm>
            <a:off x="5778500" y="2552700"/>
            <a:ext cx="465138" cy="141288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148533" name="Group 287"/>
          <p:cNvGrpSpPr/>
          <p:nvPr/>
        </p:nvGrpSpPr>
        <p:grpSpPr>
          <a:xfrm>
            <a:off x="5891213" y="2582863"/>
            <a:ext cx="228600" cy="84137"/>
            <a:chOff x="2848" y="848"/>
            <a:chExt cx="140" cy="98"/>
          </a:xfrm>
        </p:grpSpPr>
        <p:sp>
          <p:nvSpPr>
            <p:cNvPr id="148559" name="Line 288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0" name="Line 289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61" name="Line 290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48534" name="Group 291"/>
          <p:cNvGrpSpPr/>
          <p:nvPr/>
        </p:nvGrpSpPr>
        <p:grpSpPr>
          <a:xfrm flipV="1">
            <a:off x="5891213" y="2581275"/>
            <a:ext cx="228600" cy="84138"/>
            <a:chOff x="2848" y="848"/>
            <a:chExt cx="140" cy="98"/>
          </a:xfrm>
        </p:grpSpPr>
        <p:sp>
          <p:nvSpPr>
            <p:cNvPr id="148556" name="Line 292"/>
            <p:cNvSpPr/>
            <p:nvPr/>
          </p:nvSpPr>
          <p:spPr>
            <a:xfrm flipV="1">
              <a:off x="2848" y="848"/>
              <a:ext cx="50" cy="2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7" name="Line 293"/>
            <p:cNvSpPr/>
            <p:nvPr/>
          </p:nvSpPr>
          <p:spPr>
            <a:xfrm>
              <a:off x="2944" y="946"/>
              <a:ext cx="44" cy="0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8" name="Line 294"/>
            <p:cNvSpPr/>
            <p:nvPr/>
          </p:nvSpPr>
          <p:spPr>
            <a:xfrm>
              <a:off x="2894" y="850"/>
              <a:ext cx="52" cy="96"/>
            </a:xfrm>
            <a:prstGeom prst="line">
              <a:avLst/>
            </a:prstGeom>
            <a:ln w="28575" cap="flat" cmpd="sng">
              <a:solidFill>
                <a:srgbClr val="96969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8535" name="Line 295"/>
          <p:cNvSpPr/>
          <p:nvPr/>
        </p:nvSpPr>
        <p:spPr>
          <a:xfrm flipH="1">
            <a:off x="5502275" y="2752725"/>
            <a:ext cx="379413" cy="42227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48536" name="Group 296"/>
          <p:cNvGrpSpPr/>
          <p:nvPr/>
        </p:nvGrpSpPr>
        <p:grpSpPr>
          <a:xfrm rot="8027572">
            <a:off x="5918200" y="2555875"/>
            <a:ext cx="168275" cy="104775"/>
            <a:chOff x="11283" y="10423"/>
            <a:chExt cx="475" cy="374"/>
          </a:xfrm>
        </p:grpSpPr>
        <p:sp>
          <p:nvSpPr>
            <p:cNvPr id="148549" name="Rectangle 297"/>
            <p:cNvSpPr/>
            <p:nvPr/>
          </p:nvSpPr>
          <p:spPr>
            <a:xfrm>
              <a:off x="11283" y="10423"/>
              <a:ext cx="475" cy="37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50" name="Line 298"/>
            <p:cNvSpPr/>
            <p:nvPr/>
          </p:nvSpPr>
          <p:spPr>
            <a:xfrm>
              <a:off x="1168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1" name="Line 299"/>
            <p:cNvSpPr/>
            <p:nvPr/>
          </p:nvSpPr>
          <p:spPr>
            <a:xfrm>
              <a:off x="11621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2" name="Line 300"/>
            <p:cNvSpPr/>
            <p:nvPr/>
          </p:nvSpPr>
          <p:spPr>
            <a:xfrm>
              <a:off x="11556" y="10502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3" name="Line 301"/>
            <p:cNvSpPr/>
            <p:nvPr/>
          </p:nvSpPr>
          <p:spPr>
            <a:xfrm>
              <a:off x="11491" y="10495"/>
              <a:ext cx="1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4" name="Line 302"/>
            <p:cNvSpPr/>
            <p:nvPr/>
          </p:nvSpPr>
          <p:spPr>
            <a:xfrm>
              <a:off x="11426" y="10495"/>
              <a:ext cx="2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8555" name="Line 303"/>
            <p:cNvSpPr/>
            <p:nvPr/>
          </p:nvSpPr>
          <p:spPr>
            <a:xfrm>
              <a:off x="11360" y="10495"/>
              <a:ext cx="3" cy="23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8537" name="Freeform 304"/>
          <p:cNvSpPr/>
          <p:nvPr/>
        </p:nvSpPr>
        <p:spPr>
          <a:xfrm>
            <a:off x="5432425" y="1679575"/>
            <a:ext cx="2212975" cy="1530350"/>
          </a:xfrm>
          <a:custGeom>
            <a:avLst/>
            <a:gdLst>
              <a:gd name="txL" fmla="*/ 0 w 7980"/>
              <a:gd name="txT" fmla="*/ 0 h 4620"/>
              <a:gd name="txR" fmla="*/ 7980 w 7980"/>
              <a:gd name="txB" fmla="*/ 4620 h 462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7980" h="4620">
                <a:moveTo>
                  <a:pt x="7965" y="3420"/>
                </a:moveTo>
                <a:lnTo>
                  <a:pt x="7980" y="4620"/>
                </a:lnTo>
                <a:lnTo>
                  <a:pt x="0" y="4605"/>
                </a:lnTo>
                <a:lnTo>
                  <a:pt x="3315" y="1485"/>
                </a:lnTo>
                <a:lnTo>
                  <a:pt x="2355" y="1455"/>
                </a:lnTo>
                <a:lnTo>
                  <a:pt x="2355" y="0"/>
                </a:lnTo>
              </a:path>
            </a:pathLst>
          </a:custGeom>
          <a:noFill/>
          <a:ln w="38100" cap="flat" cmpd="sng">
            <a:solidFill>
              <a:srgbClr val="FF00F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38" name="Freeform 305"/>
          <p:cNvSpPr/>
          <p:nvPr/>
        </p:nvSpPr>
        <p:spPr>
          <a:xfrm>
            <a:off x="5257800" y="1728788"/>
            <a:ext cx="2508250" cy="1504950"/>
          </a:xfrm>
          <a:custGeom>
            <a:avLst/>
            <a:gdLst>
              <a:gd name="txL" fmla="*/ 0 w 9045"/>
              <a:gd name="txT" fmla="*/ 0 h 4545"/>
              <a:gd name="txR" fmla="*/ 9045 w 9045"/>
              <a:gd name="txB" fmla="*/ 4545 h 4545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9045" h="4545">
                <a:moveTo>
                  <a:pt x="0" y="2880"/>
                </a:moveTo>
                <a:lnTo>
                  <a:pt x="0" y="4530"/>
                </a:lnTo>
                <a:lnTo>
                  <a:pt x="885" y="4545"/>
                </a:lnTo>
                <a:lnTo>
                  <a:pt x="3510" y="2010"/>
                </a:lnTo>
                <a:lnTo>
                  <a:pt x="7140" y="2055"/>
                </a:lnTo>
                <a:lnTo>
                  <a:pt x="8145" y="1020"/>
                </a:lnTo>
                <a:lnTo>
                  <a:pt x="9045" y="1020"/>
                </a:lnTo>
                <a:lnTo>
                  <a:pt x="9015" y="0"/>
                </a:lnTo>
              </a:path>
            </a:pathLst>
          </a:custGeom>
          <a:noFill/>
          <a:ln w="38100" cap="flat" cmpd="sng">
            <a:solidFill>
              <a:srgbClr val="0000FF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8539" name="Freeform 306"/>
          <p:cNvSpPr/>
          <p:nvPr/>
        </p:nvSpPr>
        <p:spPr>
          <a:xfrm>
            <a:off x="5311775" y="1754188"/>
            <a:ext cx="2530475" cy="1390650"/>
          </a:xfrm>
          <a:custGeom>
            <a:avLst/>
            <a:gdLst>
              <a:gd name="txL" fmla="*/ 0 w 9120"/>
              <a:gd name="txT" fmla="*/ 0 h 4201"/>
              <a:gd name="txR" fmla="*/ 9120 w 9120"/>
              <a:gd name="txB" fmla="*/ 4201 h 4201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9120" h="4201">
                <a:moveTo>
                  <a:pt x="0" y="2821"/>
                </a:moveTo>
                <a:lnTo>
                  <a:pt x="0" y="4201"/>
                </a:lnTo>
                <a:lnTo>
                  <a:pt x="4890" y="4201"/>
                </a:lnTo>
                <a:lnTo>
                  <a:pt x="8055" y="1051"/>
                </a:lnTo>
                <a:lnTo>
                  <a:pt x="9120" y="1080"/>
                </a:lnTo>
                <a:lnTo>
                  <a:pt x="9105" y="0"/>
                </a:lnTo>
              </a:path>
            </a:pathLst>
          </a:custGeom>
          <a:noFill/>
          <a:ln w="38100" cap="flat" cmpd="sng">
            <a:solidFill>
              <a:srgbClr val="00FF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8540" name="Group 307"/>
          <p:cNvGrpSpPr/>
          <p:nvPr/>
        </p:nvGrpSpPr>
        <p:grpSpPr>
          <a:xfrm>
            <a:off x="5237163" y="2668588"/>
            <a:ext cx="39687" cy="141287"/>
            <a:chOff x="10104" y="10005"/>
            <a:chExt cx="137" cy="411"/>
          </a:xfrm>
        </p:grpSpPr>
        <p:sp>
          <p:nvSpPr>
            <p:cNvPr id="148547" name="Oval 308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00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48" name="Oval 309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00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8541" name="Group 310"/>
          <p:cNvGrpSpPr/>
          <p:nvPr/>
        </p:nvGrpSpPr>
        <p:grpSpPr>
          <a:xfrm>
            <a:off x="7621588" y="2790825"/>
            <a:ext cx="39687" cy="142875"/>
            <a:chOff x="10104" y="10005"/>
            <a:chExt cx="137" cy="411"/>
          </a:xfrm>
        </p:grpSpPr>
        <p:sp>
          <p:nvSpPr>
            <p:cNvPr id="148545" name="Oval 311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FF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46" name="Oval 312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FF00FF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8542" name="Group 313"/>
          <p:cNvGrpSpPr/>
          <p:nvPr/>
        </p:nvGrpSpPr>
        <p:grpSpPr>
          <a:xfrm>
            <a:off x="7816850" y="1717675"/>
            <a:ext cx="39688" cy="142875"/>
            <a:chOff x="10104" y="10005"/>
            <a:chExt cx="137" cy="411"/>
          </a:xfrm>
        </p:grpSpPr>
        <p:sp>
          <p:nvSpPr>
            <p:cNvPr id="148543" name="Oval 314"/>
            <p:cNvSpPr/>
            <p:nvPr/>
          </p:nvSpPr>
          <p:spPr>
            <a:xfrm>
              <a:off x="10104" y="10005"/>
              <a:ext cx="137" cy="138"/>
            </a:xfrm>
            <a:prstGeom prst="ellipse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8544" name="Oval 315"/>
            <p:cNvSpPr/>
            <p:nvPr/>
          </p:nvSpPr>
          <p:spPr>
            <a:xfrm>
              <a:off x="10104" y="10278"/>
              <a:ext cx="137" cy="138"/>
            </a:xfrm>
            <a:prstGeom prst="ellipse">
              <a:avLst/>
            </a:prstGeom>
            <a:solidFill>
              <a:srgbClr val="00FF00"/>
            </a:solidFill>
            <a:ln w="9525">
              <a:noFill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传输</a:t>
            </a:r>
            <a:r>
              <a:rPr lang="en-US" altLang="zh-CN" dirty="0"/>
              <a:t> </a:t>
            </a:r>
            <a:r>
              <a:rPr lang="zh-CN" altLang="en-US" dirty="0"/>
              <a:t>层的复用与分解</a:t>
            </a:r>
            <a:endParaRPr lang="en-US" altLang="zh-CN" dirty="0"/>
          </a:p>
        </p:txBody>
      </p:sp>
      <p:sp>
        <p:nvSpPr>
          <p:cNvPr id="8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4036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33400" y="1295400"/>
            <a:ext cx="83058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indent="-342900" defTabSz="914400" ea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多路复用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与</a:t>
            </a: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多路分解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将由网络层提供的</a:t>
            </a:r>
            <a:r>
              <a:rPr kumimoji="0" lang="zh-CN" altLang="en-US" sz="2400" u="sng" kern="1200" cap="none" spc="0" normalizeH="0" baseline="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主机到主机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的交付服务延伸到</a:t>
            </a:r>
            <a:r>
              <a:rPr kumimoji="0" lang="zh-CN" altLang="en-US" sz="2400" u="sng" kern="1200" cap="none" spc="0" normalizeH="0" baseline="0" noProof="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进程到进程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的交付服务。</a:t>
            </a:r>
            <a:endParaRPr kumimoji="0" lang="en-US" altLang="zh-CN" sz="240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pic>
        <p:nvPicPr>
          <p:cNvPr id="44038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62" y="2209800"/>
            <a:ext cx="9382125" cy="3705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拥塞控制方法</a:t>
            </a:r>
          </a:p>
        </p:txBody>
      </p:sp>
      <p:sp>
        <p:nvSpPr>
          <p:cNvPr id="136195" name="Rectangle 3"/>
          <p:cNvSpPr>
            <a:spLocks noGrp="1"/>
          </p:cNvSpPr>
          <p:nvPr>
            <p:ph sz="half" idx="1"/>
          </p:nvPr>
        </p:nvSpPr>
        <p:spPr>
          <a:xfrm>
            <a:off x="381000" y="2152650"/>
            <a:ext cx="4124325" cy="38100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端到端的拥塞控制: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不能从网络得到明确的反馈</a:t>
            </a: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从端系统根据观察到的时延和丢失现象推断出拥塞</a:t>
            </a: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这是</a:t>
            </a:r>
            <a:r>
              <a:rPr lang="en-US" altLang="zh-CN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dirty="0">
                <a:latin typeface="+mn-lt"/>
                <a:ea typeface="+mn-ea"/>
                <a:cs typeface="+mn-cs"/>
              </a:rPr>
              <a:t>所采用的方法</a:t>
            </a:r>
          </a:p>
        </p:txBody>
      </p:sp>
      <p:sp>
        <p:nvSpPr>
          <p:cNvPr id="136196" name="Rectangle 4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375150" cy="42799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网络辅助的拥塞控制: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路由器为端系统提供显示反馈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一个</a:t>
            </a:r>
            <a:r>
              <a:rPr lang="en-US" altLang="zh-CN" dirty="0">
                <a:latin typeface="+mn-lt"/>
                <a:ea typeface="+mn-ea"/>
              </a:rPr>
              <a:t>bit</a:t>
            </a:r>
            <a:r>
              <a:rPr lang="zh-CN" altLang="en-US" dirty="0">
                <a:latin typeface="+mn-lt"/>
                <a:ea typeface="+mn-ea"/>
              </a:rPr>
              <a:t>指示一条链路出现拥塞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指示发送方按照一定速率发送（</a:t>
            </a:r>
            <a:r>
              <a:rPr lang="en-US" altLang="zh-CN" dirty="0">
                <a:latin typeface="+mn-lt"/>
                <a:ea typeface="+mn-ea"/>
              </a:rPr>
              <a:t>ATM</a:t>
            </a:r>
            <a:r>
              <a:rPr lang="zh-CN" altLang="en-US" dirty="0">
                <a:latin typeface="+mn-lt"/>
                <a:ea typeface="+mn-ea"/>
              </a:rPr>
              <a:t>）</a:t>
            </a: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951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49511" name="Rectangle 5"/>
          <p:cNvSpPr/>
          <p:nvPr/>
        </p:nvSpPr>
        <p:spPr>
          <a:xfrm>
            <a:off x="542925" y="1381125"/>
            <a:ext cx="7477125" cy="5524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控制拥塞的两类方法: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5791200"/>
            <a:ext cx="6353175" cy="708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扩展</a:t>
            </a:r>
            <a:r>
              <a:rPr lang="en-US" altLang="zh-CN" sz="2000" b="1" dirty="0">
                <a:latin typeface="Comic Sans MS" panose="030F0702030302020204" pitchFamily="66" charset="0"/>
              </a:rPr>
              <a:t>IP</a:t>
            </a:r>
            <a:r>
              <a:rPr lang="zh-CN" altLang="en-US" sz="2000" b="1" dirty="0">
                <a:latin typeface="Comic Sans MS" panose="030F0702030302020204" pitchFamily="66" charset="0"/>
              </a:rPr>
              <a:t>和</a:t>
            </a:r>
            <a:r>
              <a:rPr lang="en-US" altLang="zh-CN" sz="2000" b="1" dirty="0">
                <a:latin typeface="Comic Sans MS" panose="030F0702030302020204" pitchFamily="66" charset="0"/>
              </a:rPr>
              <a:t>TCP</a:t>
            </a:r>
            <a:r>
              <a:rPr lang="zh-CN" altLang="en-US" sz="2000" b="1" dirty="0">
                <a:latin typeface="Comic Sans MS" panose="030F0702030302020204" pitchFamily="66" charset="0"/>
              </a:rPr>
              <a:t>能够选择性地实现网络辅助拥塞控制方法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r>
              <a:rPr lang="en-US" altLang="zh-CN" sz="2000" b="1" dirty="0">
                <a:latin typeface="Comic Sans MS" panose="030F0702030302020204" pitchFamily="66" charset="0"/>
              </a:rPr>
              <a:t>     IP: </a:t>
            </a:r>
            <a:r>
              <a:rPr lang="zh-CN" altLang="en-US" sz="2000" b="1" dirty="0">
                <a:latin typeface="Comic Sans MS" panose="030F0702030302020204" pitchFamily="66" charset="0"/>
              </a:rPr>
              <a:t>服务类型</a:t>
            </a:r>
            <a:r>
              <a:rPr lang="en-US" altLang="zh-CN" sz="2000" b="1" dirty="0"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latin typeface="Comic Sans MS" panose="030F0702030302020204" pitchFamily="66" charset="0"/>
              </a:rPr>
              <a:t>个比特</a:t>
            </a:r>
            <a:r>
              <a:rPr lang="en-US" altLang="zh-CN" sz="2000" b="1" dirty="0">
                <a:latin typeface="Comic Sans MS" panose="030F0702030302020204" pitchFamily="66" charset="0"/>
              </a:rPr>
              <a:t>,  TCP:CWR, ECE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6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6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6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6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 build="p"/>
      <p:bldP spid="136196" grpId="0" build="p"/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网络辅助的拥塞控制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0532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50533" name="Picture 2" descr="在这里插入图片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28800"/>
            <a:ext cx="6692900" cy="365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0534" name="TextBox 7"/>
          <p:cNvSpPr txBox="1"/>
          <p:nvPr/>
        </p:nvSpPr>
        <p:spPr>
          <a:xfrm>
            <a:off x="2438400" y="5791200"/>
            <a:ext cx="4056063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网络指示拥塞信息的两种反馈方式</a:t>
            </a:r>
          </a:p>
        </p:txBody>
      </p:sp>
    </p:spTree>
  </p:cSld>
  <p:clrMapOvr>
    <a:masterClrMapping/>
  </p:clrMapOvr>
  <p:transition>
    <p:random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915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*案例研究: </a:t>
            </a:r>
            <a:r>
              <a:rPr lang="en-US" altLang="zh-CN" dirty="0"/>
              <a:t>ATM ABR </a:t>
            </a:r>
            <a:r>
              <a:rPr lang="zh-CN" altLang="en-US" dirty="0"/>
              <a:t>拥塞控制</a:t>
            </a:r>
          </a:p>
        </p:txBody>
      </p:sp>
      <p:sp>
        <p:nvSpPr>
          <p:cNvPr id="137219" name="Rectangle 3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6195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ABR: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可用比特率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弹性服务</a:t>
            </a: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如果发送方的路径 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欠载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: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发送方充分使用可用的带宽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如果发送方的路径拥塞: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发送方被抑制到最小的保证速率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ATM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基于虚电路实现</a:t>
            </a:r>
          </a:p>
        </p:txBody>
      </p:sp>
      <p:sp>
        <p:nvSpPr>
          <p:cNvPr id="137220" name="Rectangle 4"/>
          <p:cNvSpPr>
            <a:spLocks noGrp="1"/>
          </p:cNvSpPr>
          <p:nvPr>
            <p:ph sz="half" idx="2"/>
          </p:nvPr>
        </p:nvSpPr>
        <p:spPr>
          <a:xfrm>
            <a:off x="4357688" y="1612900"/>
            <a:ext cx="452755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RM (</a:t>
            </a: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资源管理) 信元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发送方发送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RM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信元, 散布在</a:t>
            </a:r>
            <a:r>
              <a:rPr lang="zh-CN" altLang="en-US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数据信元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中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由交换机设置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RM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信元中的特定比特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en-US" altLang="zh-CN" sz="24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400" i="1" dirty="0">
                <a:latin typeface="+mn-lt"/>
                <a:ea typeface="+mn-ea"/>
                <a:cs typeface="+mn-cs"/>
              </a:rPr>
              <a:t>网络辅助</a:t>
            </a:r>
            <a:r>
              <a:rPr lang="zh-CN" altLang="en-US" sz="2400" i="1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) 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chemeClr val="accent2"/>
                </a:solidFill>
                <a:latin typeface="+mn-lt"/>
                <a:ea typeface="+mn-ea"/>
              </a:rPr>
              <a:t>NI bit: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zh-CN" altLang="en-US" sz="2000" dirty="0">
                <a:latin typeface="+mn-lt"/>
                <a:ea typeface="+mn-ea"/>
              </a:rPr>
              <a:t>速率无增长 (轻度拥塞)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chemeClr val="accent2"/>
                </a:solidFill>
                <a:latin typeface="+mn-lt"/>
                <a:ea typeface="+mn-ea"/>
              </a:rPr>
              <a:t>CI bit: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zh-CN" altLang="en-US" sz="2000" dirty="0">
                <a:latin typeface="+mn-lt"/>
                <a:ea typeface="+mn-ea"/>
              </a:rPr>
              <a:t>拥塞指示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接收方向发送方返回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RM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信元</a:t>
            </a:r>
            <a:endParaRPr lang="en-US" altLang="zh-CN" b="1" dirty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155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7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7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7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7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37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7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4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*案例研究: </a:t>
            </a:r>
            <a:r>
              <a:rPr lang="en-US" altLang="zh-CN" dirty="0"/>
              <a:t>ATM ABR</a:t>
            </a:r>
            <a:r>
              <a:rPr lang="zh-CN" altLang="en-US" dirty="0"/>
              <a:t>拥塞控制</a:t>
            </a:r>
          </a:p>
        </p:txBody>
      </p:sp>
      <p:sp>
        <p:nvSpPr>
          <p:cNvPr id="138243" name="Rectangle 2"/>
          <p:cNvSpPr>
            <a:spLocks noGrp="1"/>
          </p:cNvSpPr>
          <p:nvPr>
            <p:ph sz="half" idx="1"/>
          </p:nvPr>
        </p:nvSpPr>
        <p:spPr>
          <a:xfrm>
            <a:off x="495300" y="3876675"/>
            <a:ext cx="8048625" cy="24955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RM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信元中的两字节 </a:t>
            </a:r>
            <a:r>
              <a:rPr lang="en-US" altLang="zh-CN" sz="2400" u="sng" dirty="0">
                <a:latin typeface="+mn-lt"/>
                <a:ea typeface="+mn-ea"/>
                <a:cs typeface="+mn-cs"/>
              </a:rPr>
              <a:t>ER (</a:t>
            </a:r>
            <a:r>
              <a:rPr lang="zh-CN" altLang="en-US" sz="2400" u="sng" dirty="0">
                <a:latin typeface="+mn-lt"/>
                <a:ea typeface="+mn-ea"/>
                <a:cs typeface="+mn-cs"/>
              </a:rPr>
              <a:t>明确速率)字段</a:t>
            </a:r>
            <a:endParaRPr lang="en-US" altLang="zh-CN" sz="2400" u="sng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拥塞的交换机会降低</a:t>
            </a:r>
            <a:r>
              <a:rPr lang="en-US" altLang="zh-CN" sz="2000" dirty="0">
                <a:latin typeface="+mn-lt"/>
                <a:ea typeface="+mn-ea"/>
              </a:rPr>
              <a:t>RM</a:t>
            </a:r>
            <a:r>
              <a:rPr lang="zh-CN" altLang="en-US" sz="2000" dirty="0">
                <a:latin typeface="+mn-lt"/>
                <a:ea typeface="+mn-ea"/>
              </a:rPr>
              <a:t>信元中的</a:t>
            </a:r>
            <a:r>
              <a:rPr lang="en-US" altLang="zh-CN" sz="2000" dirty="0">
                <a:latin typeface="+mn-lt"/>
                <a:ea typeface="+mn-ea"/>
              </a:rPr>
              <a:t>ER </a:t>
            </a:r>
            <a:r>
              <a:rPr lang="zh-CN" altLang="en-US" sz="2000" dirty="0">
                <a:latin typeface="+mn-lt"/>
                <a:ea typeface="+mn-ea"/>
              </a:rPr>
              <a:t>值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发送方以路径上所有交换机的最小支持速率发送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数据信元中的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EFCI bit :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被拥塞的交换机设置为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1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如果比</a:t>
            </a:r>
            <a:r>
              <a:rPr lang="en-US" altLang="zh-CN" sz="2000" dirty="0">
                <a:latin typeface="+mn-lt"/>
                <a:ea typeface="+mn-ea"/>
              </a:rPr>
              <a:t>RM</a:t>
            </a:r>
            <a:r>
              <a:rPr lang="zh-CN" altLang="en-US" sz="2000" dirty="0">
                <a:latin typeface="+mn-lt"/>
                <a:ea typeface="+mn-ea"/>
              </a:rPr>
              <a:t>信元先到达的数据信元的</a:t>
            </a:r>
            <a:r>
              <a:rPr lang="en-US" altLang="zh-CN" sz="2000" dirty="0">
                <a:latin typeface="+mn-lt"/>
                <a:ea typeface="+mn-ea"/>
              </a:rPr>
              <a:t>EFCI</a:t>
            </a:r>
            <a:r>
              <a:rPr lang="zh-CN" altLang="en-US" sz="2000" dirty="0">
                <a:latin typeface="+mn-lt"/>
                <a:ea typeface="+mn-ea"/>
              </a:rPr>
              <a:t>位为1，接收方将在返回的</a:t>
            </a:r>
            <a:r>
              <a:rPr lang="en-US" altLang="zh-CN" sz="2000" dirty="0">
                <a:latin typeface="+mn-lt"/>
                <a:ea typeface="+mn-ea"/>
              </a:rPr>
              <a:t>RM</a:t>
            </a:r>
            <a:r>
              <a:rPr lang="zh-CN" altLang="en-US" sz="2000" dirty="0">
                <a:latin typeface="+mn-lt"/>
                <a:ea typeface="+mn-ea"/>
              </a:rPr>
              <a:t>信元的</a:t>
            </a:r>
            <a:r>
              <a:rPr lang="en-US" altLang="zh-CN" sz="2000" dirty="0">
                <a:latin typeface="+mn-lt"/>
                <a:ea typeface="+mn-ea"/>
              </a:rPr>
              <a:t>CI</a:t>
            </a:r>
            <a:r>
              <a:rPr lang="zh-CN" altLang="en-US" sz="2000" dirty="0">
                <a:latin typeface="+mn-lt"/>
                <a:ea typeface="+mn-ea"/>
              </a:rPr>
              <a:t>位置1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258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52582" name="Picture 3" descr="congestion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63" y="1279525"/>
            <a:ext cx="5943600" cy="2428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53603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360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53606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拥塞控制</a:t>
            </a:r>
          </a:p>
        </p:txBody>
      </p:sp>
      <p:sp>
        <p:nvSpPr>
          <p:cNvPr id="140291" name="Rectangle 3"/>
          <p:cNvSpPr>
            <a:spLocks noGrp="1"/>
          </p:cNvSpPr>
          <p:nvPr>
            <p:ph sz="half" idx="1"/>
          </p:nvPr>
        </p:nvSpPr>
        <p:spPr>
          <a:xfrm>
            <a:off x="0" y="1600200"/>
            <a:ext cx="5029200" cy="35814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端到端控制 (没有网络辅助)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u="sng" dirty="0">
                <a:solidFill>
                  <a:schemeClr val="accent2"/>
                </a:solidFill>
                <a:latin typeface="+mn-lt"/>
                <a:ea typeface="+mn-ea"/>
              </a:rPr>
              <a:t>发送方根据所“感知”到的网络拥塞程度来“限制”发送速率</a:t>
            </a:r>
            <a:endParaRPr lang="en-US" altLang="zh-CN" u="sng" dirty="0">
              <a:solidFill>
                <a:schemeClr val="accent2"/>
              </a:solidFill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发送方限制传输:</a:t>
            </a:r>
          </a:p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LastByteSent-LastByteAcked</a:t>
            </a:r>
          </a:p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			min{cwnd,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rwnd</a:t>
            </a:r>
            <a:r>
              <a:rPr lang="en-US" altLang="zh-CN" sz="2000" b="1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  <a:sym typeface="Symbol" panose="05050102010706020507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粗略地,</a:t>
            </a:r>
          </a:p>
          <a:p>
            <a:pPr eaLnBrk="1" hangingPunct="1">
              <a:lnSpc>
                <a:spcPct val="90000"/>
              </a:lnSpc>
              <a:buSzPct val="85000"/>
            </a:pP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endParaRPr lang="en-US" altLang="zh-CN" sz="2400" dirty="0">
              <a:latin typeface="Courier New" panose="02070309020205020404" pitchFamily="49" charset="0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Courier New" panose="02070309020205020404" pitchFamily="49" charset="0"/>
                <a:ea typeface="+mn-ea"/>
                <a:cs typeface="+mn-cs"/>
              </a:rPr>
              <a:t>拥塞窗口是动态的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, 具有感知到的网络拥塞的函数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endParaRPr lang="zh-CN" altLang="en-U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489476" name="Rectangle 4"/>
          <p:cNvSpPr>
            <a:spLocks noGrp="1"/>
          </p:cNvSpPr>
          <p:nvPr>
            <p:ph sz="half" idx="2"/>
          </p:nvPr>
        </p:nvSpPr>
        <p:spPr>
          <a:xfrm>
            <a:off x="5094288" y="1600200"/>
            <a:ext cx="3897312" cy="48768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发送方如何感知网络拥塞?</a:t>
            </a:r>
            <a:endParaRPr lang="zh-CN" altLang="en-US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丢失事件 = 超时</a:t>
            </a:r>
            <a:r>
              <a:rPr lang="zh-CN" altLang="en-US" sz="2400" i="1" dirty="0">
                <a:latin typeface="+mn-lt"/>
                <a:ea typeface="+mn-ea"/>
                <a:cs typeface="+mn-cs"/>
              </a:rPr>
              <a:t>或者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3个重复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发生丢失事件后，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发送方降低速率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拥塞窗口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)</a:t>
            </a:r>
            <a:endParaRPr lang="zh-CN" altLang="en-US" sz="2400" u="sng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如何在避免拥塞的情况下有效利用带宽？</a:t>
            </a:r>
            <a:endParaRPr lang="en-US" altLang="zh-CN" sz="2400" u="sng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丢失事件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拥塞）</a:t>
            </a:r>
            <a:r>
              <a:rPr lang="en-US" altLang="zh-CN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降低速率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确认报文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无拥塞） </a:t>
            </a:r>
            <a:r>
              <a:rPr lang="en-US" altLang="zh-CN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latin typeface="+mn-lt"/>
                <a:ea typeface="+mn-ea"/>
                <a:cs typeface="+mn-cs"/>
                <a:sym typeface="Wingdings" panose="05000000000000000000" pitchFamily="2" charset="2"/>
              </a:rPr>
              <a:t>增加速率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带宽探测</a:t>
            </a:r>
          </a:p>
        </p:txBody>
      </p:sp>
      <p:sp>
        <p:nvSpPr>
          <p:cNvPr id="12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463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609600" y="4572000"/>
            <a:ext cx="4410075" cy="762000"/>
            <a:chOff x="1104" y="3564"/>
            <a:chExt cx="2778" cy="510"/>
          </a:xfrm>
        </p:grpSpPr>
        <p:sp>
          <p:nvSpPr>
            <p:cNvPr id="154632" name="Text Box 6"/>
            <p:cNvSpPr txBox="1"/>
            <p:nvPr/>
          </p:nvSpPr>
          <p:spPr>
            <a:xfrm>
              <a:off x="1363" y="3671"/>
              <a:ext cx="586" cy="2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Comic Sans MS" panose="030F0702030302020204" pitchFamily="66" charset="0"/>
                </a:rPr>
                <a:t>速率 =</a:t>
              </a:r>
              <a:r>
                <a:rPr lang="zh-CN" altLang="en-US" sz="1000" dirty="0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4633" name="Text Box 7"/>
            <p:cNvSpPr txBox="1"/>
            <p:nvPr/>
          </p:nvSpPr>
          <p:spPr>
            <a:xfrm>
              <a:off x="2351" y="3575"/>
              <a:ext cx="509" cy="2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cwnd</a:t>
              </a:r>
              <a:r>
                <a:rPr lang="en-US" altLang="zh-CN" sz="1000" dirty="0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4634" name="Text Box 8"/>
            <p:cNvSpPr txBox="1"/>
            <p:nvPr/>
          </p:nvSpPr>
          <p:spPr>
            <a:xfrm>
              <a:off x="2333" y="3797"/>
              <a:ext cx="455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RTT</a:t>
              </a:r>
              <a:r>
                <a:rPr lang="en-US" altLang="zh-CN" sz="1000" dirty="0">
                  <a:latin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54635" name="Text Box 9"/>
            <p:cNvSpPr txBox="1"/>
            <p:nvPr/>
          </p:nvSpPr>
          <p:spPr>
            <a:xfrm>
              <a:off x="2953" y="3695"/>
              <a:ext cx="871" cy="2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Bytes/sec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54636" name="Line 10"/>
            <p:cNvSpPr/>
            <p:nvPr/>
          </p:nvSpPr>
          <p:spPr>
            <a:xfrm flipV="1">
              <a:off x="2262" y="3804"/>
              <a:ext cx="6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4637" name="Rectangle 11"/>
            <p:cNvSpPr/>
            <p:nvPr/>
          </p:nvSpPr>
          <p:spPr>
            <a:xfrm>
              <a:off x="1104" y="3564"/>
              <a:ext cx="2778" cy="51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8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9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89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89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89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9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89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拥塞控制</a:t>
            </a:r>
          </a:p>
        </p:txBody>
      </p:sp>
      <p:sp>
        <p:nvSpPr>
          <p:cNvPr id="141315" name="Rectangle 3"/>
          <p:cNvSpPr>
            <a:spLocks noGrp="1"/>
          </p:cNvSpPr>
          <p:nvPr>
            <p:ph sz="half" idx="1"/>
          </p:nvPr>
        </p:nvSpPr>
        <p:spPr>
          <a:xfrm>
            <a:off x="152400" y="1524000"/>
            <a:ext cx="2500313" cy="4059238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TCP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拥塞控制算法</a:t>
            </a:r>
            <a:endParaRPr lang="en-US" altLang="zh-CN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b="1" u="sng" dirty="0">
                <a:solidFill>
                  <a:schemeClr val="accent2"/>
                </a:solidFill>
                <a:latin typeface="+mn-lt"/>
                <a:ea typeface="+mn-ea"/>
              </a:rPr>
              <a:t>慢启动</a:t>
            </a:r>
            <a:endParaRPr lang="en-US" altLang="zh-CN" b="1" u="sng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b="1" u="sng" dirty="0">
                <a:solidFill>
                  <a:schemeClr val="accent2"/>
                </a:solidFill>
                <a:latin typeface="+mn-lt"/>
                <a:ea typeface="+mn-ea"/>
              </a:rPr>
              <a:t>拥塞避免</a:t>
            </a:r>
            <a:endParaRPr lang="en-US" altLang="zh-CN" b="1" u="sng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b="1" u="sng" dirty="0">
                <a:solidFill>
                  <a:schemeClr val="accent2"/>
                </a:solidFill>
                <a:latin typeface="+mn-lt"/>
                <a:ea typeface="+mn-ea"/>
              </a:rPr>
              <a:t>快速恢复</a:t>
            </a:r>
            <a:endParaRPr lang="zh-CN" altLang="en-US" u="sng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565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55654" name="Rectangle 4"/>
          <p:cNvSpPr/>
          <p:nvPr/>
        </p:nvSpPr>
        <p:spPr>
          <a:xfrm>
            <a:off x="4876800" y="1600200"/>
            <a:ext cx="40386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15565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95400"/>
            <a:ext cx="6323013" cy="4795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56" name="TextBox 8"/>
          <p:cNvSpPr txBox="1"/>
          <p:nvPr/>
        </p:nvSpPr>
        <p:spPr>
          <a:xfrm>
            <a:off x="3733800" y="6248400"/>
            <a:ext cx="30368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P179-TCP </a:t>
            </a:r>
            <a:r>
              <a:rPr lang="zh-CN" altLang="en-US" dirty="0">
                <a:latin typeface="Comic Sans MS" panose="030F0702030302020204" pitchFamily="66" charset="0"/>
              </a:rPr>
              <a:t>拥塞控制的</a:t>
            </a:r>
            <a:r>
              <a:rPr lang="en-US" altLang="zh-CN" dirty="0">
                <a:latin typeface="Comic Sans MS" panose="030F0702030302020204" pitchFamily="66" charset="0"/>
              </a:rPr>
              <a:t>FSM</a:t>
            </a:r>
            <a:r>
              <a:rPr lang="zh-CN" altLang="en-US" dirty="0">
                <a:latin typeface="Comic Sans MS" panose="030F0702030302020204" pitchFamily="66" charset="0"/>
              </a:rPr>
              <a:t>描述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慢启动</a:t>
            </a:r>
          </a:p>
        </p:txBody>
      </p:sp>
      <p:sp>
        <p:nvSpPr>
          <p:cNvPr id="141315" name="Rectangle 3"/>
          <p:cNvSpPr>
            <a:spLocks noGrp="1"/>
          </p:cNvSpPr>
          <p:nvPr>
            <p:ph sz="half" idx="1"/>
          </p:nvPr>
        </p:nvSpPr>
        <p:spPr>
          <a:xfrm>
            <a:off x="319088" y="1600200"/>
            <a:ext cx="8408987" cy="4059238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在连接开始时,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  <a:cs typeface="+mn-cs"/>
              </a:rPr>
              <a:t>拥塞窗口值</a:t>
            </a: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= 1 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MSS</a:t>
            </a:r>
            <a:endParaRPr lang="zh-CN" altLang="en-US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例如: </a:t>
            </a:r>
            <a:r>
              <a:rPr lang="en-US" altLang="zh-CN" dirty="0">
                <a:latin typeface="+mn-lt"/>
                <a:ea typeface="+mn-ea"/>
              </a:rPr>
              <a:t>MSS= 500 bytes &amp; RTT = 200 msec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初始化速率 = 20 </a:t>
            </a:r>
            <a:r>
              <a:rPr lang="en-US" altLang="zh-CN" dirty="0">
                <a:latin typeface="+mn-lt"/>
                <a:ea typeface="+mn-ea"/>
              </a:rPr>
              <a:t>kbps (MSS/RTT)</a:t>
            </a: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可获得带宽可能 &gt;&gt; </a:t>
            </a:r>
            <a:r>
              <a:rPr lang="en-US" altLang="zh-CN" dirty="0">
                <a:latin typeface="+mn-lt"/>
                <a:ea typeface="+mn-ea"/>
                <a:cs typeface="+mn-cs"/>
              </a:rPr>
              <a:t>MSS/RTT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希望尽快达到期待的速率</a:t>
            </a:r>
            <a:endParaRPr lang="en-US" altLang="zh-CN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原理：当连接开始时，拥塞窗口</a:t>
            </a:r>
            <a:r>
              <a:rPr lang="en-US" altLang="zh-CN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(cwnd)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指数性增长，直到</a:t>
            </a:r>
            <a:r>
              <a:rPr lang="zh-CN" alt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丢失事件发生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或达到阈值</a:t>
            </a:r>
            <a:r>
              <a:rPr lang="en-US" altLang="zh-CN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(ssthresh)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为止 </a:t>
            </a:r>
            <a:endParaRPr lang="en-US" altLang="zh-CN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zh-CN" altLang="en-US" u="sng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667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56678" name="Rectangle 4"/>
          <p:cNvSpPr/>
          <p:nvPr/>
        </p:nvSpPr>
        <p:spPr>
          <a:xfrm>
            <a:off x="4876800" y="1600200"/>
            <a:ext cx="40386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慢启动(续)</a:t>
            </a:r>
          </a:p>
        </p:txBody>
      </p:sp>
      <p:sp>
        <p:nvSpPr>
          <p:cNvPr id="3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843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429000" y="6019800"/>
            <a:ext cx="55991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总结:</a:t>
            </a:r>
            <a:r>
              <a:rPr lang="zh-CN" altLang="en-US" sz="2400" dirty="0">
                <a:latin typeface="Comic Sans MS" panose="030F0702030302020204" pitchFamily="66" charset="0"/>
              </a:rPr>
              <a:t> 初始速率很低，但以指数快地增加</a:t>
            </a:r>
            <a:endParaRPr lang="en-US" altLang="zh-CN" sz="2400" dirty="0">
              <a:latin typeface="Comic Sans MS" panose="030F0702030302020204" pitchFamily="66" charset="0"/>
            </a:endParaRPr>
          </a:p>
        </p:txBody>
      </p:sp>
      <p:sp>
        <p:nvSpPr>
          <p:cNvPr id="45" name="内容占位符 44"/>
          <p:cNvSpPr>
            <a:spLocks noGrp="1"/>
          </p:cNvSpPr>
          <p:nvPr>
            <p:ph sz="half" idx="1"/>
          </p:nvPr>
        </p:nvSpPr>
        <p:spPr>
          <a:xfrm>
            <a:off x="381000" y="4038600"/>
            <a:ext cx="4343400" cy="220980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遇到丢失事件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阈值设为丢包前拥塞窗口的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1/2</a:t>
            </a:r>
          </a:p>
          <a:p>
            <a:pPr lvl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Cwnd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：超时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?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三个冗余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Ack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？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达到阈值，转移到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拥塞避免</a:t>
            </a:r>
          </a:p>
        </p:txBody>
      </p:sp>
      <p:grpSp>
        <p:nvGrpSpPr>
          <p:cNvPr id="6" name="组合 48"/>
          <p:cNvGrpSpPr/>
          <p:nvPr/>
        </p:nvGrpSpPr>
        <p:grpSpPr>
          <a:xfrm>
            <a:off x="533400" y="1123950"/>
            <a:ext cx="3962400" cy="2416175"/>
            <a:chOff x="533400" y="1123890"/>
            <a:chExt cx="3962400" cy="2416054"/>
          </a:xfrm>
        </p:grpSpPr>
        <p:sp>
          <p:nvSpPr>
            <p:cNvPr id="18449" name="矩形 46"/>
            <p:cNvSpPr/>
            <p:nvPr/>
          </p:nvSpPr>
          <p:spPr>
            <a:xfrm>
              <a:off x="533400" y="1293175"/>
              <a:ext cx="3962400" cy="2246769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endParaRPr lang="en-US" altLang="zh-CN" sz="2000" dirty="0">
                <a:latin typeface="Comic Sans MS" panose="030F0702030302020204" pitchFamily="66" charset="0"/>
              </a:endParaRPr>
            </a:p>
            <a:p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initialize: cwnd=1</a:t>
              </a:r>
            </a:p>
            <a:p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for (each segment ACKed)</a:t>
              </a:r>
            </a:p>
            <a:p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         cwnd++</a:t>
              </a:r>
            </a:p>
            <a:p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until (loss event OR</a:t>
              </a:r>
            </a:p>
            <a:p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               cwnd&gt;=ssthresh)</a:t>
              </a:r>
            </a:p>
            <a:p>
              <a:endParaRPr lang="zh-CN" altLang="en-US" sz="2000" dirty="0">
                <a:latin typeface="Comic Sans MS" panose="030F0702030302020204" pitchFamily="66" charset="0"/>
              </a:endParaRPr>
            </a:p>
          </p:txBody>
        </p:sp>
        <p:sp useBgFill="1">
          <p:nvSpPr>
            <p:cNvPr id="18450" name="TextBox 47"/>
            <p:cNvSpPr txBox="1"/>
            <p:nvPr/>
          </p:nvSpPr>
          <p:spPr>
            <a:xfrm>
              <a:off x="1524000" y="1123890"/>
              <a:ext cx="1475084" cy="400110"/>
            </a:xfrm>
            <a:prstGeom prst="rect">
              <a:avLst/>
            </a:prstGeom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慢启动算法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8200" y="1447800"/>
            <a:ext cx="4648200" cy="4514850"/>
            <a:chOff x="7320" y="2280"/>
            <a:chExt cx="7320" cy="7110"/>
          </a:xfrm>
        </p:grpSpPr>
        <p:sp>
          <p:nvSpPr>
            <p:cNvPr id="46" name="TextBox 45"/>
            <p:cNvSpPr txBox="1"/>
            <p:nvPr/>
          </p:nvSpPr>
          <p:spPr>
            <a:xfrm>
              <a:off x="10440" y="8760"/>
              <a:ext cx="2328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每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RTT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倍增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320" y="2280"/>
              <a:ext cx="7320" cy="6828"/>
              <a:chOff x="7320" y="2280"/>
              <a:chExt cx="7320" cy="6828"/>
            </a:xfrm>
          </p:grpSpPr>
          <p:grpSp>
            <p:nvGrpSpPr>
              <p:cNvPr id="2" name="Group 4"/>
              <p:cNvGrpSpPr/>
              <p:nvPr/>
            </p:nvGrpSpPr>
            <p:grpSpPr>
              <a:xfrm>
                <a:off x="8760" y="2280"/>
                <a:ext cx="5135" cy="6828"/>
                <a:chOff x="3334" y="827"/>
                <a:chExt cx="2054" cy="2731"/>
              </a:xfrm>
            </p:grpSpPr>
            <p:sp>
              <p:nvSpPr>
                <p:cNvPr id="18451" name="Line 5"/>
                <p:cNvSpPr/>
                <p:nvPr/>
              </p:nvSpPr>
              <p:spPr>
                <a:xfrm>
                  <a:off x="3591" y="1227"/>
                  <a:ext cx="1578" cy="222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graphicFrame>
              <p:nvGraphicFramePr>
                <p:cNvPr id="18434" name="Object 6"/>
                <p:cNvGraphicFramePr>
                  <a:graphicFrameLocks noChangeAspect="1"/>
                </p:cNvGraphicFramePr>
                <p:nvPr/>
              </p:nvGraphicFramePr>
              <p:xfrm>
                <a:off x="3334" y="827"/>
                <a:ext cx="306" cy="24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09" r:id="rId4" imgW="1307465" imgH="1083945" progId="MS_ClipArt_Gallery.2">
                        <p:embed/>
                      </p:oleObj>
                    </mc:Choice>
                    <mc:Fallback>
                      <p:oleObj r:id="rId4" imgW="1307465" imgH="1083945" progId="MS_ClipArt_Gallery.2">
                        <p:embed/>
                        <p:pic>
                          <p:nvPicPr>
                            <p:cNvPr id="0" name="图片 3099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334" y="827"/>
                              <a:ext cx="306" cy="24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452" name="Text Box 7"/>
                <p:cNvSpPr txBox="1"/>
                <p:nvPr/>
              </p:nvSpPr>
              <p:spPr>
                <a:xfrm>
                  <a:off x="3626" y="827"/>
                  <a:ext cx="466" cy="2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Comic Sans MS" panose="030F0702030302020204" pitchFamily="66" charset="0"/>
                    </a:rPr>
                    <a:t>主机</a:t>
                  </a:r>
                  <a:r>
                    <a:rPr lang="en-US" altLang="zh-CN" dirty="0">
                      <a:latin typeface="Comic Sans MS" panose="030F0702030302020204" pitchFamily="66" charset="0"/>
                    </a:rPr>
                    <a:t>A</a:t>
                  </a:r>
                  <a:endParaRPr lang="en-US" altLang="zh-CN" sz="1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53" name="Text Box 8"/>
                <p:cNvSpPr txBox="1"/>
                <p:nvPr/>
              </p:nvSpPr>
              <p:spPr>
                <a:xfrm rot="408567">
                  <a:off x="4267" y="1199"/>
                  <a:ext cx="676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Arial" panose="020B0604020202020204" pitchFamily="34" charset="0"/>
                    </a:rPr>
                    <a:t>一个报文段</a:t>
                  </a:r>
                  <a:endParaRPr lang="zh-CN" altLang="en-US" sz="1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54" name="Text Box 9"/>
                <p:cNvSpPr txBox="1"/>
                <p:nvPr/>
              </p:nvSpPr>
              <p:spPr>
                <a:xfrm rot="-5400000">
                  <a:off x="3312" y="1356"/>
                  <a:ext cx="338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latin typeface="Comic Sans MS" panose="030F0702030302020204" pitchFamily="66" charset="0"/>
                    </a:rPr>
                    <a:t>RTT</a:t>
                  </a:r>
                  <a:endParaRPr lang="en-US" altLang="zh-CN" sz="1000" dirty="0">
                    <a:latin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8435" name="Object 10"/>
                <p:cNvGraphicFramePr>
                  <a:graphicFrameLocks noChangeAspect="1"/>
                </p:cNvGraphicFramePr>
                <p:nvPr/>
              </p:nvGraphicFramePr>
              <p:xfrm>
                <a:off x="5008" y="833"/>
                <a:ext cx="306" cy="24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10" r:id="rId6" imgW="1307465" imgH="1083945" progId="MS_ClipArt_Gallery.2">
                        <p:embed/>
                      </p:oleObj>
                    </mc:Choice>
                    <mc:Fallback>
                      <p:oleObj r:id="rId6" imgW="1307465" imgH="1083945" progId="MS_ClipArt_Gallery.2">
                        <p:embed/>
                        <p:pic>
                          <p:nvPicPr>
                            <p:cNvPr id="0" name="图片 3100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008" y="833"/>
                              <a:ext cx="306" cy="24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455" name="Text Box 11"/>
                <p:cNvSpPr txBox="1"/>
                <p:nvPr/>
              </p:nvSpPr>
              <p:spPr>
                <a:xfrm>
                  <a:off x="4586" y="839"/>
                  <a:ext cx="453" cy="21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dirty="0">
                      <a:latin typeface="Comic Sans MS" panose="030F0702030302020204" pitchFamily="66" charset="0"/>
                    </a:rPr>
                    <a:t>主机</a:t>
                  </a:r>
                  <a:r>
                    <a:rPr lang="en-US" altLang="zh-CN" dirty="0">
                      <a:latin typeface="Comic Sans MS" panose="030F0702030302020204" pitchFamily="66" charset="0"/>
                    </a:rPr>
                    <a:t>B</a:t>
                  </a:r>
                  <a:endParaRPr lang="en-US" altLang="zh-CN" sz="1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56" name="Line 12"/>
                <p:cNvSpPr/>
                <p:nvPr/>
              </p:nvSpPr>
              <p:spPr>
                <a:xfrm>
                  <a:off x="3588" y="1110"/>
                  <a:ext cx="0" cy="242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57" name="Line 13"/>
                <p:cNvSpPr/>
                <p:nvPr/>
              </p:nvSpPr>
              <p:spPr>
                <a:xfrm>
                  <a:off x="5172" y="1134"/>
                  <a:ext cx="0" cy="2424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58" name="Line 14"/>
                <p:cNvSpPr/>
                <p:nvPr/>
              </p:nvSpPr>
              <p:spPr>
                <a:xfrm flipH="1" flipV="1">
                  <a:off x="3474" y="1218"/>
                  <a:ext cx="3" cy="13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59" name="Line 15"/>
                <p:cNvSpPr/>
                <p:nvPr/>
              </p:nvSpPr>
              <p:spPr>
                <a:xfrm>
                  <a:off x="3480" y="1572"/>
                  <a:ext cx="3" cy="141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60" name="Line 16"/>
                <p:cNvSpPr/>
                <p:nvPr/>
              </p:nvSpPr>
              <p:spPr>
                <a:xfrm flipV="1">
                  <a:off x="3576" y="1482"/>
                  <a:ext cx="1578" cy="222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triangle" w="med" len="med"/>
                  <a:tailEnd type="none" w="med" len="med"/>
                </a:ln>
              </p:spPr>
            </p:sp>
            <p:grpSp>
              <p:nvGrpSpPr>
                <p:cNvPr id="18461" name="Group 17"/>
                <p:cNvGrpSpPr/>
                <p:nvPr/>
              </p:nvGrpSpPr>
              <p:grpSpPr>
                <a:xfrm>
                  <a:off x="4984" y="3200"/>
                  <a:ext cx="404" cy="231"/>
                  <a:chOff x="3309" y="3518"/>
                  <a:chExt cx="404" cy="231"/>
                </a:xfrm>
              </p:grpSpPr>
              <p:sp>
                <p:nvSpPr>
                  <p:cNvPr id="18478" name="Rectangle 18"/>
                  <p:cNvSpPr/>
                  <p:nvPr/>
                </p:nvSpPr>
                <p:spPr>
                  <a:xfrm>
                    <a:off x="3342" y="3576"/>
                    <a:ext cx="324" cy="156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noFill/>
                  </a:ln>
                </p:spPr>
                <p:txBody>
                  <a:bodyPr wrap="none" anchor="ctr" anchorCtr="0"/>
                  <a:lstStyle/>
                  <a:p>
                    <a:pPr algn="ctr"/>
                    <a:endParaRPr lang="zh-CN" altLang="en-US" dirty="0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18479" name="Text Box 19"/>
                  <p:cNvSpPr txBox="1"/>
                  <p:nvPr/>
                </p:nvSpPr>
                <p:spPr>
                  <a:xfrm>
                    <a:off x="3309" y="3518"/>
                    <a:ext cx="404" cy="2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zh-CN" altLang="en-US" sz="1800" dirty="0">
                        <a:latin typeface="Comic Sans MS" panose="030F0702030302020204" pitchFamily="66" charset="0"/>
                      </a:rPr>
                      <a:t>时间</a:t>
                    </a:r>
                    <a:endParaRPr lang="zh-CN" altLang="en-US" sz="1000"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8462" name="Line 20"/>
                <p:cNvSpPr/>
                <p:nvPr/>
              </p:nvSpPr>
              <p:spPr>
                <a:xfrm>
                  <a:off x="3594" y="1739"/>
                  <a:ext cx="1578" cy="222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63" name="Line 21"/>
                <p:cNvSpPr/>
                <p:nvPr/>
              </p:nvSpPr>
              <p:spPr>
                <a:xfrm>
                  <a:off x="3591" y="1787"/>
                  <a:ext cx="1578" cy="222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18464" name="Line 22"/>
                <p:cNvSpPr/>
                <p:nvPr/>
              </p:nvSpPr>
              <p:spPr>
                <a:xfrm flipV="1">
                  <a:off x="3591" y="2027"/>
                  <a:ext cx="1593" cy="228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triangle" w="med" len="med"/>
                  <a:tailEnd type="none" w="med" len="med"/>
                </a:ln>
              </p:spPr>
            </p:sp>
            <p:sp>
              <p:nvSpPr>
                <p:cNvPr id="18465" name="Line 23"/>
                <p:cNvSpPr/>
                <p:nvPr/>
              </p:nvSpPr>
              <p:spPr>
                <a:xfrm flipV="1">
                  <a:off x="3600" y="2075"/>
                  <a:ext cx="1578" cy="222"/>
                </a:xfrm>
                <a:prstGeom prst="line">
                  <a:avLst/>
                </a:prstGeom>
                <a:ln w="28575" cap="flat" cmpd="sng">
                  <a:solidFill>
                    <a:schemeClr val="accent2"/>
                  </a:solidFill>
                  <a:prstDash val="solid"/>
                  <a:headEnd type="triangle" w="med" len="med"/>
                  <a:tailEnd type="none" w="med" len="med"/>
                </a:ln>
              </p:spPr>
            </p:sp>
            <p:sp>
              <p:nvSpPr>
                <p:cNvPr id="18466" name="Text Box 24"/>
                <p:cNvSpPr txBox="1"/>
                <p:nvPr/>
              </p:nvSpPr>
              <p:spPr>
                <a:xfrm rot="408567">
                  <a:off x="4288" y="1694"/>
                  <a:ext cx="676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Arial" panose="020B0604020202020204" pitchFamily="34" charset="0"/>
                    </a:rPr>
                    <a:t>两个报文段</a:t>
                  </a:r>
                  <a:endParaRPr lang="zh-CN" altLang="en-US" sz="10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8467" name="Text Box 25"/>
                <p:cNvSpPr txBox="1"/>
                <p:nvPr/>
              </p:nvSpPr>
              <p:spPr>
                <a:xfrm rot="408567">
                  <a:off x="4355" y="2333"/>
                  <a:ext cx="676" cy="1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latin typeface="Arial" panose="020B0604020202020204" pitchFamily="34" charset="0"/>
                    </a:rPr>
                    <a:t>四个报文段</a:t>
                  </a:r>
                  <a:endParaRPr lang="zh-CN" altLang="en-US" sz="1000" dirty="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18468" name="Group 26"/>
                <p:cNvGrpSpPr/>
                <p:nvPr/>
              </p:nvGrpSpPr>
              <p:grpSpPr>
                <a:xfrm>
                  <a:off x="3588" y="2352"/>
                  <a:ext cx="1587" cy="411"/>
                  <a:chOff x="3954" y="2214"/>
                  <a:chExt cx="1587" cy="411"/>
                </a:xfrm>
              </p:grpSpPr>
              <p:sp>
                <p:nvSpPr>
                  <p:cNvPr id="18474" name="Line 27"/>
                  <p:cNvSpPr/>
                  <p:nvPr/>
                </p:nvSpPr>
                <p:spPr>
                  <a:xfrm>
                    <a:off x="3963" y="2214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8475" name="Line 28"/>
                  <p:cNvSpPr/>
                  <p:nvPr/>
                </p:nvSpPr>
                <p:spPr>
                  <a:xfrm>
                    <a:off x="3954" y="2274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8476" name="Line 29"/>
                  <p:cNvSpPr/>
                  <p:nvPr/>
                </p:nvSpPr>
                <p:spPr>
                  <a:xfrm>
                    <a:off x="3963" y="2340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8477" name="Line 30"/>
                  <p:cNvSpPr/>
                  <p:nvPr/>
                </p:nvSpPr>
                <p:spPr>
                  <a:xfrm>
                    <a:off x="3957" y="2403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</p:grpSp>
            <p:grpSp>
              <p:nvGrpSpPr>
                <p:cNvPr id="18469" name="Group 31"/>
                <p:cNvGrpSpPr/>
                <p:nvPr/>
              </p:nvGrpSpPr>
              <p:grpSpPr>
                <a:xfrm flipV="1">
                  <a:off x="3768" y="2592"/>
                  <a:ext cx="1404" cy="381"/>
                  <a:chOff x="3954" y="2214"/>
                  <a:chExt cx="1587" cy="411"/>
                </a:xfrm>
              </p:grpSpPr>
              <p:sp>
                <p:nvSpPr>
                  <p:cNvPr id="18470" name="Line 32"/>
                  <p:cNvSpPr/>
                  <p:nvPr/>
                </p:nvSpPr>
                <p:spPr>
                  <a:xfrm>
                    <a:off x="3963" y="2214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</p:sp>
              <p:sp>
                <p:nvSpPr>
                  <p:cNvPr id="18471" name="Line 33"/>
                  <p:cNvSpPr/>
                  <p:nvPr/>
                </p:nvSpPr>
                <p:spPr>
                  <a:xfrm>
                    <a:off x="3954" y="2274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</p:sp>
              <p:sp>
                <p:nvSpPr>
                  <p:cNvPr id="18472" name="Line 34"/>
                  <p:cNvSpPr/>
                  <p:nvPr/>
                </p:nvSpPr>
                <p:spPr>
                  <a:xfrm>
                    <a:off x="3963" y="2340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</p:sp>
              <p:sp>
                <p:nvSpPr>
                  <p:cNvPr id="18473" name="Line 35"/>
                  <p:cNvSpPr/>
                  <p:nvPr/>
                </p:nvSpPr>
                <p:spPr>
                  <a:xfrm>
                    <a:off x="3957" y="2403"/>
                    <a:ext cx="1578" cy="222"/>
                  </a:xfrm>
                  <a:prstGeom prst="line">
                    <a:avLst/>
                  </a:prstGeom>
                  <a:ln w="28575" cap="flat" cmpd="sng">
                    <a:solidFill>
                      <a:schemeClr val="accent2"/>
                    </a:solidFill>
                    <a:prstDash val="solid"/>
                    <a:headEnd type="triangle" w="med" len="med"/>
                    <a:tailEnd type="none" w="med" len="med"/>
                  </a:ln>
                </p:spPr>
              </p:sp>
            </p:grpSp>
          </p:grpSp>
          <p:sp>
            <p:nvSpPr>
              <p:cNvPr id="18444" name="矩形 82"/>
              <p:cNvSpPr/>
              <p:nvPr/>
            </p:nvSpPr>
            <p:spPr>
              <a:xfrm>
                <a:off x="7320" y="3480"/>
                <a:ext cx="144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Cwnd=1</a:t>
                </a:r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445" name="直接连接符 84"/>
              <p:cNvCxnSpPr/>
              <p:nvPr/>
            </p:nvCxnSpPr>
            <p:spPr>
              <a:xfrm>
                <a:off x="7440" y="4560"/>
                <a:ext cx="69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cxnSp>
          <p:cxnSp>
            <p:nvCxnSpPr>
              <p:cNvPr id="18446" name="直接连接符 85"/>
              <p:cNvCxnSpPr/>
              <p:nvPr/>
            </p:nvCxnSpPr>
            <p:spPr>
              <a:xfrm>
                <a:off x="7680" y="6120"/>
                <a:ext cx="696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ysDot"/>
                <a:headEnd type="none" w="med" len="med"/>
                <a:tailEnd type="none" w="med" len="med"/>
              </a:ln>
            </p:spPr>
          </p:cxnSp>
          <p:sp>
            <p:nvSpPr>
              <p:cNvPr id="18447" name="矩形 86"/>
              <p:cNvSpPr/>
              <p:nvPr/>
            </p:nvSpPr>
            <p:spPr>
              <a:xfrm>
                <a:off x="7440" y="5040"/>
                <a:ext cx="144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Cwnd=2</a:t>
                </a:r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48" name="矩形 87"/>
              <p:cNvSpPr/>
              <p:nvPr/>
            </p:nvSpPr>
            <p:spPr>
              <a:xfrm>
                <a:off x="7680" y="6840"/>
                <a:ext cx="1440" cy="5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0">
                <a:spAutoFit/>
              </a:bodyPr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Cwnd=4</a:t>
                </a:r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/>
          </p:nvPr>
        </p:nvSpPr>
        <p:spPr>
          <a:xfrm>
            <a:off x="457200" y="1270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拥塞避免</a:t>
            </a:r>
          </a:p>
        </p:txBody>
      </p:sp>
      <p:sp>
        <p:nvSpPr>
          <p:cNvPr id="145411" name="Rectangle 5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7874000" cy="18764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问题: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什么时候从指数增长转变为线性增长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拥塞避免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)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? 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回答: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ea typeface="+mn-ea"/>
                <a:cs typeface="+mn-cs"/>
              </a:rPr>
              <a:t>cwnd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达到阈值的时候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.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阈值为上一次丢失事件前拥塞窗口的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1/2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（但不小于</a:t>
            </a:r>
            <a:r>
              <a:rPr lang="en-US" altLang="zh-CN" sz="2400">
                <a:latin typeface="+mn-lt"/>
                <a:ea typeface="+mn-ea"/>
                <a:cs typeface="+mn-cs"/>
              </a:rPr>
              <a:t>2MSS</a:t>
            </a:r>
            <a:r>
              <a:rPr lang="zh-CN" altLang="en-US" sz="2400">
                <a:latin typeface="+mn-lt"/>
                <a:ea typeface="+mn-ea"/>
                <a:cs typeface="+mn-cs"/>
              </a:rPr>
              <a:t>）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770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139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57702" name="Picture 7" descr="C:\Users\Administrator\Desktop\QQ截图202310181532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43200"/>
            <a:ext cx="4724400" cy="348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复用</a:t>
            </a:r>
            <a:r>
              <a:rPr lang="en-US" altLang="zh-CN" dirty="0"/>
              <a:t>/</a:t>
            </a:r>
            <a:r>
              <a:rPr lang="zh-CN" altLang="en-US" dirty="0"/>
              <a:t>分解</a:t>
            </a:r>
          </a:p>
        </p:txBody>
      </p:sp>
      <p:sp>
        <p:nvSpPr>
          <p:cNvPr id="61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506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45061" name="Group 70"/>
          <p:cNvGrpSpPr/>
          <p:nvPr/>
        </p:nvGrpSpPr>
        <p:grpSpPr>
          <a:xfrm>
            <a:off x="685800" y="3429000"/>
            <a:ext cx="7931150" cy="2935288"/>
            <a:chOff x="355" y="2243"/>
            <a:chExt cx="4996" cy="1849"/>
          </a:xfrm>
        </p:grpSpPr>
        <p:grpSp>
          <p:nvGrpSpPr>
            <p:cNvPr id="45077" name="Group 22"/>
            <p:cNvGrpSpPr/>
            <p:nvPr/>
          </p:nvGrpSpPr>
          <p:grpSpPr>
            <a:xfrm>
              <a:off x="355" y="2293"/>
              <a:ext cx="1261" cy="1500"/>
              <a:chOff x="608" y="2454"/>
              <a:chExt cx="1261" cy="1500"/>
            </a:xfrm>
          </p:grpSpPr>
          <p:sp>
            <p:nvSpPr>
              <p:cNvPr id="45115" name="Rectangle 11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r>
                  <a:rPr lang="zh-CN" altLang="en-US" dirty="0">
                    <a:latin typeface="Comic Sans MS" panose="030F0702030302020204" pitchFamily="66" charset="0"/>
                  </a:rPr>
                  <a:t>应用层</a:t>
                </a:r>
              </a:p>
            </p:txBody>
          </p:sp>
          <p:sp>
            <p:nvSpPr>
              <p:cNvPr id="45116" name="Rectangle 12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r>
                  <a:rPr lang="zh-CN" altLang="en-US" dirty="0">
                    <a:latin typeface="Comic Sans MS" panose="030F0702030302020204" pitchFamily="66" charset="0"/>
                  </a:rPr>
                  <a:t>传输层</a:t>
                </a:r>
              </a:p>
            </p:txBody>
          </p:sp>
          <p:sp>
            <p:nvSpPr>
              <p:cNvPr id="45117" name="Rectangle 13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r>
                  <a:rPr lang="zh-CN" altLang="en-US" dirty="0">
                    <a:latin typeface="Comic Sans MS" panose="030F0702030302020204" pitchFamily="66" charset="0"/>
                  </a:rPr>
                  <a:t>网络层</a:t>
                </a:r>
              </a:p>
            </p:txBody>
          </p:sp>
          <p:sp>
            <p:nvSpPr>
              <p:cNvPr id="45118" name="Rectangle 14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r>
                  <a:rPr lang="zh-CN" altLang="en-US" dirty="0">
                    <a:latin typeface="Comic Sans MS" panose="030F0702030302020204" pitchFamily="66" charset="0"/>
                  </a:rPr>
                  <a:t>链路层</a:t>
                </a:r>
              </a:p>
            </p:txBody>
          </p:sp>
          <p:sp>
            <p:nvSpPr>
              <p:cNvPr id="45119" name="Rectangle 15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r>
                  <a:rPr lang="zh-CN" altLang="en-US" dirty="0">
                    <a:latin typeface="Comic Sans MS" panose="030F0702030302020204" pitchFamily="66" charset="0"/>
                  </a:rPr>
                  <a:t>物理层</a:t>
                </a:r>
              </a:p>
            </p:txBody>
          </p:sp>
        </p:grpSp>
        <p:grpSp>
          <p:nvGrpSpPr>
            <p:cNvPr id="45078" name="Group 21"/>
            <p:cNvGrpSpPr/>
            <p:nvPr/>
          </p:nvGrpSpPr>
          <p:grpSpPr>
            <a:xfrm>
              <a:off x="2014" y="2318"/>
              <a:ext cx="377" cy="315"/>
              <a:chOff x="2614" y="2862"/>
              <a:chExt cx="377" cy="315"/>
            </a:xfrm>
          </p:grpSpPr>
          <p:sp>
            <p:nvSpPr>
              <p:cNvPr id="45113" name="Rectangle 18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14" name="Oval 19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grpSp>
          <p:nvGrpSpPr>
            <p:cNvPr id="45079" name="Group 23"/>
            <p:cNvGrpSpPr/>
            <p:nvPr/>
          </p:nvGrpSpPr>
          <p:grpSpPr>
            <a:xfrm>
              <a:off x="4090" y="2243"/>
              <a:ext cx="1261" cy="1500"/>
              <a:chOff x="608" y="2454"/>
              <a:chExt cx="1261" cy="1500"/>
            </a:xfrm>
          </p:grpSpPr>
          <p:sp>
            <p:nvSpPr>
              <p:cNvPr id="45108" name="Rectangle 24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r"/>
                <a:r>
                  <a:rPr lang="zh-CN" altLang="en-US" dirty="0">
                    <a:latin typeface="Comic Sans MS" panose="030F0702030302020204" pitchFamily="66" charset="0"/>
                  </a:rPr>
                  <a:t>应用层</a:t>
                </a:r>
              </a:p>
            </p:txBody>
          </p:sp>
          <p:sp>
            <p:nvSpPr>
              <p:cNvPr id="45109" name="Rectangle 25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r"/>
                <a:r>
                  <a:rPr lang="zh-CN" altLang="en-US" dirty="0">
                    <a:latin typeface="Comic Sans MS" panose="030F0702030302020204" pitchFamily="66" charset="0"/>
                  </a:rPr>
                  <a:t>传输层</a:t>
                </a:r>
              </a:p>
            </p:txBody>
          </p:sp>
          <p:sp>
            <p:nvSpPr>
              <p:cNvPr id="45110" name="Rectangle 26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r"/>
                <a:r>
                  <a:rPr lang="zh-CN" altLang="en-US" dirty="0">
                    <a:latin typeface="Comic Sans MS" panose="030F0702030302020204" pitchFamily="66" charset="0"/>
                  </a:rPr>
                  <a:t>网络层</a:t>
                </a:r>
              </a:p>
            </p:txBody>
          </p:sp>
          <p:sp>
            <p:nvSpPr>
              <p:cNvPr id="45111" name="Rectangle 27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r"/>
                <a:r>
                  <a:rPr lang="zh-CN" altLang="en-US" dirty="0">
                    <a:latin typeface="Comic Sans MS" panose="030F0702030302020204" pitchFamily="66" charset="0"/>
                  </a:rPr>
                  <a:t>链路层</a:t>
                </a:r>
              </a:p>
            </p:txBody>
          </p:sp>
          <p:sp>
            <p:nvSpPr>
              <p:cNvPr id="45112" name="Rectangle 28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r"/>
                <a:r>
                  <a:rPr lang="zh-CN" altLang="en-US" dirty="0">
                    <a:latin typeface="Comic Sans MS" panose="030F0702030302020204" pitchFamily="66" charset="0"/>
                  </a:rPr>
                  <a:t>物理层</a:t>
                </a:r>
              </a:p>
            </p:txBody>
          </p:sp>
        </p:grpSp>
        <p:grpSp>
          <p:nvGrpSpPr>
            <p:cNvPr id="45080" name="Group 29"/>
            <p:cNvGrpSpPr/>
            <p:nvPr/>
          </p:nvGrpSpPr>
          <p:grpSpPr>
            <a:xfrm>
              <a:off x="1994" y="2293"/>
              <a:ext cx="1723" cy="1500"/>
              <a:chOff x="608" y="2454"/>
              <a:chExt cx="1261" cy="1500"/>
            </a:xfrm>
          </p:grpSpPr>
          <p:sp>
            <p:nvSpPr>
              <p:cNvPr id="45103" name="Rectangle 30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dirty="0">
                    <a:latin typeface="Comic Sans MS" panose="030F0702030302020204" pitchFamily="66" charset="0"/>
                  </a:rPr>
                  <a:t>应用层</a:t>
                </a:r>
              </a:p>
            </p:txBody>
          </p:sp>
          <p:sp>
            <p:nvSpPr>
              <p:cNvPr id="45104" name="Rectangle 31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dirty="0">
                    <a:latin typeface="Comic Sans MS" panose="030F0702030302020204" pitchFamily="66" charset="0"/>
                  </a:rPr>
                  <a:t>传输层</a:t>
                </a:r>
              </a:p>
            </p:txBody>
          </p:sp>
          <p:sp>
            <p:nvSpPr>
              <p:cNvPr id="45105" name="Rectangle 32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network</a:t>
                </a:r>
              </a:p>
            </p:txBody>
          </p:sp>
          <p:sp>
            <p:nvSpPr>
              <p:cNvPr id="45106" name="Rectangle 33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dirty="0">
                    <a:latin typeface="Comic Sans MS" panose="030F0702030302020204" pitchFamily="66" charset="0"/>
                  </a:rPr>
                  <a:t>链路层</a:t>
                </a:r>
              </a:p>
            </p:txBody>
          </p:sp>
          <p:sp>
            <p:nvSpPr>
              <p:cNvPr id="45107" name="Rectangle 34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dirty="0">
                    <a:latin typeface="Comic Sans MS" panose="030F0702030302020204" pitchFamily="66" charset="0"/>
                  </a:rPr>
                  <a:t>物理层</a:t>
                </a:r>
              </a:p>
            </p:txBody>
          </p:sp>
        </p:grpSp>
        <p:grpSp>
          <p:nvGrpSpPr>
            <p:cNvPr id="45081" name="Group 35"/>
            <p:cNvGrpSpPr/>
            <p:nvPr/>
          </p:nvGrpSpPr>
          <p:grpSpPr>
            <a:xfrm>
              <a:off x="3271" y="2322"/>
              <a:ext cx="377" cy="315"/>
              <a:chOff x="2614" y="2862"/>
              <a:chExt cx="377" cy="315"/>
            </a:xfrm>
          </p:grpSpPr>
          <p:sp>
            <p:nvSpPr>
              <p:cNvPr id="45101" name="Rectangle 36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02" name="Oval 37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P2</a:t>
                </a:r>
              </a:p>
            </p:txBody>
          </p:sp>
        </p:grpSp>
        <p:grpSp>
          <p:nvGrpSpPr>
            <p:cNvPr id="45082" name="Group 38"/>
            <p:cNvGrpSpPr/>
            <p:nvPr/>
          </p:nvGrpSpPr>
          <p:grpSpPr>
            <a:xfrm>
              <a:off x="1148" y="2337"/>
              <a:ext cx="377" cy="315"/>
              <a:chOff x="2614" y="2862"/>
              <a:chExt cx="377" cy="315"/>
            </a:xfrm>
          </p:grpSpPr>
          <p:sp>
            <p:nvSpPr>
              <p:cNvPr id="45099" name="Rectangle 39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00" name="Oval 40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P3</a:t>
                </a:r>
              </a:p>
            </p:txBody>
          </p:sp>
        </p:grpSp>
        <p:grpSp>
          <p:nvGrpSpPr>
            <p:cNvPr id="45083" name="Group 41"/>
            <p:cNvGrpSpPr/>
            <p:nvPr/>
          </p:nvGrpSpPr>
          <p:grpSpPr>
            <a:xfrm>
              <a:off x="4155" y="2283"/>
              <a:ext cx="377" cy="315"/>
              <a:chOff x="2614" y="2862"/>
              <a:chExt cx="377" cy="315"/>
            </a:xfrm>
          </p:grpSpPr>
          <p:sp>
            <p:nvSpPr>
              <p:cNvPr id="45097" name="Rectangle 42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098" name="Oval 43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P4</a:t>
                </a:r>
              </a:p>
            </p:txBody>
          </p:sp>
        </p:grpSp>
        <p:grpSp>
          <p:nvGrpSpPr>
            <p:cNvPr id="45084" name="Group 44"/>
            <p:cNvGrpSpPr/>
            <p:nvPr/>
          </p:nvGrpSpPr>
          <p:grpSpPr>
            <a:xfrm>
              <a:off x="2053" y="2341"/>
              <a:ext cx="377" cy="315"/>
              <a:chOff x="2614" y="2862"/>
              <a:chExt cx="377" cy="315"/>
            </a:xfrm>
          </p:grpSpPr>
          <p:sp>
            <p:nvSpPr>
              <p:cNvPr id="45095" name="Rectangle 45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5096" name="Oval 46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sp>
          <p:nvSpPr>
            <p:cNvPr id="45085" name="Text Box 47"/>
            <p:cNvSpPr txBox="1"/>
            <p:nvPr/>
          </p:nvSpPr>
          <p:spPr>
            <a:xfrm>
              <a:off x="700" y="3842"/>
              <a:ext cx="5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主机</a:t>
              </a:r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1</a:t>
              </a:r>
              <a:endParaRPr lang="en-US" altLang="zh-CN" dirty="0">
                <a:latin typeface="Comic Sans MS" panose="030F0702030302020204" pitchFamily="66" charset="0"/>
              </a:endParaRPr>
            </a:p>
          </p:txBody>
        </p:sp>
        <p:sp>
          <p:nvSpPr>
            <p:cNvPr id="45086" name="Text Box 48"/>
            <p:cNvSpPr txBox="1"/>
            <p:nvPr/>
          </p:nvSpPr>
          <p:spPr>
            <a:xfrm>
              <a:off x="2594" y="3834"/>
              <a:ext cx="53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主机</a:t>
              </a:r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2</a:t>
              </a:r>
              <a:endPara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087" name="Text Box 49"/>
            <p:cNvSpPr txBox="1"/>
            <p:nvPr/>
          </p:nvSpPr>
          <p:spPr>
            <a:xfrm>
              <a:off x="4502" y="3757"/>
              <a:ext cx="53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主机</a:t>
              </a:r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5088" name="Line 57"/>
            <p:cNvSpPr/>
            <p:nvPr/>
          </p:nvSpPr>
          <p:spPr>
            <a:xfrm>
              <a:off x="1344" y="2592"/>
              <a:ext cx="0" cy="105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5089" name="Line 58"/>
            <p:cNvSpPr/>
            <p:nvPr/>
          </p:nvSpPr>
          <p:spPr>
            <a:xfrm flipH="1" flipV="1">
              <a:off x="2275" y="2676"/>
              <a:ext cx="589" cy="223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0" name="Line 59"/>
            <p:cNvSpPr/>
            <p:nvPr/>
          </p:nvSpPr>
          <p:spPr>
            <a:xfrm>
              <a:off x="1344" y="3648"/>
              <a:ext cx="2112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091" name="Line 60"/>
            <p:cNvSpPr/>
            <p:nvPr/>
          </p:nvSpPr>
          <p:spPr>
            <a:xfrm>
              <a:off x="4320" y="2496"/>
              <a:ext cx="0" cy="1152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45092" name="Line 61"/>
            <p:cNvSpPr/>
            <p:nvPr/>
          </p:nvSpPr>
          <p:spPr>
            <a:xfrm flipV="1">
              <a:off x="2864" y="2656"/>
              <a:ext cx="592" cy="243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5093" name="Line 62"/>
            <p:cNvSpPr/>
            <p:nvPr/>
          </p:nvSpPr>
          <p:spPr>
            <a:xfrm>
              <a:off x="3456" y="3648"/>
              <a:ext cx="864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5094" name="Line 59"/>
            <p:cNvSpPr/>
            <p:nvPr/>
          </p:nvSpPr>
          <p:spPr>
            <a:xfrm>
              <a:off x="2864" y="2893"/>
              <a:ext cx="0" cy="75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45062" name="Rectangle 64"/>
          <p:cNvSpPr/>
          <p:nvPr/>
        </p:nvSpPr>
        <p:spPr>
          <a:xfrm>
            <a:off x="457200" y="2895600"/>
            <a:ext cx="598488" cy="1952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5063" name="Oval 65"/>
          <p:cNvSpPr/>
          <p:nvPr/>
        </p:nvSpPr>
        <p:spPr>
          <a:xfrm>
            <a:off x="2590800" y="2819400"/>
            <a:ext cx="598488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5064" name="Text Box 67"/>
          <p:cNvSpPr txBox="1"/>
          <p:nvPr/>
        </p:nvSpPr>
        <p:spPr>
          <a:xfrm>
            <a:off x="3435350" y="2819400"/>
            <a:ext cx="754063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</a:t>
            </a:r>
            <a:r>
              <a:rPr lang="zh-CN" altLang="en-US" dirty="0">
                <a:latin typeface="Comic Sans MS" panose="030F0702030302020204" pitchFamily="66" charset="0"/>
              </a:rPr>
              <a:t>进程</a:t>
            </a:r>
          </a:p>
        </p:txBody>
      </p:sp>
      <p:sp>
        <p:nvSpPr>
          <p:cNvPr id="45065" name="Text Box 68"/>
          <p:cNvSpPr txBox="1"/>
          <p:nvPr/>
        </p:nvSpPr>
        <p:spPr>
          <a:xfrm>
            <a:off x="1150938" y="2819400"/>
            <a:ext cx="9572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</a:t>
            </a:r>
            <a:r>
              <a:rPr lang="zh-CN" altLang="en-US" dirty="0">
                <a:latin typeface="Comic Sans MS" panose="030F0702030302020204" pitchFamily="66" charset="0"/>
              </a:rPr>
              <a:t>套接字</a:t>
            </a:r>
          </a:p>
        </p:txBody>
      </p:sp>
      <p:sp>
        <p:nvSpPr>
          <p:cNvPr id="45066" name="Text Box 72"/>
          <p:cNvSpPr txBox="1"/>
          <p:nvPr/>
        </p:nvSpPr>
        <p:spPr>
          <a:xfrm>
            <a:off x="444500" y="1589088"/>
            <a:ext cx="176213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5067" name="Text Box 75"/>
          <p:cNvSpPr txBox="1"/>
          <p:nvPr/>
        </p:nvSpPr>
        <p:spPr>
          <a:xfrm>
            <a:off x="468313" y="1366838"/>
            <a:ext cx="1762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5068" name="Rectangle 76"/>
          <p:cNvSpPr/>
          <p:nvPr/>
        </p:nvSpPr>
        <p:spPr>
          <a:xfrm>
            <a:off x="444500" y="1524000"/>
            <a:ext cx="4127500" cy="106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r>
              <a:rPr lang="zh-CN" altLang="en-US" sz="2000" dirty="0">
                <a:latin typeface="Comic Sans MS" panose="030F0702030302020204" pitchFamily="66" charset="0"/>
              </a:rPr>
              <a:t>将运输层接收到的报文段交付给正</a:t>
            </a:r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zh-CN" altLang="en-US" sz="2000" dirty="0">
                <a:latin typeface="Comic Sans MS" panose="030F0702030302020204" pitchFamily="66" charset="0"/>
              </a:rPr>
              <a:t>确的</a:t>
            </a:r>
            <a:r>
              <a:rPr lang="zh-CN" altLang="en-US" sz="2000" u="sng" dirty="0">
                <a:solidFill>
                  <a:schemeClr val="accent2"/>
                </a:solidFill>
                <a:latin typeface="Comic Sans MS" panose="030F0702030302020204" pitchFamily="66" charset="0"/>
              </a:rPr>
              <a:t>套接字</a:t>
            </a:r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（一路到多路，向上）</a:t>
            </a:r>
          </a:p>
        </p:txBody>
      </p:sp>
      <p:grpSp>
        <p:nvGrpSpPr>
          <p:cNvPr id="45069" name="Group 77"/>
          <p:cNvGrpSpPr/>
          <p:nvPr/>
        </p:nvGrpSpPr>
        <p:grpSpPr>
          <a:xfrm>
            <a:off x="1114425" y="1274763"/>
            <a:ext cx="2216150" cy="396875"/>
            <a:chOff x="1374" y="3700"/>
            <a:chExt cx="1121" cy="250"/>
          </a:xfrm>
        </p:grpSpPr>
        <p:sp>
          <p:nvSpPr>
            <p:cNvPr id="45075" name="Rectangle 78"/>
            <p:cNvSpPr/>
            <p:nvPr/>
          </p:nvSpPr>
          <p:spPr>
            <a:xfrm>
              <a:off x="1422" y="3732"/>
              <a:ext cx="1002" cy="21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5076" name="Text Box 79"/>
            <p:cNvSpPr txBox="1"/>
            <p:nvPr/>
          </p:nvSpPr>
          <p:spPr>
            <a:xfrm>
              <a:off x="1374" y="3700"/>
              <a:ext cx="1121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u="sng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在接收主机分解：</a:t>
              </a:r>
              <a:endParaRPr lang="en-US" altLang="zh-CN" sz="2000" u="sng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0" name="Text Box 82"/>
          <p:cNvSpPr txBox="1"/>
          <p:nvPr/>
        </p:nvSpPr>
        <p:spPr>
          <a:xfrm>
            <a:off x="5257800" y="1600200"/>
            <a:ext cx="3200400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dirty="0">
                <a:latin typeface="Comic Sans MS" panose="030F0702030302020204" pitchFamily="66" charset="0"/>
              </a:rPr>
              <a:t>从多个</a:t>
            </a:r>
            <a:r>
              <a:rPr lang="zh-CN" altLang="en-US" sz="2000" u="sng" dirty="0">
                <a:solidFill>
                  <a:schemeClr val="accent2"/>
                </a:solidFill>
                <a:latin typeface="Comic Sans MS" panose="030F0702030302020204" pitchFamily="66" charset="0"/>
              </a:rPr>
              <a:t>套接字</a:t>
            </a:r>
            <a:r>
              <a:rPr lang="zh-CN" altLang="en-US" sz="2000" dirty="0">
                <a:latin typeface="Comic Sans MS" panose="030F0702030302020204" pitchFamily="66" charset="0"/>
              </a:rPr>
              <a:t>收集数据，用首部封装数据（</a:t>
            </a:r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多路到一路，向下）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71" name="Rectangle 83"/>
          <p:cNvSpPr/>
          <p:nvPr/>
        </p:nvSpPr>
        <p:spPr>
          <a:xfrm>
            <a:off x="5105400" y="1506538"/>
            <a:ext cx="3609975" cy="1419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45072" name="Group 84"/>
          <p:cNvGrpSpPr/>
          <p:nvPr/>
        </p:nvGrpSpPr>
        <p:grpSpPr>
          <a:xfrm>
            <a:off x="5867400" y="1219200"/>
            <a:ext cx="2038350" cy="396875"/>
            <a:chOff x="1297" y="3713"/>
            <a:chExt cx="1284" cy="250"/>
          </a:xfrm>
        </p:grpSpPr>
        <p:sp>
          <p:nvSpPr>
            <p:cNvPr id="45073" name="Rectangle 85"/>
            <p:cNvSpPr/>
            <p:nvPr/>
          </p:nvSpPr>
          <p:spPr>
            <a:xfrm>
              <a:off x="1422" y="3732"/>
              <a:ext cx="1002" cy="21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5074" name="Text Box 86"/>
            <p:cNvSpPr txBox="1"/>
            <p:nvPr/>
          </p:nvSpPr>
          <p:spPr>
            <a:xfrm>
              <a:off x="1297" y="3713"/>
              <a:ext cx="1284" cy="2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u="sng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在发送主机复用</a:t>
              </a:r>
              <a:r>
                <a:rPr lang="en-US" altLang="zh-CN" sz="2000" u="sng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:</a:t>
              </a:r>
              <a:endPara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拥塞避免</a:t>
            </a:r>
          </a:p>
        </p:txBody>
      </p:sp>
      <p:sp>
        <p:nvSpPr>
          <p:cNvPr id="142339" name="Rectangle 3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8382000" cy="43402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问题: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如何实现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Cwnd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线性增长？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回答: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每个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RTT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只将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cwnd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增加一个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MSS</a:t>
            </a:r>
          </a:p>
          <a:p>
            <a:pPr eaLnBrk="1" hangingPunct="1">
              <a:buSzPct val="85000"/>
            </a:pPr>
            <a:endParaRPr lang="zh-CN" altLang="en-US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实现方式：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u="sng" dirty="0">
                <a:latin typeface="Courier New" panose="02070309020205020404" pitchFamily="49" charset="0"/>
                <a:ea typeface="+mn-ea"/>
              </a:rPr>
              <a:t>每收到一个</a:t>
            </a:r>
            <a:r>
              <a:rPr lang="en-US" altLang="zh-CN" u="sng" dirty="0">
                <a:latin typeface="Courier New" panose="02070309020205020404" pitchFamily="49" charset="0"/>
                <a:ea typeface="+mn-ea"/>
              </a:rPr>
              <a:t>ACK</a:t>
            </a:r>
            <a:r>
              <a:rPr lang="zh-CN" altLang="en-US" u="sng" dirty="0">
                <a:latin typeface="Courier New" panose="02070309020205020404" pitchFamily="49" charset="0"/>
                <a:ea typeface="+mn-ea"/>
              </a:rPr>
              <a:t>，</a:t>
            </a:r>
            <a:r>
              <a:rPr lang="en-US" altLang="zh-CN" u="sng" dirty="0">
                <a:latin typeface="Courier New" panose="02070309020205020404" pitchFamily="49" charset="0"/>
                <a:ea typeface="+mn-ea"/>
              </a:rPr>
              <a:t>cwnd</a:t>
            </a:r>
            <a:r>
              <a:rPr lang="zh-CN" altLang="en-US" u="sng" dirty="0">
                <a:latin typeface="Courier New" panose="02070309020205020404" pitchFamily="49" charset="0"/>
                <a:ea typeface="+mn-ea"/>
              </a:rPr>
              <a:t>值增加</a:t>
            </a:r>
            <a:r>
              <a:rPr lang="en-US" altLang="zh-CN" u="sng" dirty="0">
                <a:latin typeface="Courier New" panose="02070309020205020404" pitchFamily="49" charset="0"/>
                <a:ea typeface="+mn-ea"/>
              </a:rPr>
              <a:t>MSS*MSS/cwnd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例如：</a:t>
            </a:r>
            <a:r>
              <a:rPr lang="en-US" altLang="zh-CN" dirty="0">
                <a:latin typeface="+mn-lt"/>
                <a:ea typeface="+mn-ea"/>
              </a:rPr>
              <a:t>MSS</a:t>
            </a:r>
            <a:r>
              <a:rPr lang="zh-CN" altLang="en-US" dirty="0">
                <a:latin typeface="+mn-lt"/>
                <a:ea typeface="+mn-ea"/>
              </a:rPr>
              <a:t>是</a:t>
            </a:r>
            <a:r>
              <a:rPr lang="en-US" altLang="zh-CN" dirty="0">
                <a:latin typeface="+mn-lt"/>
                <a:ea typeface="+mn-ea"/>
              </a:rPr>
              <a:t>1460Byte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cwnd</a:t>
            </a:r>
            <a:r>
              <a:rPr lang="zh-CN" altLang="en-US" dirty="0">
                <a:latin typeface="+mn-lt"/>
                <a:ea typeface="+mn-ea"/>
              </a:rPr>
              <a:t>是</a:t>
            </a:r>
            <a:r>
              <a:rPr lang="en-US" altLang="zh-CN" dirty="0">
                <a:latin typeface="+mn-lt"/>
                <a:ea typeface="+mn-ea"/>
              </a:rPr>
              <a:t>14600Byte</a:t>
            </a:r>
            <a:r>
              <a:rPr lang="zh-CN" altLang="en-US" dirty="0">
                <a:latin typeface="+mn-lt"/>
                <a:ea typeface="+mn-ea"/>
              </a:rPr>
              <a:t>，在一个</a:t>
            </a:r>
            <a:r>
              <a:rPr lang="en-US" altLang="zh-CN" dirty="0">
                <a:latin typeface="+mn-lt"/>
                <a:ea typeface="+mn-ea"/>
              </a:rPr>
              <a:t>RTT</a:t>
            </a:r>
            <a:r>
              <a:rPr lang="zh-CN" altLang="en-US" dirty="0">
                <a:latin typeface="+mn-lt"/>
                <a:ea typeface="+mn-ea"/>
              </a:rPr>
              <a:t>内发送</a:t>
            </a:r>
            <a:r>
              <a:rPr lang="en-US" altLang="zh-CN" dirty="0">
                <a:latin typeface="+mn-lt"/>
                <a:ea typeface="+mn-ea"/>
              </a:rPr>
              <a:t>10</a:t>
            </a:r>
            <a:r>
              <a:rPr lang="zh-CN" altLang="en-US" dirty="0">
                <a:latin typeface="+mn-lt"/>
                <a:ea typeface="+mn-ea"/>
              </a:rPr>
              <a:t>个报文段。每次收到一个</a:t>
            </a:r>
            <a:r>
              <a:rPr lang="en-US" altLang="zh-CN" dirty="0">
                <a:latin typeface="+mn-lt"/>
                <a:ea typeface="+mn-ea"/>
              </a:rPr>
              <a:t>ACK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cwnd</a:t>
            </a:r>
            <a:r>
              <a:rPr lang="zh-CN" altLang="en-US" dirty="0">
                <a:latin typeface="+mn-lt"/>
                <a:ea typeface="+mn-ea"/>
              </a:rPr>
              <a:t>增加</a:t>
            </a:r>
            <a:r>
              <a:rPr lang="en-US" altLang="zh-CN" dirty="0">
                <a:latin typeface="+mn-lt"/>
                <a:ea typeface="+mn-ea"/>
              </a:rPr>
              <a:t>1/10*MSS</a:t>
            </a:r>
            <a:r>
              <a:rPr lang="zh-CN" altLang="en-US" dirty="0">
                <a:latin typeface="+mn-lt"/>
                <a:ea typeface="+mn-ea"/>
              </a:rPr>
              <a:t>。如果一个</a:t>
            </a:r>
            <a:r>
              <a:rPr lang="en-US" altLang="zh-CN" dirty="0">
                <a:latin typeface="+mn-lt"/>
                <a:ea typeface="+mn-ea"/>
              </a:rPr>
              <a:t>RTT</a:t>
            </a:r>
            <a:r>
              <a:rPr lang="zh-CN" altLang="en-US" dirty="0">
                <a:latin typeface="+mn-lt"/>
                <a:ea typeface="+mn-ea"/>
              </a:rPr>
              <a:t>内收到</a:t>
            </a:r>
            <a:r>
              <a:rPr lang="en-US" altLang="zh-CN" dirty="0">
                <a:latin typeface="+mn-lt"/>
                <a:ea typeface="+mn-ea"/>
              </a:rPr>
              <a:t>10</a:t>
            </a:r>
            <a:r>
              <a:rPr lang="zh-CN" altLang="en-US" dirty="0">
                <a:latin typeface="+mn-lt"/>
                <a:ea typeface="+mn-ea"/>
              </a:rPr>
              <a:t>个</a:t>
            </a:r>
            <a:r>
              <a:rPr lang="en-US" altLang="zh-CN" dirty="0">
                <a:latin typeface="+mn-lt"/>
                <a:ea typeface="+mn-ea"/>
              </a:rPr>
              <a:t>ACK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cwnd</a:t>
            </a:r>
            <a:r>
              <a:rPr lang="zh-CN" altLang="en-US" dirty="0">
                <a:latin typeface="+mn-lt"/>
                <a:ea typeface="+mn-ea"/>
              </a:rPr>
              <a:t>增加</a:t>
            </a:r>
            <a:r>
              <a:rPr lang="en-US" altLang="zh-CN" dirty="0">
                <a:latin typeface="+mn-lt"/>
                <a:ea typeface="+mn-ea"/>
              </a:rPr>
              <a:t>1MSS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872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latinLnBrk="1" hangingPunct="1"/>
            <a:r>
              <a:rPr lang="zh-CN" altLang="en-US" dirty="0"/>
              <a:t>快速恢复</a:t>
            </a:r>
            <a:endParaRPr lang="en-US" altLang="zh-CN" dirty="0"/>
          </a:p>
        </p:txBody>
      </p:sp>
      <p:sp>
        <p:nvSpPr>
          <p:cNvPr id="142339" name="Rectangle 3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54488" cy="2743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收到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个冗余确认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后:</a:t>
            </a:r>
          </a:p>
          <a:p>
            <a:pPr lvl="1" eaLnBrk="1" hangingPunct="1">
              <a:buSzPct val="75000"/>
            </a:pPr>
            <a:r>
              <a:rPr lang="en-US" altLang="zh-CN" b="1" dirty="0">
                <a:latin typeface="Courier New" panose="02070309020205020404" pitchFamily="49" charset="0"/>
                <a:ea typeface="+mn-ea"/>
              </a:rPr>
              <a:t>Cwnd</a:t>
            </a:r>
            <a:r>
              <a:rPr lang="zh-CN" altLang="en-US" dirty="0">
                <a:latin typeface="+mn-lt"/>
                <a:ea typeface="+mn-ea"/>
              </a:rPr>
              <a:t>减半（或加</a:t>
            </a:r>
            <a:r>
              <a:rPr lang="en-US" altLang="zh-CN" dirty="0">
                <a:latin typeface="+mn-lt"/>
                <a:ea typeface="+mn-ea"/>
              </a:rPr>
              <a:t>3MSS</a:t>
            </a:r>
            <a:r>
              <a:rPr lang="zh-CN" altLang="en-US" dirty="0">
                <a:latin typeface="+mn-lt"/>
                <a:ea typeface="+mn-ea"/>
              </a:rPr>
              <a:t>）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窗口再线性增长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但是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超时事件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以后:</a:t>
            </a:r>
          </a:p>
          <a:p>
            <a:pPr lvl="1" eaLnBrk="1" hangingPunct="1">
              <a:buSzPct val="75000"/>
            </a:pPr>
            <a:r>
              <a:rPr lang="en-US" altLang="zh-CN" b="1" dirty="0">
                <a:latin typeface="Courier New" panose="02070309020205020404" pitchFamily="49" charset="0"/>
                <a:ea typeface="+mn-ea"/>
              </a:rPr>
              <a:t>Cwnd</a:t>
            </a:r>
            <a:r>
              <a:rPr lang="zh-CN" altLang="en-US" dirty="0">
                <a:latin typeface="Courier New" panose="02070309020205020404" pitchFamily="49" charset="0"/>
                <a:ea typeface="+mn-ea"/>
              </a:rPr>
              <a:t>值设置为</a:t>
            </a:r>
            <a:r>
              <a:rPr lang="zh-CN" altLang="en-US" dirty="0">
                <a:latin typeface="+mn-lt"/>
                <a:ea typeface="+mn-ea"/>
              </a:rPr>
              <a:t>1 </a:t>
            </a:r>
            <a:r>
              <a:rPr lang="en-US" altLang="zh-CN" dirty="0">
                <a:latin typeface="+mn-lt"/>
                <a:ea typeface="+mn-ea"/>
              </a:rPr>
              <a:t>MSS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重新慢启动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974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42342" name="Text Box 4"/>
          <p:cNvSpPr txBox="1"/>
          <p:nvPr/>
        </p:nvSpPr>
        <p:spPr>
          <a:xfrm>
            <a:off x="4800600" y="1371600"/>
            <a:ext cx="4038600" cy="2185988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>
              <a:buChar char="•"/>
            </a:pPr>
            <a:endParaRPr lang="zh-CN" altLang="en-US" sz="2400" b="1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Comic Sans MS" panose="030F0702030302020204" pitchFamily="66" charset="0"/>
              </a:rPr>
              <a:t>3个冗余</a:t>
            </a:r>
            <a:r>
              <a:rPr lang="en-US" altLang="zh-CN" sz="2400" dirty="0">
                <a:latin typeface="Comic Sans MS" panose="030F0702030302020204" pitchFamily="66" charset="0"/>
              </a:rPr>
              <a:t>ACK</a:t>
            </a:r>
            <a:r>
              <a:rPr lang="zh-CN" altLang="en-US" sz="2400" dirty="0">
                <a:latin typeface="Comic Sans MS" panose="030F0702030302020204" pitchFamily="66" charset="0"/>
              </a:rPr>
              <a:t>指示网络还具有某些传送报文段的能力</a:t>
            </a:r>
            <a:endParaRPr lang="en-US" altLang="zh-CN" sz="2400" dirty="0"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Comic Sans MS" panose="030F0702030302020204" pitchFamily="66" charset="0"/>
              </a:rPr>
              <a:t>“超时” 则拥塞更为 “严重”</a:t>
            </a:r>
          </a:p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42343" name="Text Box 5"/>
          <p:cNvSpPr txBox="1"/>
          <p:nvPr/>
        </p:nvSpPr>
        <p:spPr>
          <a:xfrm>
            <a:off x="5153025" y="1095375"/>
            <a:ext cx="1541463" cy="4572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基本思想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:</a:t>
            </a:r>
            <a:endParaRPr lang="en-US" altLang="zh-CN" sz="1800" b="1" dirty="0">
              <a:latin typeface="Comic Sans MS" panose="030F0702030302020204" pitchFamily="66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62200" y="4648200"/>
            <a:ext cx="4732338" cy="46196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阈值设为丢包以前拥塞窗口的</a:t>
            </a:r>
            <a:r>
              <a:rPr lang="en-US" altLang="zh-CN" sz="2400" b="1" dirty="0">
                <a:latin typeface="Comic Sans MS" panose="030F0702030302020204" pitchFamily="66" charset="0"/>
              </a:rPr>
              <a:t>1/2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2" grpId="0" animBg="1"/>
      <p:bldP spid="142343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770" name="Group 116"/>
          <p:cNvGrpSpPr/>
          <p:nvPr/>
        </p:nvGrpSpPr>
        <p:grpSpPr>
          <a:xfrm>
            <a:off x="26988" y="1143000"/>
            <a:ext cx="9131300" cy="4238625"/>
            <a:chOff x="0" y="0"/>
            <a:chExt cx="5752" cy="2670"/>
          </a:xfrm>
        </p:grpSpPr>
        <p:sp>
          <p:nvSpPr>
            <p:cNvPr id="160775" name="Line 117"/>
            <p:cNvSpPr/>
            <p:nvPr/>
          </p:nvSpPr>
          <p:spPr>
            <a:xfrm>
              <a:off x="661" y="1945"/>
              <a:ext cx="3943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0776" name="Line 118"/>
            <p:cNvSpPr/>
            <p:nvPr/>
          </p:nvSpPr>
          <p:spPr>
            <a:xfrm>
              <a:off x="661" y="211"/>
              <a:ext cx="0" cy="1734"/>
            </a:xfrm>
            <a:prstGeom prst="line">
              <a:avLst/>
            </a:prstGeom>
            <a:ln w="28575" cap="flat" cmpd="sng">
              <a:solidFill>
                <a:srgbClr val="333399"/>
              </a:solidFill>
              <a:prstDash val="solid"/>
              <a:headEnd type="triangle" w="sm" len="lg"/>
              <a:tailEnd type="none" w="med" len="med"/>
            </a:ln>
          </p:spPr>
        </p:sp>
        <p:sp>
          <p:nvSpPr>
            <p:cNvPr id="160777" name="Line 119"/>
            <p:cNvSpPr/>
            <p:nvPr/>
          </p:nvSpPr>
          <p:spPr>
            <a:xfrm>
              <a:off x="827" y="1896"/>
              <a:ext cx="0" cy="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78" name="Line 120"/>
            <p:cNvSpPr/>
            <p:nvPr/>
          </p:nvSpPr>
          <p:spPr>
            <a:xfrm>
              <a:off x="994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79" name="Line 121"/>
            <p:cNvSpPr/>
            <p:nvPr/>
          </p:nvSpPr>
          <p:spPr>
            <a:xfrm>
              <a:off x="11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0" name="Line 122"/>
            <p:cNvSpPr/>
            <p:nvPr/>
          </p:nvSpPr>
          <p:spPr>
            <a:xfrm>
              <a:off x="13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1" name="Line 123"/>
            <p:cNvSpPr/>
            <p:nvPr/>
          </p:nvSpPr>
          <p:spPr>
            <a:xfrm>
              <a:off x="1494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2" name="Line 124"/>
            <p:cNvSpPr/>
            <p:nvPr/>
          </p:nvSpPr>
          <p:spPr>
            <a:xfrm>
              <a:off x="16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3" name="Line 125"/>
            <p:cNvSpPr/>
            <p:nvPr/>
          </p:nvSpPr>
          <p:spPr>
            <a:xfrm>
              <a:off x="18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4" name="Line 126"/>
            <p:cNvSpPr/>
            <p:nvPr/>
          </p:nvSpPr>
          <p:spPr>
            <a:xfrm>
              <a:off x="1994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5" name="Line 127"/>
            <p:cNvSpPr/>
            <p:nvPr/>
          </p:nvSpPr>
          <p:spPr>
            <a:xfrm>
              <a:off x="21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6" name="Line 128"/>
            <p:cNvSpPr/>
            <p:nvPr/>
          </p:nvSpPr>
          <p:spPr>
            <a:xfrm>
              <a:off x="23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7" name="Line 129"/>
            <p:cNvSpPr/>
            <p:nvPr/>
          </p:nvSpPr>
          <p:spPr>
            <a:xfrm>
              <a:off x="2494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8" name="Line 130"/>
            <p:cNvSpPr/>
            <p:nvPr/>
          </p:nvSpPr>
          <p:spPr>
            <a:xfrm>
              <a:off x="26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89" name="Line 131"/>
            <p:cNvSpPr/>
            <p:nvPr/>
          </p:nvSpPr>
          <p:spPr>
            <a:xfrm>
              <a:off x="28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0" name="Line 132"/>
            <p:cNvSpPr/>
            <p:nvPr/>
          </p:nvSpPr>
          <p:spPr>
            <a:xfrm>
              <a:off x="2993" y="1896"/>
              <a:ext cx="0" cy="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1" name="Line 133"/>
            <p:cNvSpPr/>
            <p:nvPr/>
          </p:nvSpPr>
          <p:spPr>
            <a:xfrm>
              <a:off x="31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2" name="Line 134"/>
            <p:cNvSpPr/>
            <p:nvPr/>
          </p:nvSpPr>
          <p:spPr>
            <a:xfrm>
              <a:off x="33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3" name="Line 135"/>
            <p:cNvSpPr/>
            <p:nvPr/>
          </p:nvSpPr>
          <p:spPr>
            <a:xfrm>
              <a:off x="3493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4" name="Line 136"/>
            <p:cNvSpPr/>
            <p:nvPr/>
          </p:nvSpPr>
          <p:spPr>
            <a:xfrm>
              <a:off x="36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5" name="Line 137"/>
            <p:cNvSpPr/>
            <p:nvPr/>
          </p:nvSpPr>
          <p:spPr>
            <a:xfrm>
              <a:off x="38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6" name="Line 138"/>
            <p:cNvSpPr/>
            <p:nvPr/>
          </p:nvSpPr>
          <p:spPr>
            <a:xfrm>
              <a:off x="3993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7" name="Line 139"/>
            <p:cNvSpPr/>
            <p:nvPr/>
          </p:nvSpPr>
          <p:spPr>
            <a:xfrm>
              <a:off x="4160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8" name="Line 140"/>
            <p:cNvSpPr/>
            <p:nvPr/>
          </p:nvSpPr>
          <p:spPr>
            <a:xfrm>
              <a:off x="4327" y="1846"/>
              <a:ext cx="0" cy="9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799" name="Line 141"/>
            <p:cNvSpPr/>
            <p:nvPr/>
          </p:nvSpPr>
          <p:spPr>
            <a:xfrm>
              <a:off x="661" y="1697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0" name="Line 142"/>
            <p:cNvSpPr/>
            <p:nvPr/>
          </p:nvSpPr>
          <p:spPr>
            <a:xfrm>
              <a:off x="661" y="1450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1" name="Line 143"/>
            <p:cNvSpPr/>
            <p:nvPr/>
          </p:nvSpPr>
          <p:spPr>
            <a:xfrm>
              <a:off x="661" y="1202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2" name="Line 144"/>
            <p:cNvSpPr/>
            <p:nvPr/>
          </p:nvSpPr>
          <p:spPr>
            <a:xfrm>
              <a:off x="661" y="954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3" name="Line 145"/>
            <p:cNvSpPr/>
            <p:nvPr/>
          </p:nvSpPr>
          <p:spPr>
            <a:xfrm>
              <a:off x="661" y="706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4" name="Line 146"/>
            <p:cNvSpPr/>
            <p:nvPr/>
          </p:nvSpPr>
          <p:spPr>
            <a:xfrm>
              <a:off x="661" y="459"/>
              <a:ext cx="166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05" name="Text Box 147"/>
            <p:cNvSpPr txBox="1"/>
            <p:nvPr/>
          </p:nvSpPr>
          <p:spPr>
            <a:xfrm>
              <a:off x="883" y="1928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60806" name="Text Box 148"/>
            <p:cNvSpPr txBox="1"/>
            <p:nvPr/>
          </p:nvSpPr>
          <p:spPr>
            <a:xfrm>
              <a:off x="1216" y="1928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60807" name="Text Box 149"/>
            <p:cNvSpPr txBox="1"/>
            <p:nvPr/>
          </p:nvSpPr>
          <p:spPr>
            <a:xfrm>
              <a:off x="1549" y="1928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160808" name="Text Box 150"/>
            <p:cNvSpPr txBox="1"/>
            <p:nvPr/>
          </p:nvSpPr>
          <p:spPr>
            <a:xfrm>
              <a:off x="1892" y="1928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60809" name="Text Box 151"/>
            <p:cNvSpPr txBox="1"/>
            <p:nvPr/>
          </p:nvSpPr>
          <p:spPr>
            <a:xfrm>
              <a:off x="2170" y="1928"/>
              <a:ext cx="29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160810" name="Text Box 152"/>
            <p:cNvSpPr txBox="1"/>
            <p:nvPr/>
          </p:nvSpPr>
          <p:spPr>
            <a:xfrm>
              <a:off x="2531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60811" name="Text Box 153"/>
            <p:cNvSpPr txBox="1"/>
            <p:nvPr/>
          </p:nvSpPr>
          <p:spPr>
            <a:xfrm>
              <a:off x="2845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14</a:t>
              </a:r>
            </a:p>
          </p:txBody>
        </p:sp>
        <p:sp>
          <p:nvSpPr>
            <p:cNvPr id="160812" name="Text Box 154"/>
            <p:cNvSpPr txBox="1"/>
            <p:nvPr/>
          </p:nvSpPr>
          <p:spPr>
            <a:xfrm>
              <a:off x="3179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16</a:t>
              </a:r>
            </a:p>
          </p:txBody>
        </p:sp>
        <p:sp>
          <p:nvSpPr>
            <p:cNvPr id="160813" name="Text Box 155"/>
            <p:cNvSpPr txBox="1"/>
            <p:nvPr/>
          </p:nvSpPr>
          <p:spPr>
            <a:xfrm>
              <a:off x="3530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18</a:t>
              </a:r>
            </a:p>
          </p:txBody>
        </p:sp>
        <p:sp>
          <p:nvSpPr>
            <p:cNvPr id="160814" name="Text Box 156"/>
            <p:cNvSpPr txBox="1"/>
            <p:nvPr/>
          </p:nvSpPr>
          <p:spPr>
            <a:xfrm>
              <a:off x="3864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20</a:t>
              </a:r>
            </a:p>
          </p:txBody>
        </p:sp>
        <p:sp>
          <p:nvSpPr>
            <p:cNvPr id="160815" name="Text Box 157"/>
            <p:cNvSpPr txBox="1"/>
            <p:nvPr/>
          </p:nvSpPr>
          <p:spPr>
            <a:xfrm>
              <a:off x="4188" y="1928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22</a:t>
              </a:r>
            </a:p>
          </p:txBody>
        </p:sp>
        <p:sp>
          <p:nvSpPr>
            <p:cNvPr id="160816" name="Text Box 158"/>
            <p:cNvSpPr txBox="1"/>
            <p:nvPr/>
          </p:nvSpPr>
          <p:spPr>
            <a:xfrm>
              <a:off x="577" y="1928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60817" name="Text Box 159"/>
            <p:cNvSpPr txBox="1"/>
            <p:nvPr/>
          </p:nvSpPr>
          <p:spPr>
            <a:xfrm>
              <a:off x="466" y="1779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60818" name="Text Box 160"/>
            <p:cNvSpPr txBox="1"/>
            <p:nvPr/>
          </p:nvSpPr>
          <p:spPr>
            <a:xfrm>
              <a:off x="466" y="1531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60819" name="Text Box 161"/>
            <p:cNvSpPr txBox="1"/>
            <p:nvPr/>
          </p:nvSpPr>
          <p:spPr>
            <a:xfrm>
              <a:off x="466" y="1292"/>
              <a:ext cx="2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160820" name="Text Box 162"/>
            <p:cNvSpPr txBox="1"/>
            <p:nvPr/>
          </p:nvSpPr>
          <p:spPr>
            <a:xfrm>
              <a:off x="383" y="1052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12</a:t>
              </a:r>
            </a:p>
          </p:txBody>
        </p:sp>
        <p:sp>
          <p:nvSpPr>
            <p:cNvPr id="160821" name="Text Box 163"/>
            <p:cNvSpPr txBox="1"/>
            <p:nvPr/>
          </p:nvSpPr>
          <p:spPr>
            <a:xfrm>
              <a:off x="383" y="813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16</a:t>
              </a:r>
            </a:p>
          </p:txBody>
        </p:sp>
        <p:sp>
          <p:nvSpPr>
            <p:cNvPr id="160822" name="Text Box 164"/>
            <p:cNvSpPr txBox="1"/>
            <p:nvPr/>
          </p:nvSpPr>
          <p:spPr>
            <a:xfrm>
              <a:off x="383" y="565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20</a:t>
              </a:r>
            </a:p>
          </p:txBody>
        </p:sp>
        <p:sp>
          <p:nvSpPr>
            <p:cNvPr id="160823" name="Text Box 165"/>
            <p:cNvSpPr txBox="1"/>
            <p:nvPr/>
          </p:nvSpPr>
          <p:spPr>
            <a:xfrm>
              <a:off x="383" y="317"/>
              <a:ext cx="29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24</a:t>
              </a:r>
            </a:p>
          </p:txBody>
        </p:sp>
        <p:sp>
          <p:nvSpPr>
            <p:cNvPr id="160824" name="未知"/>
            <p:cNvSpPr/>
            <p:nvPr/>
          </p:nvSpPr>
          <p:spPr>
            <a:xfrm>
              <a:off x="605" y="459"/>
              <a:ext cx="3659" cy="1414"/>
            </a:xfrm>
            <a:custGeom>
              <a:avLst/>
              <a:gdLst>
                <a:gd name="txL" fmla="*/ 0 w 3162"/>
                <a:gd name="txT" fmla="*/ 0 h 1370"/>
                <a:gd name="txR" fmla="*/ 3162 w 3162"/>
                <a:gd name="txB" fmla="*/ 1370 h 1370"/>
              </a:gdLst>
              <a:ahLst/>
              <a:cxnLst>
                <a:cxn ang="0">
                  <a:pos x="3018157" y="1932"/>
                </a:cxn>
                <a:cxn ang="0">
                  <a:pos x="2382268" y="3185"/>
                </a:cxn>
                <a:cxn ang="0">
                  <a:pos x="2245707" y="4224"/>
                </a:cxn>
                <a:cxn ang="0">
                  <a:pos x="2104639" y="5304"/>
                </a:cxn>
                <a:cxn ang="0">
                  <a:pos x="1967554" y="5831"/>
                </a:cxn>
                <a:cxn ang="0">
                  <a:pos x="1829731" y="6044"/>
                </a:cxn>
                <a:cxn ang="0">
                  <a:pos x="1692781" y="0"/>
                </a:cxn>
                <a:cxn ang="0">
                  <a:pos x="589276" y="2151"/>
                </a:cxn>
                <a:cxn ang="0">
                  <a:pos x="457302" y="4249"/>
                </a:cxn>
                <a:cxn ang="0">
                  <a:pos x="316161" y="5305"/>
                </a:cxn>
                <a:cxn ang="0">
                  <a:pos x="177637" y="5832"/>
                </a:cxn>
                <a:cxn ang="0">
                  <a:pos x="53476" y="6046"/>
                </a:cxn>
              </a:cxnLst>
              <a:rect l="txL" t="txT" r="txR" b="txB"/>
              <a:pathLst>
                <a:path w="3162" h="1370">
                  <a:moveTo>
                    <a:pt x="3162" y="438"/>
                  </a:moveTo>
                  <a:lnTo>
                    <a:pt x="2496" y="720"/>
                  </a:lnTo>
                  <a:lnTo>
                    <a:pt x="2352" y="954"/>
                  </a:lnTo>
                  <a:lnTo>
                    <a:pt x="2205" y="1200"/>
                  </a:lnTo>
                  <a:lnTo>
                    <a:pt x="2061" y="1320"/>
                  </a:lnTo>
                  <a:lnTo>
                    <a:pt x="1917" y="1368"/>
                  </a:lnTo>
                  <a:lnTo>
                    <a:pt x="1773" y="0"/>
                  </a:lnTo>
                  <a:lnTo>
                    <a:pt x="618" y="487"/>
                  </a:lnTo>
                  <a:lnTo>
                    <a:pt x="480" y="961"/>
                  </a:lnTo>
                  <a:lnTo>
                    <a:pt x="331" y="1201"/>
                  </a:lnTo>
                  <a:lnTo>
                    <a:pt x="187" y="1321"/>
                  </a:lnTo>
                  <a:cubicBezTo>
                    <a:pt x="47" y="1370"/>
                    <a:pt x="0" y="1369"/>
                    <a:pt x="55" y="1369"/>
                  </a:cubicBezTo>
                </a:path>
              </a:pathLst>
            </a:custGeom>
            <a:noFill/>
            <a:ln w="57150" cap="flat" cmpd="sng">
              <a:solidFill>
                <a:srgbClr val="0033CC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25" name="Text Box 167"/>
            <p:cNvSpPr txBox="1"/>
            <p:nvPr/>
          </p:nvSpPr>
          <p:spPr>
            <a:xfrm>
              <a:off x="4597" y="1775"/>
              <a:ext cx="75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传输次数</a:t>
              </a:r>
            </a:p>
          </p:txBody>
        </p:sp>
        <p:sp>
          <p:nvSpPr>
            <p:cNvPr id="160826" name="Text Box 168"/>
            <p:cNvSpPr txBox="1"/>
            <p:nvPr/>
          </p:nvSpPr>
          <p:spPr>
            <a:xfrm>
              <a:off x="0" y="0"/>
              <a:ext cx="117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拥塞窗口 </a:t>
              </a:r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cwnd</a:t>
              </a:r>
            </a:p>
          </p:txBody>
        </p:sp>
        <p:grpSp>
          <p:nvGrpSpPr>
            <p:cNvPr id="160827" name="Group 169"/>
            <p:cNvGrpSpPr/>
            <p:nvPr/>
          </p:nvGrpSpPr>
          <p:grpSpPr>
            <a:xfrm>
              <a:off x="2938" y="565"/>
              <a:ext cx="1076" cy="606"/>
              <a:chOff x="0" y="0"/>
              <a:chExt cx="1076" cy="606"/>
            </a:xfrm>
          </p:grpSpPr>
          <p:sp>
            <p:nvSpPr>
              <p:cNvPr id="160884" name="Text Box 170"/>
              <p:cNvSpPr txBox="1"/>
              <p:nvPr/>
            </p:nvSpPr>
            <p:spPr>
              <a:xfrm>
                <a:off x="0" y="0"/>
                <a:ext cx="107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进入拥塞避免</a:t>
                </a:r>
              </a:p>
            </p:txBody>
          </p:sp>
          <p:sp>
            <p:nvSpPr>
              <p:cNvPr id="160885" name="Line 171"/>
              <p:cNvSpPr/>
              <p:nvPr/>
            </p:nvSpPr>
            <p:spPr>
              <a:xfrm rot="10800000" flipH="1" flipV="1">
                <a:off x="389" y="240"/>
                <a:ext cx="180" cy="366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headEnd type="none" w="med" len="med"/>
                <a:tailEnd type="triangle" w="sm" len="lg"/>
              </a:ln>
            </p:spPr>
          </p:sp>
        </p:grpSp>
        <p:grpSp>
          <p:nvGrpSpPr>
            <p:cNvPr id="160828" name="Group 172"/>
            <p:cNvGrpSpPr/>
            <p:nvPr/>
          </p:nvGrpSpPr>
          <p:grpSpPr>
            <a:xfrm>
              <a:off x="2660" y="127"/>
              <a:ext cx="1365" cy="332"/>
              <a:chOff x="0" y="0"/>
              <a:chExt cx="1365" cy="332"/>
            </a:xfrm>
          </p:grpSpPr>
          <p:sp>
            <p:nvSpPr>
              <p:cNvPr id="160882" name="Text Box 173"/>
              <p:cNvSpPr txBox="1"/>
              <p:nvPr/>
            </p:nvSpPr>
            <p:spPr>
              <a:xfrm>
                <a:off x="279" y="0"/>
                <a:ext cx="1086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发生丢失事件</a:t>
                </a:r>
              </a:p>
            </p:txBody>
          </p:sp>
          <p:sp>
            <p:nvSpPr>
              <p:cNvPr id="160883" name="Line 174"/>
              <p:cNvSpPr/>
              <p:nvPr/>
            </p:nvSpPr>
            <p:spPr>
              <a:xfrm flipH="1">
                <a:off x="0" y="183"/>
                <a:ext cx="333" cy="149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headEnd type="none" w="med" len="med"/>
                <a:tailEnd type="triangle" w="sm" len="lg"/>
              </a:ln>
            </p:spPr>
          </p:sp>
        </p:grpSp>
        <p:grpSp>
          <p:nvGrpSpPr>
            <p:cNvPr id="160829" name="Group 175"/>
            <p:cNvGrpSpPr/>
            <p:nvPr/>
          </p:nvGrpSpPr>
          <p:grpSpPr>
            <a:xfrm>
              <a:off x="1049" y="1515"/>
              <a:ext cx="1465" cy="250"/>
              <a:chOff x="0" y="0"/>
              <a:chExt cx="1465" cy="250"/>
            </a:xfrm>
          </p:grpSpPr>
          <p:sp>
            <p:nvSpPr>
              <p:cNvPr id="160880" name="Text Box 176"/>
              <p:cNvSpPr txBox="1"/>
              <p:nvPr/>
            </p:nvSpPr>
            <p:spPr>
              <a:xfrm>
                <a:off x="389" y="0"/>
                <a:ext cx="107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指数规律增长</a:t>
                </a:r>
              </a:p>
            </p:txBody>
          </p:sp>
          <p:sp>
            <p:nvSpPr>
              <p:cNvPr id="160881" name="Line 177"/>
              <p:cNvSpPr/>
              <p:nvPr/>
            </p:nvSpPr>
            <p:spPr>
              <a:xfrm flipH="1" flipV="1">
                <a:off x="0" y="83"/>
                <a:ext cx="445" cy="50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headEnd type="none" w="med" len="med"/>
                <a:tailEnd type="triangle" w="sm" len="lg"/>
              </a:ln>
            </p:spPr>
          </p:sp>
        </p:grpSp>
        <p:grpSp>
          <p:nvGrpSpPr>
            <p:cNvPr id="160830" name="Group 178"/>
            <p:cNvGrpSpPr/>
            <p:nvPr/>
          </p:nvGrpSpPr>
          <p:grpSpPr>
            <a:xfrm>
              <a:off x="1193" y="177"/>
              <a:ext cx="1076" cy="488"/>
              <a:chOff x="0" y="0"/>
              <a:chExt cx="1076" cy="488"/>
            </a:xfrm>
          </p:grpSpPr>
          <p:sp>
            <p:nvSpPr>
              <p:cNvPr id="160878" name="Text Box 179"/>
              <p:cNvSpPr txBox="1"/>
              <p:nvPr/>
            </p:nvSpPr>
            <p:spPr>
              <a:xfrm>
                <a:off x="0" y="0"/>
                <a:ext cx="107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线性规律增长</a:t>
                </a:r>
              </a:p>
            </p:txBody>
          </p:sp>
          <p:sp>
            <p:nvSpPr>
              <p:cNvPr id="160879" name="Line 180"/>
              <p:cNvSpPr/>
              <p:nvPr/>
            </p:nvSpPr>
            <p:spPr>
              <a:xfrm>
                <a:off x="634" y="232"/>
                <a:ext cx="241" cy="256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headEnd type="none" w="med" len="med"/>
                <a:tailEnd type="triangle" w="sm" len="lg"/>
              </a:ln>
            </p:spPr>
          </p:sp>
        </p:grpSp>
        <p:sp>
          <p:nvSpPr>
            <p:cNvPr id="160831" name="Line 181"/>
            <p:cNvSpPr/>
            <p:nvPr/>
          </p:nvSpPr>
          <p:spPr>
            <a:xfrm>
              <a:off x="1049" y="1945"/>
              <a:ext cx="3111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0832" name="Rectangle 182"/>
            <p:cNvSpPr/>
            <p:nvPr/>
          </p:nvSpPr>
          <p:spPr>
            <a:xfrm>
              <a:off x="716" y="409"/>
              <a:ext cx="139" cy="132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33" name="Line 183"/>
            <p:cNvSpPr/>
            <p:nvPr/>
          </p:nvSpPr>
          <p:spPr>
            <a:xfrm>
              <a:off x="716" y="954"/>
              <a:ext cx="889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0834" name="Line 184"/>
            <p:cNvSpPr/>
            <p:nvPr/>
          </p:nvSpPr>
          <p:spPr>
            <a:xfrm>
              <a:off x="716" y="459"/>
              <a:ext cx="3055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0835" name="Line 185"/>
            <p:cNvSpPr/>
            <p:nvPr/>
          </p:nvSpPr>
          <p:spPr>
            <a:xfrm rot="10800000">
              <a:off x="716" y="1202"/>
              <a:ext cx="3277" cy="0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0836" name="Rectangle 186"/>
            <p:cNvSpPr/>
            <p:nvPr/>
          </p:nvSpPr>
          <p:spPr>
            <a:xfrm>
              <a:off x="938" y="1797"/>
              <a:ext cx="1778" cy="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37" name="Rectangle 187"/>
            <p:cNvSpPr/>
            <p:nvPr/>
          </p:nvSpPr>
          <p:spPr>
            <a:xfrm>
              <a:off x="3105" y="1797"/>
              <a:ext cx="1277" cy="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38" name="Text Box 188"/>
            <p:cNvSpPr txBox="1"/>
            <p:nvPr/>
          </p:nvSpPr>
          <p:spPr>
            <a:xfrm>
              <a:off x="1570" y="797"/>
              <a:ext cx="113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</a:rPr>
                <a:t>threshold = 16</a:t>
              </a:r>
            </a:p>
          </p:txBody>
        </p:sp>
        <p:sp>
          <p:nvSpPr>
            <p:cNvPr id="160839" name="Line 189"/>
            <p:cNvSpPr/>
            <p:nvPr/>
          </p:nvSpPr>
          <p:spPr>
            <a:xfrm>
              <a:off x="661" y="2193"/>
              <a:ext cx="0" cy="1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40" name="Line 190"/>
            <p:cNvSpPr/>
            <p:nvPr/>
          </p:nvSpPr>
          <p:spPr>
            <a:xfrm>
              <a:off x="1327" y="2193"/>
              <a:ext cx="0" cy="1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41" name="Line 191"/>
            <p:cNvSpPr/>
            <p:nvPr/>
          </p:nvSpPr>
          <p:spPr>
            <a:xfrm>
              <a:off x="2660" y="2193"/>
              <a:ext cx="0" cy="1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42" name="Line 192"/>
            <p:cNvSpPr/>
            <p:nvPr/>
          </p:nvSpPr>
          <p:spPr>
            <a:xfrm>
              <a:off x="2827" y="2193"/>
              <a:ext cx="0" cy="1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43" name="Line 193"/>
            <p:cNvSpPr/>
            <p:nvPr/>
          </p:nvSpPr>
          <p:spPr>
            <a:xfrm>
              <a:off x="3493" y="2193"/>
              <a:ext cx="0" cy="149"/>
            </a:xfrm>
            <a:prstGeom prst="line">
              <a:avLst/>
            </a:prstGeom>
            <a:ln w="9525" cap="flat" cmpd="sng">
              <a:solidFill>
                <a:srgbClr val="0033CC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0844" name="Text Box 194"/>
            <p:cNvSpPr txBox="1"/>
            <p:nvPr/>
          </p:nvSpPr>
          <p:spPr>
            <a:xfrm>
              <a:off x="695" y="2228"/>
              <a:ext cx="6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慢启动</a:t>
              </a:r>
            </a:p>
          </p:txBody>
        </p:sp>
        <p:sp>
          <p:nvSpPr>
            <p:cNvPr id="160845" name="Text Box 195"/>
            <p:cNvSpPr txBox="1"/>
            <p:nvPr/>
          </p:nvSpPr>
          <p:spPr>
            <a:xfrm>
              <a:off x="2875" y="2228"/>
              <a:ext cx="6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慢启动</a:t>
              </a:r>
            </a:p>
          </p:txBody>
        </p:sp>
        <p:sp>
          <p:nvSpPr>
            <p:cNvPr id="160846" name="Text Box 196"/>
            <p:cNvSpPr txBox="1"/>
            <p:nvPr/>
          </p:nvSpPr>
          <p:spPr>
            <a:xfrm>
              <a:off x="1667" y="2228"/>
              <a:ext cx="8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拥塞避免</a:t>
              </a:r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加增</a:t>
              </a:r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160847" name="Text Box 197"/>
            <p:cNvSpPr txBox="1"/>
            <p:nvPr/>
          </p:nvSpPr>
          <p:spPr>
            <a:xfrm>
              <a:off x="3667" y="2228"/>
              <a:ext cx="8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拥塞避免</a:t>
              </a:r>
            </a:p>
            <a:p>
              <a:pPr algn="ctr" eaLnBrk="1" hangingPunct="1"/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(</a:t>
              </a:r>
              <a:r>
                <a:rPr lang="zh-CN" altLang="en-US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加增</a:t>
              </a:r>
              <a:r>
                <a:rPr lang="en-US" altLang="zh-CN" sz="2000" dirty="0">
                  <a:solidFill>
                    <a:srgbClr val="0033CC"/>
                  </a:solidFill>
                  <a:latin typeface="Arial" panose="020B0604020202020204" pitchFamily="34" charset="0"/>
                </a:rPr>
                <a:t>)</a:t>
              </a:r>
            </a:p>
          </p:txBody>
        </p:sp>
        <p:sp>
          <p:nvSpPr>
            <p:cNvPr id="160848" name="Line 198"/>
            <p:cNvSpPr/>
            <p:nvPr/>
          </p:nvSpPr>
          <p:spPr>
            <a:xfrm>
              <a:off x="1327" y="2243"/>
              <a:ext cx="1333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60849" name="Line 199"/>
            <p:cNvSpPr/>
            <p:nvPr/>
          </p:nvSpPr>
          <p:spPr>
            <a:xfrm>
              <a:off x="661" y="2243"/>
              <a:ext cx="666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60850" name="Line 200"/>
            <p:cNvSpPr/>
            <p:nvPr/>
          </p:nvSpPr>
          <p:spPr>
            <a:xfrm>
              <a:off x="2827" y="2243"/>
              <a:ext cx="666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60851" name="Line 201"/>
            <p:cNvSpPr/>
            <p:nvPr/>
          </p:nvSpPr>
          <p:spPr>
            <a:xfrm>
              <a:off x="3493" y="2243"/>
              <a:ext cx="1056" cy="0"/>
            </a:xfrm>
            <a:prstGeom prst="line">
              <a:avLst/>
            </a:prstGeom>
            <a:ln w="28575" cap="flat" cmpd="sng">
              <a:solidFill>
                <a:srgbClr val="0033CC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60852" name="Text Box 202"/>
            <p:cNvSpPr txBox="1"/>
            <p:nvPr/>
          </p:nvSpPr>
          <p:spPr>
            <a:xfrm>
              <a:off x="3979" y="1039"/>
              <a:ext cx="177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</a:rPr>
                <a:t>更新后的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</a:rPr>
                <a:t>threshold = 12</a:t>
              </a:r>
            </a:p>
          </p:txBody>
        </p:sp>
        <p:grpSp>
          <p:nvGrpSpPr>
            <p:cNvPr id="160853" name="Group 203"/>
            <p:cNvGrpSpPr/>
            <p:nvPr/>
          </p:nvGrpSpPr>
          <p:grpSpPr>
            <a:xfrm>
              <a:off x="737" y="553"/>
              <a:ext cx="1076" cy="401"/>
              <a:chOff x="0" y="0"/>
              <a:chExt cx="1076" cy="401"/>
            </a:xfrm>
          </p:grpSpPr>
          <p:sp>
            <p:nvSpPr>
              <p:cNvPr id="160876" name="Line 204"/>
              <p:cNvSpPr/>
              <p:nvPr/>
            </p:nvSpPr>
            <p:spPr>
              <a:xfrm>
                <a:off x="479" y="252"/>
                <a:ext cx="111" cy="149"/>
              </a:xfrm>
              <a:prstGeom prst="line">
                <a:avLst/>
              </a:prstGeom>
              <a:ln w="28575" cap="flat" cmpd="sng">
                <a:solidFill>
                  <a:srgbClr val="0033CC"/>
                </a:solidFill>
                <a:prstDash val="solid"/>
                <a:headEnd type="none" w="med" len="med"/>
                <a:tailEnd type="triangle" w="sm" len="lg"/>
              </a:ln>
            </p:spPr>
          </p:sp>
          <p:sp>
            <p:nvSpPr>
              <p:cNvPr id="160877" name="Text Box 205"/>
              <p:cNvSpPr txBox="1"/>
              <p:nvPr/>
            </p:nvSpPr>
            <p:spPr>
              <a:xfrm>
                <a:off x="0" y="0"/>
                <a:ext cx="1076" cy="2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zh-CN" altLang="en-US" sz="2000" dirty="0">
                    <a:solidFill>
                      <a:srgbClr val="0033CC"/>
                    </a:solidFill>
                    <a:latin typeface="Arial" panose="020B0604020202020204" pitchFamily="34" charset="0"/>
                  </a:rPr>
                  <a:t>进入拥塞避免</a:t>
                </a:r>
              </a:p>
            </p:txBody>
          </p:sp>
        </p:grpSp>
        <p:sp>
          <p:nvSpPr>
            <p:cNvPr id="160854" name="Oval 206"/>
            <p:cNvSpPr/>
            <p:nvPr/>
          </p:nvSpPr>
          <p:spPr>
            <a:xfrm>
              <a:off x="2458" y="486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55" name="Oval 207"/>
            <p:cNvSpPr/>
            <p:nvPr/>
          </p:nvSpPr>
          <p:spPr>
            <a:xfrm>
              <a:off x="2297" y="550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56" name="Oval 208"/>
            <p:cNvSpPr/>
            <p:nvPr/>
          </p:nvSpPr>
          <p:spPr>
            <a:xfrm>
              <a:off x="2625" y="425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57" name="Oval 209"/>
            <p:cNvSpPr/>
            <p:nvPr/>
          </p:nvSpPr>
          <p:spPr>
            <a:xfrm>
              <a:off x="2140" y="612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58" name="Oval 210"/>
            <p:cNvSpPr/>
            <p:nvPr/>
          </p:nvSpPr>
          <p:spPr>
            <a:xfrm>
              <a:off x="1976" y="673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59" name="Oval 211"/>
            <p:cNvSpPr/>
            <p:nvPr/>
          </p:nvSpPr>
          <p:spPr>
            <a:xfrm>
              <a:off x="3466" y="1173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0" name="Oval 212"/>
            <p:cNvSpPr/>
            <p:nvPr/>
          </p:nvSpPr>
          <p:spPr>
            <a:xfrm>
              <a:off x="3638" y="1108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1" name="Oval 213"/>
            <p:cNvSpPr/>
            <p:nvPr/>
          </p:nvSpPr>
          <p:spPr>
            <a:xfrm>
              <a:off x="3795" y="1049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2" name="Oval 214"/>
            <p:cNvSpPr/>
            <p:nvPr/>
          </p:nvSpPr>
          <p:spPr>
            <a:xfrm>
              <a:off x="3952" y="984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3" name="Oval 215"/>
            <p:cNvSpPr/>
            <p:nvPr/>
          </p:nvSpPr>
          <p:spPr>
            <a:xfrm>
              <a:off x="4124" y="922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4" name="Oval 216"/>
            <p:cNvSpPr/>
            <p:nvPr/>
          </p:nvSpPr>
          <p:spPr>
            <a:xfrm>
              <a:off x="2798" y="1831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5" name="Oval 217"/>
            <p:cNvSpPr/>
            <p:nvPr/>
          </p:nvSpPr>
          <p:spPr>
            <a:xfrm>
              <a:off x="2970" y="1787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6" name="Oval 218"/>
            <p:cNvSpPr/>
            <p:nvPr/>
          </p:nvSpPr>
          <p:spPr>
            <a:xfrm>
              <a:off x="3130" y="1662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7" name="Oval 219"/>
            <p:cNvSpPr/>
            <p:nvPr/>
          </p:nvSpPr>
          <p:spPr>
            <a:xfrm>
              <a:off x="3299" y="1405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8" name="Oval 220"/>
            <p:cNvSpPr/>
            <p:nvPr/>
          </p:nvSpPr>
          <p:spPr>
            <a:xfrm>
              <a:off x="1803" y="740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69" name="Oval 221"/>
            <p:cNvSpPr/>
            <p:nvPr/>
          </p:nvSpPr>
          <p:spPr>
            <a:xfrm>
              <a:off x="1636" y="801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0" name="Oval 222"/>
            <p:cNvSpPr/>
            <p:nvPr/>
          </p:nvSpPr>
          <p:spPr>
            <a:xfrm>
              <a:off x="1466" y="865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1" name="Oval 223"/>
            <p:cNvSpPr/>
            <p:nvPr/>
          </p:nvSpPr>
          <p:spPr>
            <a:xfrm>
              <a:off x="1293" y="935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2" name="Oval 224"/>
            <p:cNvSpPr/>
            <p:nvPr/>
          </p:nvSpPr>
          <p:spPr>
            <a:xfrm>
              <a:off x="960" y="1670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3" name="Oval 225"/>
            <p:cNvSpPr/>
            <p:nvPr/>
          </p:nvSpPr>
          <p:spPr>
            <a:xfrm>
              <a:off x="1129" y="1422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4" name="Oval 226"/>
            <p:cNvSpPr/>
            <p:nvPr/>
          </p:nvSpPr>
          <p:spPr>
            <a:xfrm>
              <a:off x="629" y="1837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0875" name="Oval 227"/>
            <p:cNvSpPr/>
            <p:nvPr/>
          </p:nvSpPr>
          <p:spPr>
            <a:xfrm>
              <a:off x="795" y="1790"/>
              <a:ext cx="60" cy="6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0771" name="Rectangle 228"/>
          <p:cNvSpPr/>
          <p:nvPr/>
        </p:nvSpPr>
        <p:spPr>
          <a:xfrm>
            <a:off x="381000" y="5410200"/>
            <a:ext cx="8305800" cy="979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</a:rPr>
              <a:t>TCP Tahoe</a:t>
            </a:r>
            <a:r>
              <a:rPr lang="zh-CN" altLang="en-US" sz="2400" dirty="0">
                <a:latin typeface="Times New Roman" panose="02020603050405020304" pitchFamily="18" charset="0"/>
              </a:rPr>
              <a:t>：在丢包事件发生时，阈值</a:t>
            </a:r>
            <a:r>
              <a:rPr lang="en-US" altLang="zh-CN" sz="2400" dirty="0">
                <a:latin typeface="Comic Sans MS" panose="030F0702030302020204" pitchFamily="66" charset="0"/>
              </a:rPr>
              <a:t>ssthresh</a:t>
            </a:r>
            <a:r>
              <a:rPr lang="zh-CN" altLang="en-US" sz="2400" dirty="0">
                <a:latin typeface="Times New Roman" panose="02020603050405020304" pitchFamily="18" charset="0"/>
              </a:rPr>
              <a:t>设置为发生丢包以前的</a:t>
            </a:r>
            <a:r>
              <a:rPr lang="en-US" altLang="zh-CN" sz="2400" dirty="0">
                <a:latin typeface="Times New Roman" panose="02020603050405020304" pitchFamily="18" charset="0"/>
              </a:rPr>
              <a:t>cwnd</a:t>
            </a:r>
            <a:r>
              <a:rPr lang="zh-CN" altLang="en-US" sz="2400" dirty="0">
                <a:latin typeface="Times New Roman" panose="02020603050405020304" pitchFamily="18" charset="0"/>
              </a:rPr>
              <a:t>的一半，</a:t>
            </a:r>
            <a:r>
              <a:rPr lang="en-US" altLang="zh-CN" sz="2400" dirty="0">
                <a:latin typeface="Times New Roman" panose="02020603050405020304" pitchFamily="18" charset="0"/>
              </a:rPr>
              <a:t>cwnd</a:t>
            </a:r>
            <a:r>
              <a:rPr lang="zh-CN" altLang="en-US" sz="2400" dirty="0">
                <a:latin typeface="Times New Roman" panose="02020603050405020304" pitchFamily="18" charset="0"/>
              </a:rPr>
              <a:t>设置为</a:t>
            </a:r>
            <a:r>
              <a:rPr lang="en-US" altLang="zh-CN" sz="2400" dirty="0">
                <a:latin typeface="Times New Roman" panose="02020603050405020304" pitchFamily="18" charset="0"/>
              </a:rPr>
              <a:t>1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0778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快速恢复</a:t>
            </a:r>
            <a:r>
              <a:rPr kumimoji="0" lang="en-US" altLang="zh-CN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续</a:t>
            </a:r>
            <a:r>
              <a:rPr kumimoji="0" lang="en-US" altLang="zh-CN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1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077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快速恢复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5410200"/>
            <a:ext cx="8610600" cy="457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85000"/>
              <a:buFont typeface="Wingdings" panose="05000000000000000000" pitchFamily="2" charset="2"/>
              <a:buChar char="Ø"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TCP Reno: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当发送方连续收到三个重复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，就把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ssthresh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设置为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cwnd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 “乘性减” ），把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cwnd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值设置为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ssthresh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（或者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ssthresh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+ 3 MSS 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），然后开始执行拥塞避免算法，使拥塞窗口缓慢地线性增大（“加性增”） 。</a:t>
            </a: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1797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161798" name="组合 114"/>
          <p:cNvGrpSpPr/>
          <p:nvPr/>
        </p:nvGrpSpPr>
        <p:grpSpPr>
          <a:xfrm>
            <a:off x="0" y="1377950"/>
            <a:ext cx="8807450" cy="4108450"/>
            <a:chOff x="103188" y="2192338"/>
            <a:chExt cx="8704262" cy="3744912"/>
          </a:xfrm>
        </p:grpSpPr>
        <p:sp>
          <p:nvSpPr>
            <p:cNvPr id="161800" name="Oval 2"/>
            <p:cNvSpPr/>
            <p:nvPr/>
          </p:nvSpPr>
          <p:spPr>
            <a:xfrm>
              <a:off x="3048000" y="4654550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1" name="Oval 3"/>
            <p:cNvSpPr/>
            <p:nvPr/>
          </p:nvSpPr>
          <p:spPr>
            <a:xfrm>
              <a:off x="3527425" y="3663950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2" name="Oval 4"/>
            <p:cNvSpPr/>
            <p:nvPr/>
          </p:nvSpPr>
          <p:spPr>
            <a:xfrm>
              <a:off x="3767138" y="3560763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3" name="Oval 5"/>
            <p:cNvSpPr/>
            <p:nvPr/>
          </p:nvSpPr>
          <p:spPr>
            <a:xfrm>
              <a:off x="4249738" y="3343275"/>
              <a:ext cx="93662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4" name="Oval 6"/>
            <p:cNvSpPr/>
            <p:nvPr/>
          </p:nvSpPr>
          <p:spPr>
            <a:xfrm>
              <a:off x="4005263" y="3452813"/>
              <a:ext cx="93662" cy="100012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5" name="Oval 7"/>
            <p:cNvSpPr/>
            <p:nvPr/>
          </p:nvSpPr>
          <p:spPr>
            <a:xfrm>
              <a:off x="4489450" y="3233738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6" name="Oval 8"/>
            <p:cNvSpPr/>
            <p:nvPr/>
          </p:nvSpPr>
          <p:spPr>
            <a:xfrm>
              <a:off x="4724400" y="3130550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7" name="Oval 9"/>
            <p:cNvSpPr/>
            <p:nvPr/>
          </p:nvSpPr>
          <p:spPr>
            <a:xfrm>
              <a:off x="4962525" y="3006725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08" name="Line 10"/>
            <p:cNvSpPr/>
            <p:nvPr/>
          </p:nvSpPr>
          <p:spPr>
            <a:xfrm>
              <a:off x="2460625" y="3827463"/>
              <a:ext cx="87788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1809" name="Oval 11"/>
            <p:cNvSpPr/>
            <p:nvPr/>
          </p:nvSpPr>
          <p:spPr>
            <a:xfrm>
              <a:off x="5443538" y="4208463"/>
              <a:ext cx="93662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0" name="Oval 12"/>
            <p:cNvSpPr/>
            <p:nvPr/>
          </p:nvSpPr>
          <p:spPr>
            <a:xfrm>
              <a:off x="5689600" y="4106863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1" name="Oval 13"/>
            <p:cNvSpPr/>
            <p:nvPr/>
          </p:nvSpPr>
          <p:spPr>
            <a:xfrm>
              <a:off x="5922963" y="3994150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2" name="Oval 14"/>
            <p:cNvSpPr/>
            <p:nvPr/>
          </p:nvSpPr>
          <p:spPr>
            <a:xfrm>
              <a:off x="6161088" y="3895725"/>
              <a:ext cx="93662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3" name="Oval 15"/>
            <p:cNvSpPr/>
            <p:nvPr/>
          </p:nvSpPr>
          <p:spPr>
            <a:xfrm>
              <a:off x="6403975" y="3781425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4" name="Oval 16"/>
            <p:cNvSpPr/>
            <p:nvPr/>
          </p:nvSpPr>
          <p:spPr>
            <a:xfrm>
              <a:off x="6643688" y="3683000"/>
              <a:ext cx="93662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5" name="Oval 17"/>
            <p:cNvSpPr/>
            <p:nvPr/>
          </p:nvSpPr>
          <p:spPr>
            <a:xfrm>
              <a:off x="6883400" y="3563938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6" name="Oval 18"/>
            <p:cNvSpPr/>
            <p:nvPr/>
          </p:nvSpPr>
          <p:spPr>
            <a:xfrm>
              <a:off x="7123113" y="3448050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7" name="Oval 19"/>
            <p:cNvSpPr/>
            <p:nvPr/>
          </p:nvSpPr>
          <p:spPr>
            <a:xfrm>
              <a:off x="7356475" y="3351213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18" name="未知"/>
            <p:cNvSpPr/>
            <p:nvPr/>
          </p:nvSpPr>
          <p:spPr>
            <a:xfrm>
              <a:off x="2300288" y="2957513"/>
              <a:ext cx="2947987" cy="2482850"/>
            </a:xfrm>
            <a:custGeom>
              <a:avLst/>
              <a:gdLst>
                <a:gd name="txL" fmla="*/ 0 w 1773"/>
                <a:gd name="txT" fmla="*/ 0 h 1370"/>
                <a:gd name="txR" fmla="*/ 1773 w 1773"/>
                <a:gd name="txB" fmla="*/ 1370 h 1370"/>
              </a:gdLst>
              <a:ahLst/>
              <a:cxnLst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773" h="1370">
                  <a:moveTo>
                    <a:pt x="1773" y="0"/>
                  </a:moveTo>
                  <a:lnTo>
                    <a:pt x="618" y="487"/>
                  </a:lnTo>
                  <a:lnTo>
                    <a:pt x="480" y="961"/>
                  </a:lnTo>
                  <a:lnTo>
                    <a:pt x="331" y="1201"/>
                  </a:lnTo>
                  <a:lnTo>
                    <a:pt x="187" y="1321"/>
                  </a:lnTo>
                  <a:cubicBezTo>
                    <a:pt x="47" y="1370"/>
                    <a:pt x="0" y="1369"/>
                    <a:pt x="55" y="1369"/>
                  </a:cubicBezTo>
                </a:path>
              </a:pathLst>
            </a:custGeom>
            <a:noFill/>
            <a:ln w="28575" cap="flat" cmpd="sng">
              <a:solidFill>
                <a:schemeClr val="folHlink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819" name="Text Box 21"/>
            <p:cNvSpPr txBox="1"/>
            <p:nvPr/>
          </p:nvSpPr>
          <p:spPr>
            <a:xfrm>
              <a:off x="1981200" y="2743200"/>
              <a:ext cx="412750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24</a:t>
              </a:r>
            </a:p>
          </p:txBody>
        </p:sp>
        <p:sp>
          <p:nvSpPr>
            <p:cNvPr id="161820" name="Line 23"/>
            <p:cNvSpPr/>
            <p:nvPr/>
          </p:nvSpPr>
          <p:spPr>
            <a:xfrm>
              <a:off x="2379663" y="5567363"/>
              <a:ext cx="5665787" cy="0"/>
            </a:xfrm>
            <a:prstGeom prst="line">
              <a:avLst/>
            </a:prstGeom>
            <a:ln w="22225" cap="flat" cmpd="sng">
              <a:solidFill>
                <a:schemeClr val="accent2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821" name="Line 24"/>
            <p:cNvSpPr/>
            <p:nvPr/>
          </p:nvSpPr>
          <p:spPr>
            <a:xfrm>
              <a:off x="2379663" y="2522538"/>
              <a:ext cx="0" cy="3044825"/>
            </a:xfrm>
            <a:prstGeom prst="line">
              <a:avLst/>
            </a:prstGeom>
            <a:ln w="22225" cap="flat" cmpd="sng">
              <a:solidFill>
                <a:schemeClr val="accent2"/>
              </a:solidFill>
              <a:prstDash val="solid"/>
              <a:headEnd type="triangle" w="sm" len="lg"/>
              <a:tailEnd type="none" w="med" len="med"/>
            </a:ln>
          </p:spPr>
        </p:sp>
        <p:sp>
          <p:nvSpPr>
            <p:cNvPr id="161822" name="Line 25"/>
            <p:cNvSpPr/>
            <p:nvPr/>
          </p:nvSpPr>
          <p:spPr>
            <a:xfrm>
              <a:off x="2619375" y="5480050"/>
              <a:ext cx="0" cy="873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3" name="Line 26"/>
            <p:cNvSpPr/>
            <p:nvPr/>
          </p:nvSpPr>
          <p:spPr>
            <a:xfrm>
              <a:off x="2859088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4" name="Line 27"/>
            <p:cNvSpPr/>
            <p:nvPr/>
          </p:nvSpPr>
          <p:spPr>
            <a:xfrm>
              <a:off x="309880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5" name="Line 28"/>
            <p:cNvSpPr/>
            <p:nvPr/>
          </p:nvSpPr>
          <p:spPr>
            <a:xfrm>
              <a:off x="333851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6" name="Line 29"/>
            <p:cNvSpPr/>
            <p:nvPr/>
          </p:nvSpPr>
          <p:spPr>
            <a:xfrm>
              <a:off x="3576638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7" name="Line 30"/>
            <p:cNvSpPr/>
            <p:nvPr/>
          </p:nvSpPr>
          <p:spPr>
            <a:xfrm>
              <a:off x="381635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8" name="Line 31"/>
            <p:cNvSpPr/>
            <p:nvPr/>
          </p:nvSpPr>
          <p:spPr>
            <a:xfrm>
              <a:off x="405606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29" name="Line 32"/>
            <p:cNvSpPr/>
            <p:nvPr/>
          </p:nvSpPr>
          <p:spPr>
            <a:xfrm>
              <a:off x="4295775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0" name="Line 33"/>
            <p:cNvSpPr/>
            <p:nvPr/>
          </p:nvSpPr>
          <p:spPr>
            <a:xfrm>
              <a:off x="453390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1" name="Line 34"/>
            <p:cNvSpPr/>
            <p:nvPr/>
          </p:nvSpPr>
          <p:spPr>
            <a:xfrm>
              <a:off x="477361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2" name="Line 35"/>
            <p:cNvSpPr/>
            <p:nvPr/>
          </p:nvSpPr>
          <p:spPr>
            <a:xfrm>
              <a:off x="5013325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3" name="Line 36"/>
            <p:cNvSpPr/>
            <p:nvPr/>
          </p:nvSpPr>
          <p:spPr>
            <a:xfrm>
              <a:off x="5253038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4" name="Line 37"/>
            <p:cNvSpPr/>
            <p:nvPr/>
          </p:nvSpPr>
          <p:spPr>
            <a:xfrm>
              <a:off x="549116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5" name="Line 38"/>
            <p:cNvSpPr/>
            <p:nvPr/>
          </p:nvSpPr>
          <p:spPr>
            <a:xfrm>
              <a:off x="5730875" y="5480050"/>
              <a:ext cx="0" cy="8731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6" name="Line 39"/>
            <p:cNvSpPr/>
            <p:nvPr/>
          </p:nvSpPr>
          <p:spPr>
            <a:xfrm>
              <a:off x="5970588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7" name="Line 40"/>
            <p:cNvSpPr/>
            <p:nvPr/>
          </p:nvSpPr>
          <p:spPr>
            <a:xfrm>
              <a:off x="621030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8" name="Line 41"/>
            <p:cNvSpPr/>
            <p:nvPr/>
          </p:nvSpPr>
          <p:spPr>
            <a:xfrm>
              <a:off x="645001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39" name="Line 42"/>
            <p:cNvSpPr/>
            <p:nvPr/>
          </p:nvSpPr>
          <p:spPr>
            <a:xfrm>
              <a:off x="6688138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0" name="Line 43"/>
            <p:cNvSpPr/>
            <p:nvPr/>
          </p:nvSpPr>
          <p:spPr>
            <a:xfrm>
              <a:off x="692785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1" name="Line 44"/>
            <p:cNvSpPr/>
            <p:nvPr/>
          </p:nvSpPr>
          <p:spPr>
            <a:xfrm>
              <a:off x="7167563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2" name="Line 45"/>
            <p:cNvSpPr/>
            <p:nvPr/>
          </p:nvSpPr>
          <p:spPr>
            <a:xfrm>
              <a:off x="7407275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3" name="Line 46"/>
            <p:cNvSpPr/>
            <p:nvPr/>
          </p:nvSpPr>
          <p:spPr>
            <a:xfrm>
              <a:off x="7645400" y="5394325"/>
              <a:ext cx="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4" name="Line 47"/>
            <p:cNvSpPr/>
            <p:nvPr/>
          </p:nvSpPr>
          <p:spPr>
            <a:xfrm>
              <a:off x="2379663" y="5132388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5" name="Line 48"/>
            <p:cNvSpPr/>
            <p:nvPr/>
          </p:nvSpPr>
          <p:spPr>
            <a:xfrm>
              <a:off x="2379663" y="4697413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6" name="Line 49"/>
            <p:cNvSpPr/>
            <p:nvPr/>
          </p:nvSpPr>
          <p:spPr>
            <a:xfrm>
              <a:off x="2379663" y="4262438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7" name="Line 50"/>
            <p:cNvSpPr/>
            <p:nvPr/>
          </p:nvSpPr>
          <p:spPr>
            <a:xfrm>
              <a:off x="2379663" y="3827463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8" name="Line 51"/>
            <p:cNvSpPr/>
            <p:nvPr/>
          </p:nvSpPr>
          <p:spPr>
            <a:xfrm>
              <a:off x="2379663" y="3392488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49" name="Line 52"/>
            <p:cNvSpPr/>
            <p:nvPr/>
          </p:nvSpPr>
          <p:spPr>
            <a:xfrm>
              <a:off x="2379663" y="2957513"/>
              <a:ext cx="2397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850" name="Text Box 53"/>
            <p:cNvSpPr txBox="1"/>
            <p:nvPr/>
          </p:nvSpPr>
          <p:spPr>
            <a:xfrm>
              <a:off x="2698750" y="557053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61851" name="Text Box 54"/>
            <p:cNvSpPr txBox="1"/>
            <p:nvPr/>
          </p:nvSpPr>
          <p:spPr>
            <a:xfrm>
              <a:off x="3178175" y="557053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161852" name="Text Box 55"/>
            <p:cNvSpPr txBox="1"/>
            <p:nvPr/>
          </p:nvSpPr>
          <p:spPr>
            <a:xfrm>
              <a:off x="3657600" y="557053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61853" name="Text Box 56"/>
            <p:cNvSpPr txBox="1"/>
            <p:nvPr/>
          </p:nvSpPr>
          <p:spPr>
            <a:xfrm>
              <a:off x="4148138" y="557053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161854" name="Text Box 57"/>
            <p:cNvSpPr txBox="1"/>
            <p:nvPr/>
          </p:nvSpPr>
          <p:spPr>
            <a:xfrm>
              <a:off x="4548188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10</a:t>
              </a:r>
            </a:p>
          </p:txBody>
        </p:sp>
        <p:sp>
          <p:nvSpPr>
            <p:cNvPr id="161855" name="Text Box 58"/>
            <p:cNvSpPr txBox="1"/>
            <p:nvPr/>
          </p:nvSpPr>
          <p:spPr>
            <a:xfrm>
              <a:off x="5065713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12</a:t>
              </a:r>
            </a:p>
          </p:txBody>
        </p:sp>
        <p:sp>
          <p:nvSpPr>
            <p:cNvPr id="161856" name="Text Box 59"/>
            <p:cNvSpPr txBox="1"/>
            <p:nvPr/>
          </p:nvSpPr>
          <p:spPr>
            <a:xfrm>
              <a:off x="5518150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14</a:t>
              </a:r>
            </a:p>
          </p:txBody>
        </p:sp>
        <p:sp>
          <p:nvSpPr>
            <p:cNvPr id="161857" name="Text Box 60"/>
            <p:cNvSpPr txBox="1"/>
            <p:nvPr/>
          </p:nvSpPr>
          <p:spPr>
            <a:xfrm>
              <a:off x="5997575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61858" name="Text Box 61"/>
            <p:cNvSpPr txBox="1"/>
            <p:nvPr/>
          </p:nvSpPr>
          <p:spPr>
            <a:xfrm>
              <a:off x="6502400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61859" name="Text Box 62"/>
            <p:cNvSpPr txBox="1"/>
            <p:nvPr/>
          </p:nvSpPr>
          <p:spPr>
            <a:xfrm>
              <a:off x="6981825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20</a:t>
              </a:r>
            </a:p>
          </p:txBody>
        </p:sp>
        <p:sp>
          <p:nvSpPr>
            <p:cNvPr id="161860" name="Text Box 63"/>
            <p:cNvSpPr txBox="1"/>
            <p:nvPr/>
          </p:nvSpPr>
          <p:spPr>
            <a:xfrm>
              <a:off x="7446963" y="55705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22</a:t>
              </a:r>
            </a:p>
          </p:txBody>
        </p:sp>
        <p:sp>
          <p:nvSpPr>
            <p:cNvPr id="161861" name="Text Box 64"/>
            <p:cNvSpPr txBox="1"/>
            <p:nvPr/>
          </p:nvSpPr>
          <p:spPr>
            <a:xfrm>
              <a:off x="2260600" y="557053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161862" name="Text Box 65"/>
            <p:cNvSpPr txBox="1"/>
            <p:nvPr/>
          </p:nvSpPr>
          <p:spPr>
            <a:xfrm>
              <a:off x="2101850" y="5310188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161863" name="Text Box 66"/>
            <p:cNvSpPr txBox="1"/>
            <p:nvPr/>
          </p:nvSpPr>
          <p:spPr>
            <a:xfrm>
              <a:off x="2101850" y="4875213"/>
              <a:ext cx="2984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161864" name="Text Box 67"/>
            <p:cNvSpPr txBox="1"/>
            <p:nvPr/>
          </p:nvSpPr>
          <p:spPr>
            <a:xfrm>
              <a:off x="2101850" y="4454525"/>
              <a:ext cx="298450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161865" name="Text Box 68"/>
            <p:cNvSpPr txBox="1"/>
            <p:nvPr/>
          </p:nvSpPr>
          <p:spPr>
            <a:xfrm>
              <a:off x="1981200" y="4033838"/>
              <a:ext cx="4127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12</a:t>
              </a:r>
            </a:p>
          </p:txBody>
        </p:sp>
        <p:sp>
          <p:nvSpPr>
            <p:cNvPr id="161866" name="Text Box 69"/>
            <p:cNvSpPr txBox="1"/>
            <p:nvPr/>
          </p:nvSpPr>
          <p:spPr>
            <a:xfrm>
              <a:off x="1981200" y="3613150"/>
              <a:ext cx="412750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16</a:t>
              </a:r>
            </a:p>
          </p:txBody>
        </p:sp>
        <p:sp>
          <p:nvSpPr>
            <p:cNvPr id="161867" name="Text Box 70"/>
            <p:cNvSpPr txBox="1"/>
            <p:nvPr/>
          </p:nvSpPr>
          <p:spPr>
            <a:xfrm>
              <a:off x="1981200" y="3178175"/>
              <a:ext cx="412750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20</a:t>
              </a:r>
            </a:p>
          </p:txBody>
        </p:sp>
        <p:sp>
          <p:nvSpPr>
            <p:cNvPr id="161868" name="Oval 71"/>
            <p:cNvSpPr/>
            <p:nvPr/>
          </p:nvSpPr>
          <p:spPr>
            <a:xfrm>
              <a:off x="2809875" y="5089525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69" name="Oval 72"/>
            <p:cNvSpPr/>
            <p:nvPr/>
          </p:nvSpPr>
          <p:spPr>
            <a:xfrm>
              <a:off x="2339975" y="5372100"/>
              <a:ext cx="93663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0" name="Oval 73"/>
            <p:cNvSpPr/>
            <p:nvPr/>
          </p:nvSpPr>
          <p:spPr>
            <a:xfrm>
              <a:off x="2560638" y="5295900"/>
              <a:ext cx="92075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1" name="Oval 74"/>
            <p:cNvSpPr/>
            <p:nvPr/>
          </p:nvSpPr>
          <p:spPr>
            <a:xfrm>
              <a:off x="3287713" y="3779838"/>
              <a:ext cx="93662" cy="101600"/>
            </a:xfrm>
            <a:prstGeom prst="ellipse">
              <a:avLst/>
            </a:prstGeom>
            <a:solidFill>
              <a:schemeClr val="tx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2" name="Oval 75"/>
            <p:cNvSpPr/>
            <p:nvPr/>
          </p:nvSpPr>
          <p:spPr>
            <a:xfrm>
              <a:off x="5197475" y="2897188"/>
              <a:ext cx="93663" cy="101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3" name="Oval 76"/>
            <p:cNvSpPr/>
            <p:nvPr/>
          </p:nvSpPr>
          <p:spPr>
            <a:xfrm>
              <a:off x="6408738" y="4208463"/>
              <a:ext cx="93662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4" name="Oval 77"/>
            <p:cNvSpPr/>
            <p:nvPr/>
          </p:nvSpPr>
          <p:spPr>
            <a:xfrm>
              <a:off x="5681663" y="5284788"/>
              <a:ext cx="92075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5" name="Oval 78"/>
            <p:cNvSpPr/>
            <p:nvPr/>
          </p:nvSpPr>
          <p:spPr>
            <a:xfrm>
              <a:off x="5926138" y="5072063"/>
              <a:ext cx="92075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6" name="Oval 79"/>
            <p:cNvSpPr/>
            <p:nvPr/>
          </p:nvSpPr>
          <p:spPr>
            <a:xfrm>
              <a:off x="5437188" y="5372100"/>
              <a:ext cx="93662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7" name="Oval 80"/>
            <p:cNvSpPr/>
            <p:nvPr/>
          </p:nvSpPr>
          <p:spPr>
            <a:xfrm>
              <a:off x="6154738" y="4643438"/>
              <a:ext cx="93662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8" name="Oval 81"/>
            <p:cNvSpPr/>
            <p:nvPr/>
          </p:nvSpPr>
          <p:spPr>
            <a:xfrm>
              <a:off x="6643688" y="4094163"/>
              <a:ext cx="93662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79" name="Oval 82"/>
            <p:cNvSpPr/>
            <p:nvPr/>
          </p:nvSpPr>
          <p:spPr>
            <a:xfrm>
              <a:off x="7356475" y="3767138"/>
              <a:ext cx="93663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80" name="Oval 83"/>
            <p:cNvSpPr/>
            <p:nvPr/>
          </p:nvSpPr>
          <p:spPr>
            <a:xfrm>
              <a:off x="6878638" y="3979863"/>
              <a:ext cx="92075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81" name="Oval 84"/>
            <p:cNvSpPr/>
            <p:nvPr/>
          </p:nvSpPr>
          <p:spPr>
            <a:xfrm>
              <a:off x="7116763" y="3876675"/>
              <a:ext cx="93662" cy="10160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80808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882" name="Text Box 85"/>
            <p:cNvSpPr txBox="1"/>
            <p:nvPr/>
          </p:nvSpPr>
          <p:spPr>
            <a:xfrm>
              <a:off x="7645400" y="5151438"/>
              <a:ext cx="116205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传输轮次 </a:t>
              </a:r>
            </a:p>
          </p:txBody>
        </p:sp>
        <p:sp>
          <p:nvSpPr>
            <p:cNvPr id="161883" name="Text Box 86"/>
            <p:cNvSpPr txBox="1"/>
            <p:nvPr/>
          </p:nvSpPr>
          <p:spPr>
            <a:xfrm>
              <a:off x="1446213" y="2192338"/>
              <a:ext cx="173990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拥塞窗口 cwnd </a:t>
              </a:r>
            </a:p>
          </p:txBody>
        </p:sp>
        <p:sp>
          <p:nvSpPr>
            <p:cNvPr id="161884" name="Text Box 87"/>
            <p:cNvSpPr txBox="1"/>
            <p:nvPr/>
          </p:nvSpPr>
          <p:spPr>
            <a:xfrm>
              <a:off x="5556250" y="2273300"/>
              <a:ext cx="2328863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收到 3 个重复的确认</a:t>
              </a:r>
            </a:p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执行快重传算法</a:t>
              </a:r>
            </a:p>
          </p:txBody>
        </p:sp>
        <p:sp>
          <p:nvSpPr>
            <p:cNvPr id="161885" name="Line 88"/>
            <p:cNvSpPr/>
            <p:nvPr/>
          </p:nvSpPr>
          <p:spPr>
            <a:xfrm flipH="1">
              <a:off x="5273675" y="2708275"/>
              <a:ext cx="508000" cy="238125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886" name="Line 89"/>
            <p:cNvSpPr/>
            <p:nvPr/>
          </p:nvSpPr>
          <p:spPr>
            <a:xfrm>
              <a:off x="3595688" y="3201988"/>
              <a:ext cx="601662" cy="246062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887" name="Line 91"/>
            <p:cNvSpPr/>
            <p:nvPr/>
          </p:nvSpPr>
          <p:spPr>
            <a:xfrm rot="10800000">
              <a:off x="2460625" y="4262438"/>
              <a:ext cx="3030538" cy="95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161888" name="Line 94"/>
            <p:cNvSpPr/>
            <p:nvPr/>
          </p:nvSpPr>
          <p:spPr>
            <a:xfrm>
              <a:off x="4813300" y="2968625"/>
              <a:ext cx="0" cy="13049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sm" len="med"/>
              <a:tailEnd type="triangle" w="sm" len="med"/>
            </a:ln>
          </p:spPr>
        </p:sp>
        <p:sp>
          <p:nvSpPr>
            <p:cNvPr id="161889" name="Text Box 95"/>
            <p:cNvSpPr txBox="1"/>
            <p:nvPr/>
          </p:nvSpPr>
          <p:spPr>
            <a:xfrm>
              <a:off x="1003300" y="4991100"/>
              <a:ext cx="898525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慢开始</a:t>
              </a:r>
            </a:p>
          </p:txBody>
        </p:sp>
        <p:sp>
          <p:nvSpPr>
            <p:cNvPr id="161890" name="Line 96"/>
            <p:cNvSpPr/>
            <p:nvPr/>
          </p:nvSpPr>
          <p:spPr>
            <a:xfrm>
              <a:off x="1781175" y="5241925"/>
              <a:ext cx="558800" cy="17303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891" name="Text Box 97"/>
            <p:cNvSpPr txBox="1"/>
            <p:nvPr/>
          </p:nvSpPr>
          <p:spPr>
            <a:xfrm>
              <a:off x="4210050" y="3475038"/>
              <a:ext cx="1370013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“乘法减小”</a:t>
              </a:r>
            </a:p>
          </p:txBody>
        </p:sp>
        <p:sp>
          <p:nvSpPr>
            <p:cNvPr id="161892" name="Text Box 98"/>
            <p:cNvSpPr txBox="1"/>
            <p:nvPr/>
          </p:nvSpPr>
          <p:spPr>
            <a:xfrm>
              <a:off x="5353706" y="3087688"/>
              <a:ext cx="1636988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拥塞避免</a:t>
              </a:r>
            </a:p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“加法增大” </a:t>
              </a:r>
            </a:p>
          </p:txBody>
        </p:sp>
        <p:sp>
          <p:nvSpPr>
            <p:cNvPr id="161893" name="未知"/>
            <p:cNvSpPr/>
            <p:nvPr/>
          </p:nvSpPr>
          <p:spPr>
            <a:xfrm>
              <a:off x="5238750" y="2971800"/>
              <a:ext cx="2314575" cy="2457450"/>
            </a:xfrm>
            <a:custGeom>
              <a:avLst/>
              <a:gdLst>
                <a:gd name="txL" fmla="*/ 0 w 1392"/>
                <a:gd name="txT" fmla="*/ 0 h 1356"/>
                <a:gd name="txR" fmla="*/ 1392 w 1392"/>
                <a:gd name="txB" fmla="*/ 1356 h 1356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392" h="1356">
                  <a:moveTo>
                    <a:pt x="0" y="0"/>
                  </a:moveTo>
                  <a:lnTo>
                    <a:pt x="152" y="1356"/>
                  </a:lnTo>
                  <a:lnTo>
                    <a:pt x="300" y="1300"/>
                  </a:lnTo>
                  <a:lnTo>
                    <a:pt x="448" y="1188"/>
                  </a:lnTo>
                  <a:lnTo>
                    <a:pt x="576" y="952"/>
                  </a:lnTo>
                  <a:lnTo>
                    <a:pt x="728" y="708"/>
                  </a:lnTo>
                  <a:lnTo>
                    <a:pt x="1392" y="428"/>
                  </a:ln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2" name="Text Box 100"/>
            <p:cNvSpPr txBox="1">
              <a:spLocks noChangeArrowheads="1"/>
            </p:cNvSpPr>
            <p:nvPr/>
          </p:nvSpPr>
          <p:spPr bwMode="auto">
            <a:xfrm>
              <a:off x="7591552" y="3005569"/>
              <a:ext cx="1206484" cy="64103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zh-CN" sz="1800" b="1" kern="1200" cap="none" spc="0" normalizeH="0" baseline="0" noProof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TCP Reno</a:t>
              </a: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zh-CN" sz="1800" b="1" kern="1200" cap="none" spc="0" normalizeH="0" baseline="0" noProof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版本</a:t>
              </a:r>
            </a:p>
          </p:txBody>
        </p:sp>
        <p:sp>
          <p:nvSpPr>
            <p:cNvPr id="266343" name="Text Box 101"/>
            <p:cNvSpPr txBox="1">
              <a:spLocks noChangeArrowheads="1"/>
            </p:cNvSpPr>
            <p:nvPr/>
          </p:nvSpPr>
          <p:spPr bwMode="auto">
            <a:xfrm>
              <a:off x="6827497" y="4241332"/>
              <a:ext cx="1826201" cy="642481"/>
            </a:xfrm>
            <a:prstGeom prst="rect">
              <a:avLst/>
            </a:prstGeom>
            <a:solidFill>
              <a:srgbClr val="CCECFF"/>
            </a:solidFill>
            <a:ln w="9525">
              <a:noFill/>
              <a:miter lim="800000"/>
            </a:ln>
            <a:effectLst>
              <a:outerShdw dist="45791" dir="2021404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zh-CN" sz="1800" b="1" kern="1200" cap="none" spc="0" normalizeH="0" baseline="0" noProof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TCP Tahoe 版本</a:t>
              </a:r>
            </a:p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zh-CN" sz="1800" b="1" kern="1200" cap="none" spc="0" normalizeH="0" baseline="0" noProof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(已废弃不用）</a:t>
              </a:r>
            </a:p>
          </p:txBody>
        </p:sp>
        <p:sp>
          <p:nvSpPr>
            <p:cNvPr id="161896" name="Text Box 102"/>
            <p:cNvSpPr txBox="1"/>
            <p:nvPr/>
          </p:nvSpPr>
          <p:spPr>
            <a:xfrm>
              <a:off x="103188" y="3630613"/>
              <a:ext cx="2019300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ssthresh 的初始值 </a:t>
              </a:r>
            </a:p>
          </p:txBody>
        </p:sp>
        <p:sp>
          <p:nvSpPr>
            <p:cNvPr id="161897" name="Text Box 103"/>
            <p:cNvSpPr txBox="1"/>
            <p:nvPr/>
          </p:nvSpPr>
          <p:spPr>
            <a:xfrm>
              <a:off x="2367899" y="2922588"/>
              <a:ext cx="1579279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拥塞避免</a:t>
              </a:r>
            </a:p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“加法增大”</a:t>
              </a:r>
            </a:p>
          </p:txBody>
        </p:sp>
        <p:sp>
          <p:nvSpPr>
            <p:cNvPr id="161898" name="Text Box 104"/>
            <p:cNvSpPr txBox="1"/>
            <p:nvPr/>
          </p:nvSpPr>
          <p:spPr>
            <a:xfrm>
              <a:off x="301625" y="4043363"/>
              <a:ext cx="1893888" cy="3667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新的 ssthresh 值</a:t>
              </a:r>
            </a:p>
          </p:txBody>
        </p:sp>
        <p:sp>
          <p:nvSpPr>
            <p:cNvPr id="161899" name="Line 105"/>
            <p:cNvSpPr/>
            <p:nvPr/>
          </p:nvSpPr>
          <p:spPr>
            <a:xfrm>
              <a:off x="6310313" y="4518025"/>
              <a:ext cx="601662" cy="0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61900" name="Line 106"/>
            <p:cNvSpPr/>
            <p:nvPr/>
          </p:nvSpPr>
          <p:spPr>
            <a:xfrm>
              <a:off x="4845050" y="5248275"/>
              <a:ext cx="558800" cy="174625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901" name="Text Box 107"/>
            <p:cNvSpPr txBox="1"/>
            <p:nvPr/>
          </p:nvSpPr>
          <p:spPr>
            <a:xfrm>
              <a:off x="3995738" y="5013325"/>
              <a:ext cx="1049337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慢开始</a:t>
              </a:r>
            </a:p>
          </p:txBody>
        </p:sp>
        <p:sp>
          <p:nvSpPr>
            <p:cNvPr id="161902" name="Text Box 108"/>
            <p:cNvSpPr txBox="1"/>
            <p:nvPr/>
          </p:nvSpPr>
          <p:spPr>
            <a:xfrm>
              <a:off x="4122738" y="4298950"/>
              <a:ext cx="896937" cy="3683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zh-CN" sz="18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快恢复</a:t>
              </a:r>
            </a:p>
          </p:txBody>
        </p:sp>
        <p:sp>
          <p:nvSpPr>
            <p:cNvPr id="161903" name="Line 109"/>
            <p:cNvSpPr/>
            <p:nvPr/>
          </p:nvSpPr>
          <p:spPr>
            <a:xfrm flipV="1">
              <a:off x="4876800" y="4300538"/>
              <a:ext cx="585788" cy="2174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61904" name="未知"/>
            <p:cNvSpPr/>
            <p:nvPr/>
          </p:nvSpPr>
          <p:spPr>
            <a:xfrm>
              <a:off x="5253038" y="2946400"/>
              <a:ext cx="2224087" cy="1327150"/>
            </a:xfrm>
            <a:custGeom>
              <a:avLst/>
              <a:gdLst>
                <a:gd name="txL" fmla="*/ 0 w 1338"/>
                <a:gd name="txT" fmla="*/ 0 h 732"/>
                <a:gd name="txR" fmla="*/ 1338 w 1338"/>
                <a:gd name="txB" fmla="*/ 732 h 732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1338" h="732">
                  <a:moveTo>
                    <a:pt x="0" y="0"/>
                  </a:moveTo>
                  <a:lnTo>
                    <a:pt x="138" y="732"/>
                  </a:lnTo>
                  <a:lnTo>
                    <a:pt x="1338" y="234"/>
                  </a:lnTo>
                </a:path>
              </a:pathLst>
            </a:custGeom>
            <a:noFill/>
            <a:ln w="28575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905" name="Line 111"/>
            <p:cNvSpPr/>
            <p:nvPr/>
          </p:nvSpPr>
          <p:spPr>
            <a:xfrm>
              <a:off x="2460625" y="2957513"/>
              <a:ext cx="43878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</p:sp>
      </p:grpSp>
      <p:sp>
        <p:nvSpPr>
          <p:cNvPr id="161799" name="TextBox 118"/>
          <p:cNvSpPr txBox="1"/>
          <p:nvPr/>
        </p:nvSpPr>
        <p:spPr>
          <a:xfrm>
            <a:off x="5867400" y="152400"/>
            <a:ext cx="2965450" cy="4619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思考题：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P193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，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 40</a:t>
            </a:r>
            <a:endParaRPr lang="zh-CN" altLang="en-US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TCP </a:t>
            </a:r>
            <a:r>
              <a:rPr lang="zh-CN" altLang="en-US" dirty="0"/>
              <a:t>拥塞控制：回顾</a:t>
            </a:r>
          </a:p>
        </p:txBody>
      </p:sp>
      <p:sp>
        <p:nvSpPr>
          <p:cNvPr id="162819" name="内容占位符 2"/>
          <p:cNvSpPr>
            <a:spLocks noGrp="1"/>
          </p:cNvSpPr>
          <p:nvPr>
            <p:ph sz="half" idx="1"/>
          </p:nvPr>
        </p:nvSpPr>
        <p:spPr>
          <a:xfrm>
            <a:off x="76200" y="1447800"/>
            <a:ext cx="2667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TCP</a:t>
            </a: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拥塞控制算法:</a:t>
            </a:r>
            <a:endParaRPr lang="zh-CN" altLang="en-US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b="1" dirty="0">
                <a:solidFill>
                  <a:schemeClr val="accent2"/>
                </a:solidFill>
                <a:latin typeface="+mn-lt"/>
                <a:ea typeface="+mn-ea"/>
              </a:rPr>
              <a:t>慢启动</a:t>
            </a:r>
            <a:endParaRPr lang="en-US" altLang="zh-CN" b="1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b="1" dirty="0">
                <a:solidFill>
                  <a:schemeClr val="accent2"/>
                </a:solidFill>
                <a:latin typeface="+mn-lt"/>
                <a:ea typeface="+mn-ea"/>
              </a:rPr>
              <a:t>拥塞避免</a:t>
            </a:r>
            <a:endParaRPr lang="en-US" altLang="zh-CN" b="1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i="1" dirty="0">
                <a:latin typeface="+mn-lt"/>
                <a:ea typeface="+mn-ea"/>
              </a:rPr>
              <a:t>快速恢复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2821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6282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88" y="1371600"/>
            <a:ext cx="6323012" cy="47958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2823" name="TextBox 8"/>
          <p:cNvSpPr txBox="1"/>
          <p:nvPr/>
        </p:nvSpPr>
        <p:spPr>
          <a:xfrm>
            <a:off x="3733800" y="6248400"/>
            <a:ext cx="30368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P179-TCP </a:t>
            </a:r>
            <a:r>
              <a:rPr lang="zh-CN" altLang="en-US" dirty="0">
                <a:latin typeface="Comic Sans MS" panose="030F0702030302020204" pitchFamily="66" charset="0"/>
              </a:rPr>
              <a:t>拥塞控制的</a:t>
            </a:r>
            <a:r>
              <a:rPr lang="en-US" altLang="zh-CN" dirty="0">
                <a:latin typeface="Comic Sans MS" panose="030F0702030302020204" pitchFamily="66" charset="0"/>
              </a:rPr>
              <a:t>FSM</a:t>
            </a:r>
            <a:r>
              <a:rPr lang="zh-CN" altLang="en-US" dirty="0">
                <a:latin typeface="Comic Sans MS" panose="030F0702030302020204" pitchFamily="66" charset="0"/>
              </a:rPr>
              <a:t>描述</a:t>
            </a:r>
          </a:p>
        </p:txBody>
      </p:sp>
    </p:spTree>
  </p:cSld>
  <p:clrMapOvr>
    <a:masterClrMapping/>
  </p:clrMapOvr>
  <p:transition>
    <p:random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拥塞控制：回顾</a:t>
            </a:r>
            <a:endParaRPr lang="en-US" altLang="zh-CN" dirty="0"/>
          </a:p>
        </p:txBody>
      </p:sp>
      <p:sp>
        <p:nvSpPr>
          <p:cNvPr id="19460" name="Rectangle 4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4191000" cy="14478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乘性减（</a:t>
            </a:r>
            <a:r>
              <a:rPr lang="en-US" altLang="zh-CN" sz="24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Multiplicative Decrease</a:t>
            </a:r>
            <a:r>
              <a:rPr lang="zh-CN" altLang="en-US" sz="24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）:</a:t>
            </a:r>
            <a:r>
              <a:rPr lang="zh-CN" altLang="en-US" sz="2400" b="1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丢包事件后，拥塞窗口值减半</a:t>
            </a:r>
            <a:endParaRPr lang="en-US" altLang="zh-CN" sz="24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9458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1066800" y="3276600"/>
          <a:ext cx="6827838" cy="311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r:id="rId4" imgW="6779895" imgH="3097530" progId="Visio.Drawing.11">
                  <p:embed/>
                </p:oleObj>
              </mc:Choice>
              <mc:Fallback>
                <p:oleObj r:id="rId4" imgW="6779895" imgH="3097530" progId="Visio.Drawing.11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>
                      <a:xfrm>
                        <a:off x="1066800" y="3276600"/>
                        <a:ext cx="6827838" cy="31130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946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9463" name="Rectangle 5"/>
          <p:cNvSpPr/>
          <p:nvPr/>
        </p:nvSpPr>
        <p:spPr>
          <a:xfrm>
            <a:off x="4648200" y="1828800"/>
            <a:ext cx="4343400" cy="1447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加性增（</a:t>
            </a:r>
            <a:r>
              <a:rPr lang="en-US" altLang="zh-CN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Additive Increase</a:t>
            </a:r>
            <a:r>
              <a:rPr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）:</a:t>
            </a: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如没有检测到丢包事件，每个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RTT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时间拥塞窗口值增加一个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MSS (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最大报文段长度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9464" name="Text Box 6"/>
          <p:cNvSpPr txBox="1"/>
          <p:nvPr/>
        </p:nvSpPr>
        <p:spPr>
          <a:xfrm>
            <a:off x="2819400" y="6324600"/>
            <a:ext cx="219710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长生命周期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TCP</a:t>
            </a:r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连接</a:t>
            </a:r>
            <a:endParaRPr lang="en-US" altLang="zh-CN" sz="18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163" y="1066800"/>
            <a:ext cx="3873500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加增倍减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AIMD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/>
          </p:cNvSpPr>
          <p:nvPr>
            <p:ph type="title"/>
          </p:nvPr>
        </p:nvSpPr>
        <p:spPr>
          <a:xfrm>
            <a:off x="542925" y="498475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拥塞控制：小结</a:t>
            </a:r>
          </a:p>
        </p:txBody>
      </p:sp>
      <p:sp>
        <p:nvSpPr>
          <p:cNvPr id="163843" name="Rectangle 3"/>
          <p:cNvSpPr>
            <a:spLocks noGrp="1"/>
          </p:cNvSpPr>
          <p:nvPr>
            <p:ph idx="1"/>
          </p:nvPr>
        </p:nvSpPr>
        <p:spPr>
          <a:xfrm>
            <a:off x="619125" y="1751013"/>
            <a:ext cx="77724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spcBef>
                <a:spcPct val="70000"/>
              </a:spcBef>
            </a:pPr>
            <a:r>
              <a:rPr lang="zh-CN" altLang="en-US" dirty="0"/>
              <a:t>当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cwnd</a:t>
            </a:r>
            <a:r>
              <a:rPr lang="en-US" altLang="zh-CN" dirty="0"/>
              <a:t> &lt; </a:t>
            </a:r>
            <a:r>
              <a:rPr lang="en-US" altLang="zh-CN" dirty="0">
                <a:solidFill>
                  <a:srgbClr val="FF0000"/>
                </a:solidFill>
              </a:rPr>
              <a:t>ssthresh</a:t>
            </a:r>
            <a:r>
              <a:rPr lang="zh-CN" altLang="en-US" dirty="0"/>
              <a:t>时，发送者处于</a:t>
            </a:r>
            <a:r>
              <a:rPr lang="zh-CN" altLang="en-US" dirty="0">
                <a:solidFill>
                  <a:schemeClr val="accent2"/>
                </a:solidFill>
              </a:rPr>
              <a:t>慢启动</a:t>
            </a:r>
            <a:r>
              <a:rPr lang="zh-CN" altLang="en-US" dirty="0"/>
              <a:t>阶段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cwnd</a:t>
            </a:r>
            <a:r>
              <a:rPr lang="zh-CN" altLang="en-US" dirty="0"/>
              <a:t>指数增长</a:t>
            </a:r>
          </a:p>
          <a:p>
            <a:pPr eaLnBrk="1" hangingPunct="1">
              <a:spcBef>
                <a:spcPct val="70000"/>
              </a:spcBef>
            </a:pPr>
            <a:r>
              <a:rPr lang="zh-CN" altLang="en-US" dirty="0"/>
              <a:t>当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cwnd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&gt;= ssthresh</a:t>
            </a:r>
            <a:r>
              <a:rPr lang="zh-CN" altLang="en-US" dirty="0"/>
              <a:t>时，发送者处于</a:t>
            </a:r>
            <a:r>
              <a:rPr lang="zh-CN" altLang="en-US" dirty="0">
                <a:solidFill>
                  <a:schemeClr val="accent2"/>
                </a:solidFill>
              </a:rPr>
              <a:t>拥塞避免</a:t>
            </a:r>
            <a:r>
              <a:rPr lang="zh-CN" altLang="en-US" dirty="0"/>
              <a:t>阶段,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cwnd</a:t>
            </a:r>
            <a:r>
              <a:rPr lang="zh-CN" altLang="en-US" dirty="0"/>
              <a:t>线性增长</a:t>
            </a:r>
            <a:endParaRPr lang="en-US" altLang="zh-CN" dirty="0"/>
          </a:p>
          <a:p>
            <a:pPr eaLnBrk="1" hangingPunct="1">
              <a:spcBef>
                <a:spcPct val="70000"/>
              </a:spcBef>
            </a:pPr>
            <a:r>
              <a:rPr lang="zh-CN" altLang="en-US" dirty="0"/>
              <a:t>当出现</a:t>
            </a:r>
            <a:r>
              <a:rPr lang="zh-CN" altLang="en-US" dirty="0">
                <a:solidFill>
                  <a:srgbClr val="FF0000"/>
                </a:solidFill>
              </a:rPr>
              <a:t>3个冗余确认</a:t>
            </a:r>
            <a:r>
              <a:rPr lang="zh-CN" altLang="en-US" dirty="0"/>
              <a:t>时, 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阈值</a:t>
            </a:r>
            <a:r>
              <a:rPr lang="en-US" altLang="zh-CN" dirty="0">
                <a:solidFill>
                  <a:srgbClr val="FF0000"/>
                </a:solidFill>
              </a:rPr>
              <a:t>ssthresh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设置为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</a:rPr>
              <a:t>cwnd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/2</a:t>
            </a:r>
            <a:r>
              <a:rPr lang="zh-CN" altLang="en-US" sz="2400" dirty="0">
                <a:solidFill>
                  <a:schemeClr val="accent2"/>
                </a:solidFill>
                <a:latin typeface="Courier New" panose="02070309020205020404" pitchFamily="49" charset="0"/>
              </a:rPr>
              <a:t>，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且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</a:rPr>
              <a:t>cwnd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设置为</a:t>
            </a:r>
            <a:r>
              <a:rPr lang="en-US" altLang="zh-CN" dirty="0">
                <a:solidFill>
                  <a:schemeClr val="accent2"/>
                </a:solidFill>
              </a:rPr>
              <a:t>ssthresh</a:t>
            </a:r>
            <a:r>
              <a:rPr lang="en-US" altLang="zh-CN" u="sng" dirty="0"/>
              <a:t>+3MSS</a:t>
            </a:r>
            <a:r>
              <a:rPr lang="zh-CN" altLang="en-US" dirty="0">
                <a:solidFill>
                  <a:schemeClr val="accent2"/>
                </a:solidFill>
              </a:rPr>
              <a:t>，进入拥塞避免</a:t>
            </a:r>
            <a:endParaRPr lang="en-US" altLang="zh-CN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70000"/>
              </a:spcBef>
            </a:pPr>
            <a:r>
              <a:rPr lang="zh-CN" altLang="en-US" dirty="0"/>
              <a:t>当</a:t>
            </a:r>
            <a:r>
              <a:rPr lang="zh-CN" altLang="en-US" dirty="0">
                <a:solidFill>
                  <a:srgbClr val="FF0000"/>
                </a:solidFill>
              </a:rPr>
              <a:t>超时</a:t>
            </a:r>
            <a:r>
              <a:rPr lang="zh-CN" altLang="en-US" dirty="0"/>
              <a:t>发生时，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阈值</a:t>
            </a:r>
            <a:r>
              <a:rPr lang="en-US" altLang="zh-CN" dirty="0">
                <a:solidFill>
                  <a:srgbClr val="FF0000"/>
                </a:solidFill>
              </a:rPr>
              <a:t>ssthresh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设置为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</a:rPr>
              <a:t>cwnd</a:t>
            </a:r>
            <a:r>
              <a:rPr lang="en-US" altLang="zh-CN" sz="2400" dirty="0">
                <a:solidFill>
                  <a:schemeClr val="accent2"/>
                </a:solidFill>
                <a:latin typeface="Courier New" panose="02070309020205020404" pitchFamily="49" charset="0"/>
              </a:rPr>
              <a:t>/2</a:t>
            </a:r>
            <a:r>
              <a:rPr lang="zh-CN" altLang="en-US" sz="2400" dirty="0">
                <a:solidFill>
                  <a:schemeClr val="accent2"/>
                </a:solidFill>
                <a:latin typeface="Courier New" panose="02070309020205020404" pitchFamily="49" charset="0"/>
              </a:rPr>
              <a:t>，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并且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</a:rPr>
              <a:t>cwnd</a:t>
            </a:r>
            <a:r>
              <a:rPr lang="zh-CN" altLang="en-US" dirty="0">
                <a:solidFill>
                  <a:schemeClr val="accent2"/>
                </a:solidFill>
                <a:latin typeface="Courier New" panose="02070309020205020404" pitchFamily="49" charset="0"/>
              </a:rPr>
              <a:t>设置为</a:t>
            </a:r>
            <a:r>
              <a:rPr lang="en-US" altLang="zh-CN" dirty="0">
                <a:solidFill>
                  <a:schemeClr val="accent2"/>
                </a:solidFill>
              </a:rPr>
              <a:t>1 MSS</a:t>
            </a:r>
            <a:r>
              <a:rPr lang="zh-CN" altLang="en-US" dirty="0">
                <a:solidFill>
                  <a:schemeClr val="accent2"/>
                </a:solidFill>
              </a:rPr>
              <a:t>，进入慢启动</a:t>
            </a:r>
            <a:r>
              <a:rPr lang="en-US" altLang="zh-CN" dirty="0">
                <a:solidFill>
                  <a:schemeClr val="accent2"/>
                </a:solidFill>
              </a:rPr>
              <a:t>.</a:t>
            </a:r>
            <a:r>
              <a:rPr lang="en-US" altLang="zh-CN" sz="2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384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59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拥塞控制：小结</a:t>
            </a:r>
          </a:p>
        </p:txBody>
      </p:sp>
      <p:graphicFrame>
        <p:nvGraphicFramePr>
          <p:cNvPr id="568478" name="Group 158"/>
          <p:cNvGraphicFramePr>
            <a:graphicFrameLocks noGrp="1"/>
          </p:cNvGraphicFramePr>
          <p:nvPr>
            <p:ph type="tbl" idx="1"/>
          </p:nvPr>
        </p:nvGraphicFramePr>
        <p:xfrm>
          <a:off x="304800" y="1447800"/>
          <a:ext cx="8686800" cy="4648202"/>
        </p:xfrm>
        <a:graphic>
          <a:graphicData uri="http://schemas.openxmlformats.org/drawingml/2006/table">
            <a:tbl>
              <a:tblPr/>
              <a:tblGrid>
                <a:gridCol w="1728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5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状态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事件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TCP</a:t>
                      </a: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发送方拥塞控制动作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注释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6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慢启动（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收到前面未确认数据的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MSS, 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如果（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&gt; 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阈值） 设置状态为“拥塞避免”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导致每个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RTT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翻倍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6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拥塞避免（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收到前面未确认数据的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 MSS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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MSS/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加性增，每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RTT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导致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增加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1725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由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个冗余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检测到的丢包事件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阈值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 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阈值</a:t>
                      </a:r>
                      <a:r>
                        <a:rPr kumimoji="0" lang="en-US" altLang="zh-CN" sz="16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+3MSS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，设置状态为“拥塞避免”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实现乘性减。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将不低于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56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超时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阈值 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/2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1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，设置状态为“慢启动”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进入慢启动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冗余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对确认的报文段增加冗余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计数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cwnd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和阈值不改变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490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5892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65893" name="矩形 5"/>
          <p:cNvSpPr/>
          <p:nvPr/>
        </p:nvSpPr>
        <p:spPr>
          <a:xfrm>
            <a:off x="533400" y="1676400"/>
            <a:ext cx="8382000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latin typeface="Comic Sans MS" panose="030F0702030302020204" pitchFamily="66" charset="0"/>
              </a:rPr>
              <a:t>设</a:t>
            </a:r>
            <a:r>
              <a:rPr lang="en-US" altLang="zh-CN" sz="2400" b="1" dirty="0">
                <a:latin typeface="Comic Sans MS" panose="030F0702030302020204" pitchFamily="66" charset="0"/>
              </a:rPr>
              <a:t>TCP</a:t>
            </a:r>
            <a:r>
              <a:rPr lang="zh-CN" altLang="en-US" sz="2400" b="1" dirty="0">
                <a:latin typeface="Comic Sans MS" panose="030F0702030302020204" pitchFamily="66" charset="0"/>
              </a:rPr>
              <a:t>拥塞窗口初始值为</a:t>
            </a:r>
            <a:r>
              <a:rPr lang="en-US" altLang="zh-CN" sz="2400" b="1" dirty="0">
                <a:latin typeface="Comic Sans MS" panose="030F0702030302020204" pitchFamily="66" charset="0"/>
              </a:rPr>
              <a:t>1</a:t>
            </a:r>
            <a:r>
              <a:rPr lang="zh-CN" altLang="en-US" sz="2400" b="1" dirty="0">
                <a:latin typeface="Comic Sans MS" panose="030F0702030302020204" pitchFamily="66" charset="0"/>
              </a:rPr>
              <a:t>，初始阈值为</a:t>
            </a:r>
            <a:r>
              <a:rPr lang="en-US" altLang="zh-CN" sz="2400" b="1" dirty="0">
                <a:latin typeface="Comic Sans MS" panose="030F0702030302020204" pitchFamily="66" charset="0"/>
              </a:rPr>
              <a:t>8</a:t>
            </a:r>
            <a:r>
              <a:rPr lang="zh-CN" altLang="en-US" sz="2400" b="1" dirty="0">
                <a:latin typeface="Comic Sans MS" panose="030F0702030302020204" pitchFamily="66" charset="0"/>
              </a:rPr>
              <a:t>，（单位为报文段），当拥塞窗口上升到</a:t>
            </a:r>
            <a:r>
              <a:rPr lang="en-US" altLang="zh-CN" sz="2400" b="1" dirty="0">
                <a:latin typeface="Comic Sans MS" panose="030F0702030302020204" pitchFamily="66" charset="0"/>
              </a:rPr>
              <a:t>12</a:t>
            </a:r>
            <a:r>
              <a:rPr lang="zh-CN" altLang="en-US" sz="2400" b="1" dirty="0">
                <a:latin typeface="Comic Sans MS" panose="030F0702030302020204" pitchFamily="66" charset="0"/>
              </a:rPr>
              <a:t>时发生超时，</a:t>
            </a:r>
            <a:r>
              <a:rPr lang="en-US" altLang="zh-CN" sz="2400" b="1" dirty="0">
                <a:latin typeface="Comic Sans MS" panose="030F0702030302020204" pitchFamily="66" charset="0"/>
              </a:rPr>
              <a:t>TCP</a:t>
            </a:r>
            <a:r>
              <a:rPr lang="zh-CN" altLang="en-US" sz="2400" b="1" dirty="0">
                <a:latin typeface="Comic Sans MS" panose="030F0702030302020204" pitchFamily="66" charset="0"/>
              </a:rPr>
              <a:t>开始慢启动和拥塞避免，那么第</a:t>
            </a:r>
            <a:r>
              <a:rPr lang="en-US" altLang="zh-CN" sz="2400" b="1" dirty="0">
                <a:latin typeface="Comic Sans MS" panose="030F0702030302020204" pitchFamily="66" charset="0"/>
              </a:rPr>
              <a:t>13</a:t>
            </a:r>
            <a:r>
              <a:rPr lang="zh-CN" altLang="en-US" sz="2400" b="1" dirty="0">
                <a:latin typeface="Comic Sans MS" panose="030F0702030302020204" pitchFamily="66" charset="0"/>
              </a:rPr>
              <a:t>次传输时拥塞窗口大小为</a:t>
            </a:r>
            <a:r>
              <a:rPr lang="en-US" altLang="zh-CN" sz="2400" b="1" dirty="0">
                <a:latin typeface="Comic Sans MS" panose="030F0702030302020204" pitchFamily="66" charset="0"/>
              </a:rPr>
              <a:t>(   )</a:t>
            </a: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endParaRPr lang="en-US" altLang="zh-CN" sz="2400" b="1" dirty="0">
              <a:latin typeface="Comic Sans MS" panose="030F0702030302020204" pitchFamily="66" charset="0"/>
            </a:endParaRPr>
          </a:p>
          <a:p>
            <a:r>
              <a:rPr lang="en-US" altLang="zh-CN" sz="2400" b="1" dirty="0">
                <a:latin typeface="Comic Sans MS" panose="030F0702030302020204" pitchFamily="66" charset="0"/>
              </a:rPr>
              <a:t>	A.7		B.8		C.6		D.4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219200" y="4622800"/>
          <a:ext cx="7467603" cy="12350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908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5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 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10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08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 8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11"/>
          <p:cNvGrpSpPr/>
          <p:nvPr/>
        </p:nvGrpSpPr>
        <p:grpSpPr>
          <a:xfrm>
            <a:off x="0" y="4622800"/>
            <a:ext cx="1241425" cy="1146175"/>
            <a:chOff x="0" y="4622391"/>
            <a:chExt cx="1241045" cy="1146542"/>
          </a:xfrm>
        </p:grpSpPr>
        <p:sp>
          <p:nvSpPr>
            <p:cNvPr id="165953" name="文本框 8"/>
            <p:cNvSpPr txBox="1"/>
            <p:nvPr/>
          </p:nvSpPr>
          <p:spPr>
            <a:xfrm>
              <a:off x="381000" y="4622391"/>
              <a:ext cx="7008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Comic Sans MS" panose="030F0702030302020204" pitchFamily="66" charset="0"/>
                </a:rPr>
                <a:t>轮数</a:t>
              </a:r>
            </a:p>
          </p:txBody>
        </p:sp>
        <p:sp>
          <p:nvSpPr>
            <p:cNvPr id="165954" name="文本框 9"/>
            <p:cNvSpPr txBox="1"/>
            <p:nvPr/>
          </p:nvSpPr>
          <p:spPr>
            <a:xfrm>
              <a:off x="381000" y="5022501"/>
              <a:ext cx="776175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Comic Sans MS" panose="030F0702030302020204" pitchFamily="66" charset="0"/>
                </a:rPr>
                <a:t>cwnd</a:t>
              </a:r>
              <a:endParaRPr lang="zh-CN" altLang="en-US" sz="20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165955" name="文本框 10"/>
            <p:cNvSpPr txBox="1"/>
            <p:nvPr/>
          </p:nvSpPr>
          <p:spPr>
            <a:xfrm>
              <a:off x="0" y="5368823"/>
              <a:ext cx="1241045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Comic Sans MS" panose="030F0702030302020204" pitchFamily="66" charset="0"/>
                </a:rPr>
                <a:t>ssthresh</a:t>
              </a:r>
              <a:endParaRPr lang="zh-CN" altLang="en-US" sz="2000" b="1"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66915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TCP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691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149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66918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分解工作过程</a:t>
            </a:r>
            <a:endParaRPr lang="en-US" altLang="zh-CN" dirty="0"/>
          </a:p>
        </p:txBody>
      </p:sp>
      <p:sp>
        <p:nvSpPr>
          <p:cNvPr id="46083" name="Rectangle 23"/>
          <p:cNvSpPr>
            <a:spLocks noGrp="1"/>
          </p:cNvSpPr>
          <p:nvPr>
            <p:ph sz="half" idx="1"/>
          </p:nvPr>
        </p:nvSpPr>
        <p:spPr>
          <a:xfrm>
            <a:off x="533400" y="1219200"/>
            <a:ext cx="4724400" cy="35814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主机接收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数据报</a:t>
            </a:r>
            <a:endParaRPr lang="en-US" altLang="zh-CN" sz="24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每个数据报携带一个源</a:t>
            </a:r>
            <a:r>
              <a:rPr lang="en-US" altLang="zh-CN" dirty="0">
                <a:latin typeface="+mn-lt"/>
                <a:ea typeface="+mn-ea"/>
              </a:rPr>
              <a:t>IP</a:t>
            </a:r>
            <a:r>
              <a:rPr lang="zh-CN" altLang="en-US" dirty="0">
                <a:latin typeface="+mn-lt"/>
                <a:ea typeface="+mn-ea"/>
              </a:rPr>
              <a:t>地址、目的</a:t>
            </a:r>
            <a:r>
              <a:rPr lang="en-US" altLang="zh-CN" dirty="0">
                <a:latin typeface="+mn-lt"/>
                <a:ea typeface="+mn-ea"/>
              </a:rPr>
              <a:t>IP</a:t>
            </a:r>
            <a:r>
              <a:rPr lang="zh-CN" altLang="en-US" dirty="0">
                <a:latin typeface="+mn-lt"/>
                <a:ea typeface="+mn-ea"/>
              </a:rPr>
              <a:t>地址</a:t>
            </a: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每个数据报承载</a:t>
            </a:r>
            <a:r>
              <a:rPr lang="en-US" altLang="zh-CN" dirty="0">
                <a:latin typeface="+mn-lt"/>
                <a:ea typeface="+mn-ea"/>
              </a:rPr>
              <a:t>1</a:t>
            </a:r>
            <a:r>
              <a:rPr lang="zh-CN" altLang="en-US" dirty="0">
                <a:latin typeface="+mn-lt"/>
                <a:ea typeface="+mn-ea"/>
              </a:rPr>
              <a:t>个传输层段</a:t>
            </a:r>
            <a:r>
              <a:rPr lang="en-US" altLang="zh-CN" dirty="0">
                <a:latin typeface="+mn-lt"/>
                <a:ea typeface="+mn-ea"/>
              </a:rPr>
              <a:t>(Segment)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每个段具有源、目的端口号。</a:t>
            </a:r>
            <a:endParaRPr lang="en-US" altLang="zh-CN" dirty="0">
              <a:latin typeface="+mn-lt"/>
              <a:ea typeface="+mn-ea"/>
            </a:endParaRPr>
          </a:p>
          <a:p>
            <a:pPr lvl="2" eaLnBrk="1" hangingPunct="1">
              <a:buClrTx/>
              <a:buSzTx/>
              <a:buFontTx/>
            </a:pPr>
            <a:r>
              <a:rPr lang="zh-CN" altLang="en-US" dirty="0">
                <a:latin typeface="+mn-lt"/>
                <a:ea typeface="+mn-ea"/>
              </a:rPr>
              <a:t>端口号</a:t>
            </a:r>
            <a:r>
              <a:rPr lang="en-US" altLang="zh-CN" dirty="0">
                <a:latin typeface="+mn-lt"/>
                <a:ea typeface="+mn-ea"/>
              </a:rPr>
              <a:t>16bit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0~1023</a:t>
            </a:r>
            <a:r>
              <a:rPr lang="zh-CN" altLang="en-US" dirty="0">
                <a:latin typeface="+mn-lt"/>
                <a:ea typeface="+mn-ea"/>
              </a:rPr>
              <a:t>周知端口</a:t>
            </a:r>
            <a:endParaRPr lang="en-US" altLang="zh-CN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主机使用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地址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&amp;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端口号将段定向到适当的套接字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608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6086" name="Rectangle 75"/>
          <p:cNvSpPr/>
          <p:nvPr/>
        </p:nvSpPr>
        <p:spPr>
          <a:xfrm>
            <a:off x="5667375" y="1477963"/>
            <a:ext cx="3324225" cy="32004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6087" name="Rectangle 65"/>
          <p:cNvSpPr/>
          <p:nvPr/>
        </p:nvSpPr>
        <p:spPr>
          <a:xfrm>
            <a:off x="5591175" y="1573213"/>
            <a:ext cx="3324225" cy="32004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6088" name="Text Box 63"/>
          <p:cNvSpPr txBox="1"/>
          <p:nvPr/>
        </p:nvSpPr>
        <p:spPr>
          <a:xfrm>
            <a:off x="5848350" y="1595438"/>
            <a:ext cx="11303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源端口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#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6089" name="Text Box 64"/>
          <p:cNvSpPr txBox="1"/>
          <p:nvPr/>
        </p:nvSpPr>
        <p:spPr>
          <a:xfrm>
            <a:off x="7400925" y="1595438"/>
            <a:ext cx="135890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目的端口 </a:t>
            </a:r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#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90" name="Line 66"/>
          <p:cNvSpPr/>
          <p:nvPr/>
        </p:nvSpPr>
        <p:spPr>
          <a:xfrm flipV="1">
            <a:off x="5581650" y="1973263"/>
            <a:ext cx="332898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091" name="Line 68"/>
          <p:cNvSpPr/>
          <p:nvPr/>
        </p:nvSpPr>
        <p:spPr>
          <a:xfrm flipV="1">
            <a:off x="5591175" y="2963863"/>
            <a:ext cx="332422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092" name="Line 69"/>
          <p:cNvSpPr/>
          <p:nvPr/>
        </p:nvSpPr>
        <p:spPr>
          <a:xfrm flipV="1">
            <a:off x="7229475" y="1573213"/>
            <a:ext cx="0" cy="3952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093" name="Text Box 70"/>
          <p:cNvSpPr txBox="1"/>
          <p:nvPr/>
        </p:nvSpPr>
        <p:spPr>
          <a:xfrm>
            <a:off x="6731000" y="1143000"/>
            <a:ext cx="9493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latin typeface="Comic Sans MS" panose="030F0702030302020204" pitchFamily="66" charset="0"/>
              </a:rPr>
              <a:t>32 bits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6094" name="Line 71"/>
          <p:cNvSpPr/>
          <p:nvPr/>
        </p:nvSpPr>
        <p:spPr>
          <a:xfrm>
            <a:off x="7686675" y="1339850"/>
            <a:ext cx="1200150" cy="476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095" name="Line 72"/>
          <p:cNvSpPr/>
          <p:nvPr/>
        </p:nvSpPr>
        <p:spPr>
          <a:xfrm rot="10800000">
            <a:off x="5576888" y="1349375"/>
            <a:ext cx="1128712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096" name="Text Box 73"/>
          <p:cNvSpPr txBox="1"/>
          <p:nvPr/>
        </p:nvSpPr>
        <p:spPr>
          <a:xfrm>
            <a:off x="6597650" y="3408363"/>
            <a:ext cx="1200150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Comic Sans MS" panose="030F0702030302020204" pitchFamily="66" charset="0"/>
              </a:rPr>
              <a:t>应用数据</a:t>
            </a:r>
          </a:p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(</a:t>
            </a:r>
            <a:r>
              <a:rPr lang="zh-CN" altLang="en-US" sz="2000" dirty="0">
                <a:latin typeface="Comic Sans MS" panose="030F0702030302020204" pitchFamily="66" charset="0"/>
              </a:rPr>
              <a:t>报文</a:t>
            </a:r>
            <a:r>
              <a:rPr lang="en-US" altLang="zh-CN" sz="2000" dirty="0">
                <a:latin typeface="Comic Sans MS" panose="030F0702030302020204" pitchFamily="66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6097" name="Text Box 74"/>
          <p:cNvSpPr txBox="1"/>
          <p:nvPr/>
        </p:nvSpPr>
        <p:spPr>
          <a:xfrm>
            <a:off x="6391275" y="2317750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Comic Sans MS" panose="030F0702030302020204" pitchFamily="66" charset="0"/>
              </a:rPr>
              <a:t>其他首部字段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6098" name="Text Box 76"/>
          <p:cNvSpPr txBox="1"/>
          <p:nvPr/>
        </p:nvSpPr>
        <p:spPr>
          <a:xfrm>
            <a:off x="6291263" y="4995863"/>
            <a:ext cx="211137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TCP/UDP </a:t>
            </a:r>
            <a:r>
              <a:rPr lang="zh-CN" altLang="en-US" sz="2000" dirty="0">
                <a:latin typeface="Comic Sans MS" panose="030F0702030302020204" pitchFamily="66" charset="0"/>
              </a:rPr>
              <a:t>段格式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2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7939" name="灯片编号占位符 3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67940" name="Rectangle 2"/>
          <p:cNvSpPr/>
          <p:nvPr/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en-US" altLang="zh-CN" sz="4000" u="sng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TCP </a:t>
            </a:r>
            <a:r>
              <a:rPr lang="zh-CN" alt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吞吐量</a:t>
            </a:r>
          </a:p>
        </p:txBody>
      </p:sp>
      <p:sp>
        <p:nvSpPr>
          <p:cNvPr id="150533" name="Rectangle 3"/>
          <p:cNvSpPr/>
          <p:nvPr/>
        </p:nvSpPr>
        <p:spPr>
          <a:xfrm>
            <a:off x="533400" y="2209800"/>
            <a:ext cx="77724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作为窗口长度和</a:t>
            </a:r>
            <a:r>
              <a:rPr lang="en-US" altLang="zh-CN" sz="2800" dirty="0">
                <a:latin typeface="Times New Roman" panose="02020603050405020304" pitchFamily="18" charset="0"/>
              </a:rPr>
              <a:t>RTT</a:t>
            </a:r>
            <a:r>
              <a:rPr lang="zh-CN" altLang="en-US" sz="2800" dirty="0">
                <a:latin typeface="Times New Roman" panose="02020603050405020304" pitchFamily="18" charset="0"/>
              </a:rPr>
              <a:t>的函数，</a:t>
            </a: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的平均吞吐量是什么？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设当丢包发生时窗口长度是</a:t>
            </a:r>
            <a:r>
              <a:rPr lang="en-US" altLang="zh-CN" sz="2800" dirty="0">
                <a:latin typeface="Times New Roman" panose="02020603050405020304" pitchFamily="18" charset="0"/>
              </a:rPr>
              <a:t>W</a:t>
            </a:r>
          </a:p>
          <a:p>
            <a:pPr marL="800100" lvl="1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如果窗口为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，吞吐量是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W/RTT</a:t>
            </a:r>
          </a:p>
          <a:p>
            <a:pPr marL="800100" lvl="1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当丢包发生后，窗口降为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W/2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，吞吐量为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W/2RTT.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一个连接的平均吞吐量为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0 .75 </a:t>
            </a:r>
            <a:r>
              <a:rPr lang="en-US" altLang="zh-CN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W/RTT</a:t>
            </a:r>
          </a:p>
        </p:txBody>
      </p:sp>
      <p:grpSp>
        <p:nvGrpSpPr>
          <p:cNvPr id="2" name="组合 14"/>
          <p:cNvGrpSpPr/>
          <p:nvPr/>
        </p:nvGrpSpPr>
        <p:grpSpPr>
          <a:xfrm>
            <a:off x="5183188" y="76200"/>
            <a:ext cx="3579812" cy="1985963"/>
            <a:chOff x="5183188" y="76200"/>
            <a:chExt cx="3579812" cy="1985665"/>
          </a:xfrm>
        </p:grpSpPr>
        <p:grpSp>
          <p:nvGrpSpPr>
            <p:cNvPr id="167943" name="Group 35"/>
            <p:cNvGrpSpPr/>
            <p:nvPr/>
          </p:nvGrpSpPr>
          <p:grpSpPr>
            <a:xfrm>
              <a:off x="5183188" y="76200"/>
              <a:ext cx="3579812" cy="1447800"/>
              <a:chOff x="279" y="2432"/>
              <a:chExt cx="3070" cy="1259"/>
            </a:xfrm>
          </p:grpSpPr>
          <p:sp>
            <p:nvSpPr>
              <p:cNvPr id="167945" name="Freeform 26"/>
              <p:cNvSpPr/>
              <p:nvPr/>
            </p:nvSpPr>
            <p:spPr>
              <a:xfrm>
                <a:off x="678" y="2556"/>
                <a:ext cx="2481" cy="579"/>
              </a:xfrm>
              <a:custGeom>
                <a:avLst/>
                <a:gdLst>
                  <a:gd name="txL" fmla="*/ 0 w 2481"/>
                  <a:gd name="txT" fmla="*/ 0 h 579"/>
                  <a:gd name="txR" fmla="*/ 2481 w 2481"/>
                  <a:gd name="txB" fmla="*/ 579 h 579"/>
                </a:gdLst>
                <a:ahLst/>
                <a:cxnLst>
                  <a:cxn ang="0">
                    <a:pos x="0" y="573"/>
                  </a:cxn>
                  <a:cxn ang="0">
                    <a:pos x="414" y="18"/>
                  </a:cxn>
                  <a:cxn ang="0">
                    <a:pos x="414" y="579"/>
                  </a:cxn>
                  <a:cxn ang="0">
                    <a:pos x="819" y="18"/>
                  </a:cxn>
                  <a:cxn ang="0">
                    <a:pos x="825" y="579"/>
                  </a:cxn>
                  <a:cxn ang="0">
                    <a:pos x="1245" y="15"/>
                  </a:cxn>
                  <a:cxn ang="0">
                    <a:pos x="1245" y="576"/>
                  </a:cxn>
                  <a:cxn ang="0">
                    <a:pos x="1647" y="6"/>
                  </a:cxn>
                  <a:cxn ang="0">
                    <a:pos x="1647" y="570"/>
                  </a:cxn>
                  <a:cxn ang="0">
                    <a:pos x="2064" y="6"/>
                  </a:cxn>
                  <a:cxn ang="0">
                    <a:pos x="2064" y="564"/>
                  </a:cxn>
                  <a:cxn ang="0">
                    <a:pos x="2481" y="0"/>
                  </a:cxn>
                </a:cxnLst>
                <a:rect l="txL" t="txT" r="txR" b="txB"/>
                <a:pathLst>
                  <a:path w="2481" h="579">
                    <a:moveTo>
                      <a:pt x="0" y="573"/>
                    </a:moveTo>
                    <a:lnTo>
                      <a:pt x="414" y="18"/>
                    </a:lnTo>
                    <a:lnTo>
                      <a:pt x="414" y="579"/>
                    </a:lnTo>
                    <a:lnTo>
                      <a:pt x="819" y="18"/>
                    </a:lnTo>
                    <a:lnTo>
                      <a:pt x="825" y="579"/>
                    </a:lnTo>
                    <a:lnTo>
                      <a:pt x="1245" y="15"/>
                    </a:lnTo>
                    <a:lnTo>
                      <a:pt x="1245" y="576"/>
                    </a:lnTo>
                    <a:lnTo>
                      <a:pt x="1647" y="6"/>
                    </a:lnTo>
                    <a:lnTo>
                      <a:pt x="1647" y="570"/>
                    </a:lnTo>
                    <a:lnTo>
                      <a:pt x="2064" y="6"/>
                    </a:lnTo>
                    <a:lnTo>
                      <a:pt x="2064" y="564"/>
                    </a:lnTo>
                    <a:lnTo>
                      <a:pt x="2481" y="0"/>
                    </a:lnTo>
                  </a:path>
                </a:pathLst>
              </a:custGeom>
              <a:noFill/>
              <a:ln w="28575" cap="flat" cmpd="sng">
                <a:solidFill>
                  <a:srgbClr val="CC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946" name="Line 28"/>
              <p:cNvSpPr/>
              <p:nvPr/>
            </p:nvSpPr>
            <p:spPr>
              <a:xfrm>
                <a:off x="675" y="3685"/>
                <a:ext cx="267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947" name="Line 29"/>
              <p:cNvSpPr/>
              <p:nvPr/>
            </p:nvSpPr>
            <p:spPr>
              <a:xfrm>
                <a:off x="682" y="2432"/>
                <a:ext cx="0" cy="1259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948" name="Line 31"/>
              <p:cNvSpPr/>
              <p:nvPr/>
            </p:nvSpPr>
            <p:spPr>
              <a:xfrm>
                <a:off x="606" y="2571"/>
                <a:ext cx="7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949" name="Line 32"/>
              <p:cNvSpPr/>
              <p:nvPr/>
            </p:nvSpPr>
            <p:spPr>
              <a:xfrm>
                <a:off x="606" y="3117"/>
                <a:ext cx="7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7950" name="Text Box 33"/>
              <p:cNvSpPr txBox="1"/>
              <p:nvPr/>
            </p:nvSpPr>
            <p:spPr>
              <a:xfrm>
                <a:off x="380" y="2453"/>
                <a:ext cx="231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W</a:t>
                </a:r>
              </a:p>
            </p:txBody>
          </p:sp>
          <p:sp>
            <p:nvSpPr>
              <p:cNvPr id="167951" name="Text Box 34"/>
              <p:cNvSpPr txBox="1"/>
              <p:nvPr/>
            </p:nvSpPr>
            <p:spPr>
              <a:xfrm>
                <a:off x="279" y="3008"/>
                <a:ext cx="350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W/2</a:t>
                </a:r>
              </a:p>
            </p:txBody>
          </p:sp>
        </p:grpSp>
        <p:sp>
          <p:nvSpPr>
            <p:cNvPr id="167944" name="矩形 13"/>
            <p:cNvSpPr/>
            <p:nvPr/>
          </p:nvSpPr>
          <p:spPr>
            <a:xfrm>
              <a:off x="6096000" y="1600200"/>
              <a:ext cx="218521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marL="742950" lvl="1" indent="-285750" eaLnBrk="1">
                <a:spcBef>
                  <a:spcPct val="20000"/>
                </a:spcBef>
                <a:buClr>
                  <a:schemeClr val="accent2"/>
                </a:buClr>
                <a:buSzPct val="75000"/>
              </a:pPr>
              <a:r>
                <a:rPr lang="zh-CN" altLang="en-US" sz="2400" dirty="0">
                  <a:latin typeface="Times New Roman" panose="02020603050405020304" pitchFamily="18" charset="0"/>
                </a:rPr>
                <a:t>忽略慢启动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0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2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20485" name="Rectangle 2"/>
          <p:cNvSpPr/>
          <p:nvPr/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en-US" altLang="zh-CN" sz="4000" u="sng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TCP </a:t>
            </a:r>
            <a:r>
              <a:rPr lang="zh-CN" altLang="en-US" sz="4000" u="sng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未来</a:t>
            </a:r>
          </a:p>
        </p:txBody>
      </p:sp>
      <p:sp>
        <p:nvSpPr>
          <p:cNvPr id="20486" name="Rectangle 3"/>
          <p:cNvSpPr/>
          <p:nvPr/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举例: 1500 字节的</a:t>
            </a:r>
            <a:r>
              <a:rPr lang="en-US" altLang="zh-CN" sz="2800" dirty="0">
                <a:latin typeface="Times New Roman" panose="02020603050405020304" pitchFamily="18" charset="0"/>
              </a:rPr>
              <a:t>MSS</a:t>
            </a:r>
            <a:r>
              <a:rPr lang="zh-CN" altLang="en-US" sz="2800" dirty="0">
                <a:latin typeface="Times New Roman" panose="02020603050405020304" pitchFamily="18" charset="0"/>
              </a:rPr>
              <a:t>, 100</a:t>
            </a:r>
            <a:r>
              <a:rPr lang="en-US" altLang="zh-CN" sz="2800" dirty="0">
                <a:latin typeface="Times New Roman" panose="02020603050405020304" pitchFamily="18" charset="0"/>
              </a:rPr>
              <a:t>ms RTT, </a:t>
            </a:r>
            <a:r>
              <a:rPr lang="zh-CN" altLang="en-US" sz="2800" dirty="0">
                <a:latin typeface="Times New Roman" panose="02020603050405020304" pitchFamily="18" charset="0"/>
              </a:rPr>
              <a:t>要达到10 </a:t>
            </a:r>
            <a:r>
              <a:rPr lang="en-US" altLang="zh-CN" sz="2800" dirty="0">
                <a:latin typeface="Times New Roman" panose="02020603050405020304" pitchFamily="18" charset="0"/>
              </a:rPr>
              <a:t>Gbps </a:t>
            </a:r>
            <a:r>
              <a:rPr lang="zh-CN" altLang="en-US" sz="2800" dirty="0">
                <a:latin typeface="Times New Roman" panose="02020603050405020304" pitchFamily="18" charset="0"/>
              </a:rPr>
              <a:t>的吞吐量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要求窗口长度 </a:t>
            </a:r>
            <a:r>
              <a:rPr lang="en-US" altLang="zh-CN" sz="2800" dirty="0">
                <a:latin typeface="Times New Roman" panose="02020603050405020304" pitchFamily="18" charset="0"/>
              </a:rPr>
              <a:t>W = 83,333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根据丢包率，则一个连接的平均吞吐量为:</a:t>
            </a: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zh-CN" altLang="en-US" sz="2800" dirty="0">
                <a:latin typeface="Times New Roman" panose="02020603050405020304" pitchFamily="18" charset="0"/>
              </a:rPr>
            </a:br>
            <a:br>
              <a:rPr lang="zh-CN" altLang="en-US" sz="2800" dirty="0">
                <a:latin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800" dirty="0">
                <a:latin typeface="MS Mincho" pitchFamily="49" charset="-128"/>
              </a:rPr>
              <a:t>➜</a:t>
            </a:r>
            <a:r>
              <a:rPr lang="zh-CN" altLang="en-US" sz="2800" dirty="0">
                <a:latin typeface="MS Mincho" pitchFamily="49" charset="-128"/>
              </a:rPr>
              <a:t>丢包率 </a:t>
            </a:r>
            <a:r>
              <a:rPr lang="en-US" altLang="zh-CN" sz="2800" dirty="0">
                <a:latin typeface="Times New Roman" panose="02020603050405020304" pitchFamily="18" charset="0"/>
              </a:rPr>
              <a:t>L = 2</a:t>
            </a:r>
            <a:r>
              <a:rPr lang="el-GR" altLang="zh-CN" sz="2800" dirty="0">
                <a:latin typeface="Times New Roman" panose="02020603050405020304" pitchFamily="18" charset="0"/>
              </a:rPr>
              <a:t>·</a:t>
            </a:r>
            <a:r>
              <a:rPr lang="en-US" altLang="zh-CN" sz="2800" dirty="0">
                <a:latin typeface="Times New Roman" panose="02020603050405020304" pitchFamily="18" charset="0"/>
              </a:rPr>
              <a:t>10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-10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难以达到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需要高速下的</a:t>
            </a:r>
            <a:r>
              <a:rPr lang="en-US" altLang="zh-CN" sz="2800" dirty="0">
                <a:latin typeface="Times New Roman" panose="02020603050405020304" pitchFamily="18" charset="0"/>
              </a:rPr>
              <a:t>TCP</a:t>
            </a:r>
            <a:r>
              <a:rPr lang="zh-CN" altLang="en-US" sz="2800" dirty="0">
                <a:latin typeface="Times New Roman" panose="02020603050405020304" pitchFamily="18" charset="0"/>
              </a:rPr>
              <a:t>新版本</a:t>
            </a:r>
            <a:r>
              <a:rPr lang="en-US" altLang="zh-CN" sz="2800" dirty="0">
                <a:latin typeface="Times New Roman" panose="02020603050405020304" pitchFamily="18" charset="0"/>
              </a:rPr>
              <a:t>!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3276600" y="3657600"/>
          <a:ext cx="15621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r:id="rId4" imgW="685800" imgH="419100" progId="Equation.3">
                  <p:embed/>
                </p:oleObj>
              </mc:Choice>
              <mc:Fallback>
                <p:oleObj r:id="rId4" imgW="685800" imgH="419100" progId="Equation.3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76600" y="3657600"/>
                        <a:ext cx="1562100" cy="954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标注 1"/>
          <p:cNvSpPr/>
          <p:nvPr/>
        </p:nvSpPr>
        <p:spPr>
          <a:xfrm>
            <a:off x="5257800" y="2133600"/>
            <a:ext cx="3505200" cy="584200"/>
          </a:xfrm>
          <a:prstGeom prst="wedgeRectCallout">
            <a:avLst>
              <a:gd name="adj1" fmla="val -56097"/>
              <a:gd name="adj2" fmla="val 95579"/>
            </a:avLst>
          </a:prstGeom>
          <a:solidFill>
            <a:srgbClr val="CCFFFF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throughput = W*MSS*8/RTT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W=throughput*RTT/(MSS*8)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68963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TCP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公平性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896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68966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公平</a:t>
            </a:r>
          </a:p>
        </p:txBody>
      </p:sp>
      <p:sp>
        <p:nvSpPr>
          <p:cNvPr id="21509" name="Rectangle 2"/>
          <p:cNvSpPr>
            <a:spLocks noGrp="1"/>
          </p:cNvSpPr>
          <p:nvPr>
            <p:ph sz="half" idx="1"/>
          </p:nvPr>
        </p:nvSpPr>
        <p:spPr>
          <a:xfrm>
            <a:off x="544513" y="1412875"/>
            <a:ext cx="7620000" cy="21907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公平目标: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如果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个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TCP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会话 共享带宽为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的链路瓶颈, 每个会话应有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R/K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的平均链路速率 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2151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1512" name="Group 3"/>
          <p:cNvGrpSpPr/>
          <p:nvPr/>
        </p:nvGrpSpPr>
        <p:grpSpPr>
          <a:xfrm>
            <a:off x="1676400" y="3048000"/>
            <a:ext cx="5016500" cy="2193925"/>
            <a:chOff x="2510" y="2444"/>
            <a:chExt cx="3160" cy="1382"/>
          </a:xfrm>
        </p:grpSpPr>
        <p:sp>
          <p:nvSpPr>
            <p:cNvPr id="21513" name="Line 4"/>
            <p:cNvSpPr/>
            <p:nvPr/>
          </p:nvSpPr>
          <p:spPr>
            <a:xfrm>
              <a:off x="4422" y="3180"/>
              <a:ext cx="1218" cy="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21506" name="Object 5"/>
            <p:cNvGraphicFramePr>
              <a:graphicFrameLocks noChangeAspect="1"/>
            </p:cNvGraphicFramePr>
            <p:nvPr/>
          </p:nvGraphicFramePr>
          <p:xfrm>
            <a:off x="2846" y="3284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1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46" y="3284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4" name="Oval 6"/>
            <p:cNvSpPr/>
            <p:nvPr/>
          </p:nvSpPr>
          <p:spPr>
            <a:xfrm>
              <a:off x="3670" y="3144"/>
              <a:ext cx="755" cy="233"/>
            </a:xfrm>
            <a:prstGeom prst="ellipse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15" name="Rectangle 7"/>
            <p:cNvSpPr/>
            <p:nvPr/>
          </p:nvSpPr>
          <p:spPr>
            <a:xfrm>
              <a:off x="3670" y="3101"/>
              <a:ext cx="755" cy="166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1516" name="Oval 8"/>
            <p:cNvSpPr/>
            <p:nvPr/>
          </p:nvSpPr>
          <p:spPr>
            <a:xfrm>
              <a:off x="3676" y="2957"/>
              <a:ext cx="755" cy="271"/>
            </a:xfrm>
            <a:prstGeom prst="ellipse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21517" name="Group 9"/>
            <p:cNvGrpSpPr/>
            <p:nvPr/>
          </p:nvGrpSpPr>
          <p:grpSpPr>
            <a:xfrm>
              <a:off x="3894" y="2976"/>
              <a:ext cx="314" cy="75"/>
              <a:chOff x="2208" y="2184"/>
              <a:chExt cx="176" cy="69"/>
            </a:xfrm>
          </p:grpSpPr>
          <p:grpSp>
            <p:nvGrpSpPr>
              <p:cNvPr id="21540" name="Group 10"/>
              <p:cNvGrpSpPr/>
              <p:nvPr/>
            </p:nvGrpSpPr>
            <p:grpSpPr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21545" name="Line 11"/>
                <p:cNvSpPr/>
                <p:nvPr/>
              </p:nvSpPr>
              <p:spPr>
                <a:xfrm flipV="1">
                  <a:off x="2848" y="848"/>
                  <a:ext cx="50" cy="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46" name="Line 12"/>
                <p:cNvSpPr/>
                <p:nvPr/>
              </p:nvSpPr>
              <p:spPr>
                <a:xfrm>
                  <a:off x="2944" y="946"/>
                  <a:ext cx="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47" name="Line 13"/>
                <p:cNvSpPr/>
                <p:nvPr/>
              </p:nvSpPr>
              <p:spPr>
                <a:xfrm>
                  <a:off x="2894" y="850"/>
                  <a:ext cx="52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1541" name="Group 14"/>
              <p:cNvGrpSpPr/>
              <p:nvPr/>
            </p:nvGrpSpPr>
            <p:grpSpPr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21542" name="Line 15"/>
                <p:cNvSpPr/>
                <p:nvPr/>
              </p:nvSpPr>
              <p:spPr>
                <a:xfrm flipV="1">
                  <a:off x="2848" y="848"/>
                  <a:ext cx="50" cy="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43" name="Line 16"/>
                <p:cNvSpPr/>
                <p:nvPr/>
              </p:nvSpPr>
              <p:spPr>
                <a:xfrm>
                  <a:off x="2944" y="946"/>
                  <a:ext cx="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44" name="Line 17"/>
                <p:cNvSpPr/>
                <p:nvPr/>
              </p:nvSpPr>
              <p:spPr>
                <a:xfrm>
                  <a:off x="2894" y="850"/>
                  <a:ext cx="52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21518" name="Oval 18"/>
            <p:cNvSpPr/>
            <p:nvPr/>
          </p:nvSpPr>
          <p:spPr>
            <a:xfrm>
              <a:off x="4846" y="3150"/>
              <a:ext cx="755" cy="233"/>
            </a:xfrm>
            <a:prstGeom prst="ellipse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19" name="Line 19"/>
            <p:cNvSpPr/>
            <p:nvPr/>
          </p:nvSpPr>
          <p:spPr>
            <a:xfrm>
              <a:off x="4852" y="3137"/>
              <a:ext cx="0" cy="14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20" name="Rectangle 20"/>
            <p:cNvSpPr/>
            <p:nvPr/>
          </p:nvSpPr>
          <p:spPr>
            <a:xfrm>
              <a:off x="4852" y="3113"/>
              <a:ext cx="755" cy="166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21521" name="Oval 21"/>
            <p:cNvSpPr/>
            <p:nvPr/>
          </p:nvSpPr>
          <p:spPr>
            <a:xfrm>
              <a:off x="4858" y="2969"/>
              <a:ext cx="755" cy="271"/>
            </a:xfrm>
            <a:prstGeom prst="ellipse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21507" name="Object 22"/>
            <p:cNvGraphicFramePr>
              <a:graphicFrameLocks noChangeAspect="1"/>
            </p:cNvGraphicFramePr>
            <p:nvPr/>
          </p:nvGraphicFramePr>
          <p:xfrm>
            <a:off x="2816" y="2660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2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10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816" y="2660"/>
                          <a:ext cx="407" cy="3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2" name="Rectangle 23"/>
            <p:cNvSpPr/>
            <p:nvPr/>
          </p:nvSpPr>
          <p:spPr>
            <a:xfrm>
              <a:off x="4647" y="3060"/>
              <a:ext cx="93" cy="12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23" name="Rectangle 24"/>
            <p:cNvSpPr/>
            <p:nvPr/>
          </p:nvSpPr>
          <p:spPr>
            <a:xfrm>
              <a:off x="4212" y="3099"/>
              <a:ext cx="93" cy="12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24" name="Rectangle 25"/>
            <p:cNvSpPr/>
            <p:nvPr/>
          </p:nvSpPr>
          <p:spPr>
            <a:xfrm>
              <a:off x="4395" y="3060"/>
              <a:ext cx="93" cy="126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25" name="Text Box 26"/>
            <p:cNvSpPr txBox="1"/>
            <p:nvPr/>
          </p:nvSpPr>
          <p:spPr>
            <a:xfrm>
              <a:off x="2798" y="2444"/>
              <a:ext cx="81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Comic Sans MS" panose="030F0702030302020204" pitchFamily="66" charset="0"/>
                </a:rPr>
                <a:t>TCP </a:t>
              </a:r>
              <a:r>
                <a:rPr lang="zh-CN" altLang="en-US" sz="1800" dirty="0">
                  <a:latin typeface="Comic Sans MS" panose="030F0702030302020204" pitchFamily="66" charset="0"/>
                </a:rPr>
                <a:t>连接 1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21526" name="Text Box 27"/>
            <p:cNvSpPr txBox="1"/>
            <p:nvPr/>
          </p:nvSpPr>
          <p:spPr>
            <a:xfrm>
              <a:off x="3653" y="3332"/>
              <a:ext cx="83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瓶颈路由器</a:t>
              </a:r>
            </a:p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容量 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R</a:t>
              </a:r>
              <a:endParaRPr lang="en-US" altLang="zh-CN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1527" name="Group 28"/>
            <p:cNvGrpSpPr/>
            <p:nvPr/>
          </p:nvGrpSpPr>
          <p:grpSpPr>
            <a:xfrm>
              <a:off x="5064" y="3006"/>
              <a:ext cx="314" cy="75"/>
              <a:chOff x="2208" y="2184"/>
              <a:chExt cx="176" cy="69"/>
            </a:xfrm>
          </p:grpSpPr>
          <p:grpSp>
            <p:nvGrpSpPr>
              <p:cNvPr id="21532" name="Group 29"/>
              <p:cNvGrpSpPr/>
              <p:nvPr/>
            </p:nvGrpSpPr>
            <p:grpSpPr>
              <a:xfrm>
                <a:off x="2208" y="2185"/>
                <a:ext cx="176" cy="68"/>
                <a:chOff x="2848" y="848"/>
                <a:chExt cx="140" cy="98"/>
              </a:xfrm>
            </p:grpSpPr>
            <p:sp>
              <p:nvSpPr>
                <p:cNvPr id="21537" name="Line 30"/>
                <p:cNvSpPr/>
                <p:nvPr/>
              </p:nvSpPr>
              <p:spPr>
                <a:xfrm flipV="1">
                  <a:off x="2848" y="848"/>
                  <a:ext cx="50" cy="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38" name="Line 31"/>
                <p:cNvSpPr/>
                <p:nvPr/>
              </p:nvSpPr>
              <p:spPr>
                <a:xfrm>
                  <a:off x="2944" y="946"/>
                  <a:ext cx="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39" name="Line 32"/>
                <p:cNvSpPr/>
                <p:nvPr/>
              </p:nvSpPr>
              <p:spPr>
                <a:xfrm>
                  <a:off x="2894" y="850"/>
                  <a:ext cx="52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1533" name="Group 33"/>
              <p:cNvGrpSpPr/>
              <p:nvPr/>
            </p:nvGrpSpPr>
            <p:grpSpPr>
              <a:xfrm flipV="1">
                <a:off x="2208" y="2184"/>
                <a:ext cx="176" cy="68"/>
                <a:chOff x="2848" y="848"/>
                <a:chExt cx="140" cy="98"/>
              </a:xfrm>
            </p:grpSpPr>
            <p:sp>
              <p:nvSpPr>
                <p:cNvPr id="21534" name="Line 34"/>
                <p:cNvSpPr/>
                <p:nvPr/>
              </p:nvSpPr>
              <p:spPr>
                <a:xfrm flipV="1">
                  <a:off x="2848" y="848"/>
                  <a:ext cx="50" cy="2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35" name="Line 35"/>
                <p:cNvSpPr/>
                <p:nvPr/>
              </p:nvSpPr>
              <p:spPr>
                <a:xfrm>
                  <a:off x="2944" y="946"/>
                  <a:ext cx="44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536" name="Line 36"/>
                <p:cNvSpPr/>
                <p:nvPr/>
              </p:nvSpPr>
              <p:spPr>
                <a:xfrm>
                  <a:off x="2894" y="850"/>
                  <a:ext cx="52" cy="96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21528" name="Text Box 37"/>
            <p:cNvSpPr txBox="1"/>
            <p:nvPr/>
          </p:nvSpPr>
          <p:spPr>
            <a:xfrm>
              <a:off x="2510" y="3422"/>
              <a:ext cx="492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Comic Sans MS" panose="030F0702030302020204" pitchFamily="66" charset="0"/>
                </a:rPr>
                <a:t>TCP </a:t>
              </a:r>
            </a:p>
            <a:p>
              <a:r>
                <a:rPr lang="zh-CN" altLang="en-US" sz="1800" dirty="0">
                  <a:latin typeface="Comic Sans MS" panose="030F0702030302020204" pitchFamily="66" charset="0"/>
                </a:rPr>
                <a:t>连接2</a:t>
              </a:r>
            </a:p>
          </p:txBody>
        </p:sp>
        <p:sp>
          <p:nvSpPr>
            <p:cNvPr id="21529" name="Freeform 38"/>
            <p:cNvSpPr/>
            <p:nvPr/>
          </p:nvSpPr>
          <p:spPr>
            <a:xfrm>
              <a:off x="3258" y="2730"/>
              <a:ext cx="2412" cy="453"/>
            </a:xfrm>
            <a:custGeom>
              <a:avLst/>
              <a:gdLst>
                <a:gd name="txL" fmla="*/ 0 w 2412"/>
                <a:gd name="txT" fmla="*/ 0 h 453"/>
                <a:gd name="txR" fmla="*/ 2412 w 2412"/>
                <a:gd name="txB" fmla="*/ 453 h 453"/>
              </a:gdLst>
              <a:ahLst/>
              <a:cxnLst>
                <a:cxn ang="0">
                  <a:pos x="0" y="0"/>
                </a:cxn>
                <a:cxn ang="0">
                  <a:pos x="558" y="390"/>
                </a:cxn>
                <a:cxn ang="0">
                  <a:pos x="2412" y="432"/>
                </a:cxn>
              </a:cxnLst>
              <a:rect l="txL" t="txT" r="txR" b="txB"/>
              <a:pathLst>
                <a:path w="2412" h="453">
                  <a:moveTo>
                    <a:pt x="0" y="0"/>
                  </a:moveTo>
                  <a:cubicBezTo>
                    <a:pt x="93" y="65"/>
                    <a:pt x="156" y="318"/>
                    <a:pt x="558" y="390"/>
                  </a:cubicBezTo>
                  <a:cubicBezTo>
                    <a:pt x="959" y="453"/>
                    <a:pt x="2026" y="423"/>
                    <a:pt x="2412" y="432"/>
                  </a:cubicBezTo>
                </a:path>
              </a:pathLst>
            </a:custGeom>
            <a:noFill/>
            <a:ln w="38100" cap="flat" cmpd="sng">
              <a:solidFill>
                <a:srgbClr val="0099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Rectangle 39"/>
            <p:cNvSpPr/>
            <p:nvPr/>
          </p:nvSpPr>
          <p:spPr>
            <a:xfrm>
              <a:off x="4314" y="3099"/>
              <a:ext cx="93" cy="12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1531" name="Freeform 40"/>
            <p:cNvSpPr/>
            <p:nvPr/>
          </p:nvSpPr>
          <p:spPr>
            <a:xfrm>
              <a:off x="3222" y="3193"/>
              <a:ext cx="2412" cy="453"/>
            </a:xfrm>
            <a:custGeom>
              <a:avLst/>
              <a:gdLst>
                <a:gd name="txL" fmla="*/ 0 w 2412"/>
                <a:gd name="txT" fmla="*/ 0 h 453"/>
                <a:gd name="txR" fmla="*/ 2412 w 2412"/>
                <a:gd name="txB" fmla="*/ 453 h 453"/>
              </a:gdLst>
              <a:ahLst/>
              <a:cxnLst>
                <a:cxn ang="0">
                  <a:pos x="0" y="453"/>
                </a:cxn>
                <a:cxn ang="0">
                  <a:pos x="558" y="63"/>
                </a:cxn>
                <a:cxn ang="0">
                  <a:pos x="2412" y="29"/>
                </a:cxn>
              </a:cxnLst>
              <a:rect l="txL" t="txT" r="txR" b="txB"/>
              <a:pathLst>
                <a:path w="2412" h="453">
                  <a:moveTo>
                    <a:pt x="0" y="453"/>
                  </a:moveTo>
                  <a:cubicBezTo>
                    <a:pt x="93" y="388"/>
                    <a:pt x="156" y="134"/>
                    <a:pt x="558" y="63"/>
                  </a:cubicBezTo>
                  <a:cubicBezTo>
                    <a:pt x="959" y="0"/>
                    <a:pt x="2026" y="36"/>
                    <a:pt x="2412" y="29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954088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为什么</a:t>
            </a:r>
            <a:r>
              <a:rPr lang="en-US" altLang="zh-CN" dirty="0"/>
              <a:t>TCP</a:t>
            </a:r>
            <a:r>
              <a:rPr lang="zh-CN" altLang="en-US" dirty="0"/>
              <a:t>能保证公平性?</a:t>
            </a:r>
          </a:p>
        </p:txBody>
      </p:sp>
      <p:sp>
        <p:nvSpPr>
          <p:cNvPr id="169987" name="Rectangle 3"/>
          <p:cNvSpPr>
            <a:spLocks noGrp="1"/>
          </p:cNvSpPr>
          <p:nvPr>
            <p:ph sz="half" idx="1"/>
          </p:nvPr>
        </p:nvSpPr>
        <p:spPr>
          <a:xfrm>
            <a:off x="609600" y="1400175"/>
            <a:ext cx="83058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两个竞争会话: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随着吞吐量的增加，按照斜率1加性增加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等比例地乘性降低吞吐量</a:t>
            </a:r>
            <a:endParaRPr lang="en-US" altLang="zh-CN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1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6998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69990" name="Line 4"/>
          <p:cNvSpPr/>
          <p:nvPr/>
        </p:nvSpPr>
        <p:spPr>
          <a:xfrm>
            <a:off x="2400300" y="5848350"/>
            <a:ext cx="363855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991" name="Line 5"/>
          <p:cNvSpPr/>
          <p:nvPr/>
        </p:nvSpPr>
        <p:spPr>
          <a:xfrm flipV="1">
            <a:off x="2400300" y="2752725"/>
            <a:ext cx="0" cy="30861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992" name="Line 6"/>
          <p:cNvSpPr/>
          <p:nvPr/>
        </p:nvSpPr>
        <p:spPr>
          <a:xfrm rot="-2938105" flipH="1" flipV="1">
            <a:off x="1793875" y="4487863"/>
            <a:ext cx="3560763" cy="14287"/>
          </a:xfrm>
          <a:prstGeom prst="line">
            <a:avLst/>
          </a:prstGeom>
          <a:ln w="19050" cap="flat" cmpd="sng">
            <a:solidFill>
              <a:schemeClr val="accent2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169993" name="Line 7"/>
          <p:cNvSpPr/>
          <p:nvPr/>
        </p:nvSpPr>
        <p:spPr>
          <a:xfrm>
            <a:off x="2381250" y="3000375"/>
            <a:ext cx="2819400" cy="2809875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9994" name="Text Box 8"/>
          <p:cNvSpPr txBox="1"/>
          <p:nvPr/>
        </p:nvSpPr>
        <p:spPr>
          <a:xfrm>
            <a:off x="2030413" y="2828925"/>
            <a:ext cx="4032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R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69995" name="Text Box 9"/>
          <p:cNvSpPr txBox="1"/>
          <p:nvPr/>
        </p:nvSpPr>
        <p:spPr>
          <a:xfrm>
            <a:off x="4983163" y="5876925"/>
            <a:ext cx="4032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latin typeface="Comic Sans MS" panose="030F0702030302020204" pitchFamily="66" charset="0"/>
              </a:rPr>
              <a:t>R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69996" name="Text Box 10"/>
          <p:cNvSpPr txBox="1"/>
          <p:nvPr/>
        </p:nvSpPr>
        <p:spPr>
          <a:xfrm>
            <a:off x="3259138" y="2819400"/>
            <a:ext cx="35464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dirty="0">
                <a:latin typeface="Comic Sans MS" panose="030F0702030302020204" pitchFamily="66" charset="0"/>
              </a:rPr>
              <a:t>平等的带宽共享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69997" name="Text Box 11"/>
          <p:cNvSpPr txBox="1"/>
          <p:nvPr/>
        </p:nvSpPr>
        <p:spPr>
          <a:xfrm>
            <a:off x="1839913" y="5857875"/>
            <a:ext cx="354647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dirty="0">
                <a:latin typeface="Comic Sans MS" panose="030F0702030302020204" pitchFamily="66" charset="0"/>
              </a:rPr>
              <a:t>连接1吞吐量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69998" name="Text Box 12"/>
          <p:cNvSpPr txBox="1"/>
          <p:nvPr/>
        </p:nvSpPr>
        <p:spPr>
          <a:xfrm rot="-5396642">
            <a:off x="423863" y="4395788"/>
            <a:ext cx="3546475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dirty="0">
                <a:latin typeface="Comic Sans MS" panose="030F0702030302020204" pitchFamily="66" charset="0"/>
              </a:rPr>
              <a:t>连接2吞吐量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512013" name="Line 13"/>
          <p:cNvSpPr/>
          <p:nvPr/>
        </p:nvSpPr>
        <p:spPr>
          <a:xfrm rot="-2938105" flipH="1" flipV="1">
            <a:off x="3503613" y="5105400"/>
            <a:ext cx="1293812" cy="4763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512014" name="Line 14"/>
          <p:cNvSpPr/>
          <p:nvPr/>
        </p:nvSpPr>
        <p:spPr>
          <a:xfrm flipH="1">
            <a:off x="3390900" y="4638675"/>
            <a:ext cx="1171575" cy="63182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015" name="Line 15"/>
          <p:cNvSpPr/>
          <p:nvPr/>
        </p:nvSpPr>
        <p:spPr>
          <a:xfrm rot="-2938105" flipH="1" flipV="1">
            <a:off x="3182938" y="4778375"/>
            <a:ext cx="1303337" cy="23813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512017" name="Line 17"/>
          <p:cNvSpPr/>
          <p:nvPr/>
        </p:nvSpPr>
        <p:spPr>
          <a:xfrm flipH="1">
            <a:off x="3248025" y="4352925"/>
            <a:ext cx="981075" cy="765175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018" name="Text Box 18"/>
          <p:cNvSpPr txBox="1"/>
          <p:nvPr/>
        </p:nvSpPr>
        <p:spPr>
          <a:xfrm>
            <a:off x="4805363" y="3989388"/>
            <a:ext cx="2460625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丢失: 以2倍因子减少窗口</a:t>
            </a:r>
          </a:p>
          <a:p>
            <a:r>
              <a:rPr lang="zh-CN" altLang="en-US" dirty="0">
                <a:latin typeface="Times New Roman" panose="02020603050405020304" pitchFamily="18" charset="0"/>
              </a:rPr>
              <a:t>拥塞避免：加性增</a:t>
            </a:r>
          </a:p>
        </p:txBody>
      </p:sp>
      <p:sp>
        <p:nvSpPr>
          <p:cNvPr id="512019" name="Line 19"/>
          <p:cNvSpPr/>
          <p:nvPr/>
        </p:nvSpPr>
        <p:spPr>
          <a:xfrm rot="-2938105" flipH="1" flipV="1">
            <a:off x="3038475" y="4630738"/>
            <a:ext cx="1279525" cy="14287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  <p:sp>
        <p:nvSpPr>
          <p:cNvPr id="512020" name="Line 20"/>
          <p:cNvSpPr/>
          <p:nvPr/>
        </p:nvSpPr>
        <p:spPr>
          <a:xfrm flipH="1">
            <a:off x="3181350" y="4171950"/>
            <a:ext cx="911225" cy="889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021" name="Line 21"/>
          <p:cNvSpPr/>
          <p:nvPr/>
        </p:nvSpPr>
        <p:spPr>
          <a:xfrm rot="-2938105" flipH="1" flipV="1">
            <a:off x="2959100" y="4567238"/>
            <a:ext cx="1279525" cy="14287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triangl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0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1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8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/>
          </p:cNvSpPr>
          <p:nvPr>
            <p:ph type="title"/>
          </p:nvPr>
        </p:nvSpPr>
        <p:spPr>
          <a:xfrm>
            <a:off x="533400" y="238125"/>
            <a:ext cx="7772400" cy="855663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公平性(续)</a:t>
            </a:r>
          </a:p>
        </p:txBody>
      </p:sp>
      <p:sp>
        <p:nvSpPr>
          <p:cNvPr id="171011" name="Rectangle 3"/>
          <p:cNvSpPr>
            <a:spLocks noGrp="1"/>
          </p:cNvSpPr>
          <p:nvPr>
            <p:ph sz="half" idx="1"/>
          </p:nvPr>
        </p:nvSpPr>
        <p:spPr>
          <a:xfrm>
            <a:off x="295275" y="1219200"/>
            <a:ext cx="404812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公平性和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UDP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多媒体应用通常不用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不希望拥塞控制抑制速率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使用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UDP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音频</a:t>
            </a:r>
            <a:r>
              <a:rPr lang="en-US" altLang="zh-CN" sz="2000" dirty="0">
                <a:latin typeface="+mn-lt"/>
                <a:ea typeface="+mn-ea"/>
              </a:rPr>
              <a:t>/</a:t>
            </a:r>
            <a:r>
              <a:rPr lang="zh-CN" altLang="en-US" sz="2000" dirty="0">
                <a:latin typeface="+mn-lt"/>
                <a:ea typeface="+mn-ea"/>
              </a:rPr>
              <a:t>视频以恒定速率发送, 能容忍报文丢失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研究领域: 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   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友好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(TCP friendly)</a:t>
            </a:r>
          </a:p>
          <a:p>
            <a:pPr eaLnBrk="1" hangingPunct="1">
              <a:buSzPct val="85000"/>
            </a:pP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71012" name="Rectangle 4"/>
          <p:cNvSpPr>
            <a:spLocks noGrp="1"/>
          </p:cNvSpPr>
          <p:nvPr>
            <p:ph sz="half" idx="2"/>
          </p:nvPr>
        </p:nvSpPr>
        <p:spPr>
          <a:xfrm>
            <a:off x="4419600" y="1231900"/>
            <a:ext cx="4510088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公平性和并行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TCP </a:t>
            </a: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连接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不能防止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2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台主机之间打开多个并行连接.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Web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浏览器以这种方式工作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例子:支持9个连接的速率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的链路：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新应用请求一个</a:t>
            </a: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连接</a:t>
            </a:r>
            <a:r>
              <a:rPr lang="en-US" altLang="zh-CN" sz="2000" dirty="0">
                <a:latin typeface="+mn-lt"/>
                <a:ea typeface="+mn-ea"/>
              </a:rPr>
              <a:t>, </a:t>
            </a:r>
            <a:r>
              <a:rPr lang="zh-CN" altLang="en-US" sz="2000" dirty="0">
                <a:latin typeface="+mn-lt"/>
                <a:ea typeface="+mn-ea"/>
              </a:rPr>
              <a:t>则得到 </a:t>
            </a:r>
            <a:r>
              <a:rPr lang="en-US" altLang="zh-CN" sz="2000" dirty="0">
                <a:latin typeface="+mn-lt"/>
                <a:ea typeface="+mn-ea"/>
              </a:rPr>
              <a:t>R/10</a:t>
            </a:r>
            <a:r>
              <a:rPr lang="zh-CN" altLang="en-US" sz="2000" dirty="0">
                <a:latin typeface="+mn-lt"/>
                <a:ea typeface="+mn-ea"/>
              </a:rPr>
              <a:t>的带宽。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新应用请求11个</a:t>
            </a: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连接</a:t>
            </a:r>
            <a:r>
              <a:rPr lang="en-US" altLang="zh-CN" sz="2000" dirty="0">
                <a:latin typeface="+mn-lt"/>
                <a:ea typeface="+mn-ea"/>
              </a:rPr>
              <a:t>, </a:t>
            </a:r>
            <a:r>
              <a:rPr lang="zh-CN" altLang="en-US" sz="2000" dirty="0">
                <a:latin typeface="+mn-lt"/>
                <a:ea typeface="+mn-ea"/>
              </a:rPr>
              <a:t>则得到</a:t>
            </a:r>
            <a:r>
              <a:rPr lang="en-US" altLang="zh-CN" sz="2000" dirty="0">
                <a:latin typeface="+mn-lt"/>
                <a:ea typeface="+mn-ea"/>
              </a:rPr>
              <a:t>R/2 </a:t>
            </a:r>
            <a:r>
              <a:rPr lang="zh-CN" altLang="en-US" sz="2000" dirty="0">
                <a:latin typeface="+mn-lt"/>
                <a:ea typeface="+mn-ea"/>
              </a:rPr>
              <a:t>的带宽</a:t>
            </a:r>
            <a:r>
              <a:rPr lang="en-US" altLang="zh-CN" sz="2000" dirty="0">
                <a:latin typeface="+mn-lt"/>
                <a:ea typeface="+mn-ea"/>
              </a:rPr>
              <a:t>!</a:t>
            </a:r>
            <a:endParaRPr lang="zh-CN" altLang="en-US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7101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Number Placeholder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buNone/>
            </a:pPr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72035" name="Rectangle 4"/>
          <p:cNvSpPr>
            <a:spLocks noGrp="1"/>
          </p:cNvSpPr>
          <p:nvPr>
            <p:ph sz="half" idx="1"/>
          </p:nvPr>
        </p:nvSpPr>
        <p:spPr>
          <a:xfrm>
            <a:off x="544513" y="1309688"/>
            <a:ext cx="7620000" cy="2190750"/>
          </a:xfrm>
          <a:ln/>
        </p:spPr>
        <p:txBody>
          <a:bodyPr vert="horz" wrap="square" lIns="91440" tIns="45720" rIns="91440" bIns="45720" anchor="t" anchorCtr="0"/>
          <a:lstStyle/>
          <a:p>
            <a:pPr>
              <a:buSzPct val="85000"/>
              <a:buFont typeface="Wingdings" panose="05000000000000000000" pitchFamily="2" charset="2"/>
              <a:buNone/>
            </a:pPr>
            <a:r>
              <a:rPr lang="zh-CN" altLang="en-US" i="1" dirty="0">
                <a:solidFill>
                  <a:srgbClr val="CC0000"/>
                </a:solidFill>
                <a:latin typeface="+mn-lt"/>
                <a:ea typeface="MS PGothic" panose="020B0600070205080204" pitchFamily="34" charset="-128"/>
                <a:cs typeface="+mn-cs"/>
              </a:rPr>
              <a:t>网络辅助拥塞控制</a:t>
            </a:r>
          </a:p>
          <a:p>
            <a:pPr>
              <a:buSzPct val="85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路由器设置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IP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数据包首部的服务类型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ECN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字段</a:t>
            </a:r>
          </a:p>
          <a:p>
            <a:pPr>
              <a:buSzPct val="85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接收方 设置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首部的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ECE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字段</a:t>
            </a:r>
            <a:endParaRPr lang="en-US" altLang="zh-CN" sz="2400" dirty="0">
              <a:latin typeface="+mn-lt"/>
              <a:ea typeface="MS PGothic" panose="020B0600070205080204" pitchFamily="34" charset="-128"/>
              <a:cs typeface="+mn-cs"/>
            </a:endParaRPr>
          </a:p>
          <a:p>
            <a:pPr>
              <a:buSzPct val="85000"/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发送方将拥塞窗口减半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,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设置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首部的</a:t>
            </a:r>
            <a:r>
              <a:rPr lang="en-US" altLang="zh-CN" sz="2400" dirty="0">
                <a:latin typeface="+mn-lt"/>
                <a:ea typeface="MS PGothic" panose="020B0600070205080204" pitchFamily="34" charset="-128"/>
                <a:cs typeface="+mn-cs"/>
              </a:rPr>
              <a:t>CWR</a:t>
            </a:r>
            <a:r>
              <a:rPr lang="zh-CN" altLang="en-US" sz="2400" dirty="0">
                <a:latin typeface="+mn-lt"/>
                <a:ea typeface="MS PGothic" panose="020B0600070205080204" pitchFamily="34" charset="-128"/>
                <a:cs typeface="+mn-cs"/>
              </a:rPr>
              <a:t>字段</a:t>
            </a:r>
          </a:p>
        </p:txBody>
      </p:sp>
      <p:sp>
        <p:nvSpPr>
          <p:cNvPr id="172036" name="Rectangle 4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39113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en-US" dirty="0"/>
              <a:t>*</a:t>
            </a:r>
            <a:r>
              <a:rPr lang="zh-CN" altLang="en-US" dirty="0"/>
              <a:t>明确拥塞通告</a:t>
            </a:r>
            <a:r>
              <a:rPr lang="en-US" altLang="zh-CN" dirty="0"/>
              <a:t>(ECN)</a:t>
            </a:r>
            <a:endParaRPr lang="en-US" altLang="en-US" dirty="0"/>
          </a:p>
        </p:txBody>
      </p:sp>
      <p:sp>
        <p:nvSpPr>
          <p:cNvPr id="172037" name="Text Box 8"/>
          <p:cNvSpPr txBox="1"/>
          <p:nvPr/>
        </p:nvSpPr>
        <p:spPr>
          <a:xfrm>
            <a:off x="1393825" y="4090988"/>
            <a:ext cx="71120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000099"/>
                </a:solidFill>
                <a:latin typeface="Arial" panose="020B0604020202020204" pitchFamily="34" charset="0"/>
              </a:rPr>
              <a:t>source</a:t>
            </a:r>
            <a:endParaRPr lang="en-US" altLang="zh-CN" sz="2000" i="1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72038" name="Freeform 10"/>
          <p:cNvSpPr/>
          <p:nvPr/>
        </p:nvSpPr>
        <p:spPr>
          <a:xfrm flipH="1">
            <a:off x="855663" y="4383088"/>
            <a:ext cx="369887" cy="1368425"/>
          </a:xfrm>
          <a:custGeom>
            <a:avLst/>
            <a:gdLst>
              <a:gd name="txL" fmla="*/ 0 w 12213"/>
              <a:gd name="txT" fmla="*/ 0 h 10000"/>
              <a:gd name="txR" fmla="*/ 12213 w 12213"/>
              <a:gd name="txB" fmla="*/ 10000 h 10000"/>
            </a:gdLst>
            <a:ahLst/>
            <a:cxnLst>
              <a:cxn ang="0">
                <a:pos x="2147483647" y="2147483647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2213" h="10000">
                <a:moveTo>
                  <a:pt x="11726" y="4661"/>
                </a:moveTo>
                <a:lnTo>
                  <a:pt x="0" y="0"/>
                </a:lnTo>
                <a:lnTo>
                  <a:pt x="0" y="10000"/>
                </a:lnTo>
                <a:lnTo>
                  <a:pt x="12213" y="6473"/>
                </a:lnTo>
                <a:lnTo>
                  <a:pt x="11726" y="4661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39" name="Rectangle 23"/>
          <p:cNvSpPr/>
          <p:nvPr/>
        </p:nvSpPr>
        <p:spPr>
          <a:xfrm>
            <a:off x="1228725" y="4381500"/>
            <a:ext cx="1076325" cy="1349375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zh-CN" dirty="0">
              <a:latin typeface="Comic Sans MS" panose="030F0702030302020204" pitchFamily="66" charset="0"/>
            </a:endParaRPr>
          </a:p>
        </p:txBody>
      </p:sp>
      <p:sp>
        <p:nvSpPr>
          <p:cNvPr id="172040" name="Rectangle 24"/>
          <p:cNvSpPr/>
          <p:nvPr/>
        </p:nvSpPr>
        <p:spPr>
          <a:xfrm>
            <a:off x="1189038" y="4446588"/>
            <a:ext cx="1066800" cy="12319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zh-CN" dirty="0">
              <a:latin typeface="Comic Sans MS" panose="030F0702030302020204" pitchFamily="66" charset="0"/>
            </a:endParaRPr>
          </a:p>
        </p:txBody>
      </p:sp>
      <p:sp>
        <p:nvSpPr>
          <p:cNvPr id="172041" name="Line 25"/>
          <p:cNvSpPr/>
          <p:nvPr/>
        </p:nvSpPr>
        <p:spPr>
          <a:xfrm>
            <a:off x="1189038" y="4724400"/>
            <a:ext cx="1058862" cy="31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1152525" y="4414838"/>
            <a:ext cx="1104900" cy="12747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transport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network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link</a:t>
            </a:r>
          </a:p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physical</a:t>
            </a:r>
          </a:p>
        </p:txBody>
      </p:sp>
      <p:grpSp>
        <p:nvGrpSpPr>
          <p:cNvPr id="172043" name="Group 190"/>
          <p:cNvGrpSpPr/>
          <p:nvPr/>
        </p:nvGrpSpPr>
        <p:grpSpPr>
          <a:xfrm flipH="1">
            <a:off x="525463" y="4921250"/>
            <a:ext cx="673100" cy="701675"/>
            <a:chOff x="-44" y="1473"/>
            <a:chExt cx="981" cy="1105"/>
          </a:xfrm>
        </p:grpSpPr>
        <p:pic>
          <p:nvPicPr>
            <p:cNvPr id="172187" name="Picture 191" descr="desktop_computer_stylized_medium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2188" name="Freeform 192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>
                <a:gd name="txL" fmla="*/ 0 w 356"/>
                <a:gd name="txT" fmla="*/ 0 h 368"/>
                <a:gd name="txR" fmla="*/ 356 w 356"/>
                <a:gd name="txB" fmla="*/ 368 h 368"/>
              </a:gdLst>
              <a:ahLst/>
              <a:cxnLst>
                <a:cxn ang="0">
                  <a:pos x="0" y="0"/>
                </a:cxn>
                <a:cxn ang="0">
                  <a:pos x="77884" y="5998"/>
                </a:cxn>
                <a:cxn ang="0">
                  <a:pos x="92393" y="124961"/>
                </a:cxn>
                <a:cxn ang="0">
                  <a:pos x="20362" y="156280"/>
                </a:cxn>
                <a:cxn ang="0">
                  <a:pos x="0" y="0"/>
                </a:cxn>
              </a:cxnLst>
              <a:rect l="txL" t="txT" r="txR" b="tx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27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2044" name="Line 25"/>
          <p:cNvSpPr/>
          <p:nvPr/>
        </p:nvSpPr>
        <p:spPr>
          <a:xfrm>
            <a:off x="1193800" y="4953000"/>
            <a:ext cx="1058863" cy="31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45" name="Line 25"/>
          <p:cNvSpPr/>
          <p:nvPr/>
        </p:nvSpPr>
        <p:spPr>
          <a:xfrm>
            <a:off x="1198563" y="5181600"/>
            <a:ext cx="1058862" cy="31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2046" name="Line 25"/>
          <p:cNvSpPr/>
          <p:nvPr/>
        </p:nvSpPr>
        <p:spPr>
          <a:xfrm>
            <a:off x="1201738" y="5421313"/>
            <a:ext cx="1060450" cy="31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72047" name="Group 3"/>
          <p:cNvGrpSpPr/>
          <p:nvPr/>
        </p:nvGrpSpPr>
        <p:grpSpPr>
          <a:xfrm>
            <a:off x="6169025" y="4102100"/>
            <a:ext cx="2047875" cy="1657350"/>
            <a:chOff x="4882752" y="4007261"/>
            <a:chExt cx="2046816" cy="1656589"/>
          </a:xfrm>
        </p:grpSpPr>
        <p:sp>
          <p:nvSpPr>
            <p:cNvPr id="172174" name="Text Box 54"/>
            <p:cNvSpPr txBox="1"/>
            <p:nvPr/>
          </p:nvSpPr>
          <p:spPr>
            <a:xfrm>
              <a:off x="4882752" y="4007261"/>
              <a:ext cx="1226089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rgbClr val="000099"/>
                  </a:solidFill>
                  <a:latin typeface="Arial" panose="020B0604020202020204" pitchFamily="34" charset="0"/>
                </a:rPr>
                <a:t>destination</a:t>
              </a:r>
              <a:endParaRPr lang="en-US" altLang="zh-CN" sz="2000" i="1" dirty="0">
                <a:solidFill>
                  <a:srgbClr val="000099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2175" name="Group 2"/>
            <p:cNvGrpSpPr/>
            <p:nvPr/>
          </p:nvGrpSpPr>
          <p:grpSpPr>
            <a:xfrm>
              <a:off x="4926877" y="4293078"/>
              <a:ext cx="2002691" cy="1370772"/>
              <a:chOff x="1305321" y="4687783"/>
              <a:chExt cx="2002691" cy="1370772"/>
            </a:xfrm>
          </p:grpSpPr>
          <p:sp>
            <p:nvSpPr>
              <p:cNvPr id="172176" name="Freeform 10"/>
              <p:cNvSpPr/>
              <p:nvPr/>
            </p:nvSpPr>
            <p:spPr>
              <a:xfrm>
                <a:off x="2432639" y="4689320"/>
                <a:ext cx="302067" cy="1369235"/>
              </a:xfrm>
              <a:custGeom>
                <a:avLst/>
                <a:gdLst>
                  <a:gd name="txL" fmla="*/ 0 w 267"/>
                  <a:gd name="txT" fmla="*/ 0 h 1186"/>
                  <a:gd name="txR" fmla="*/ 267 w 267"/>
                  <a:gd name="txB" fmla="*/ 1186 h 1186"/>
                </a:gdLst>
                <a:ahLst/>
                <a:cxnLst>
                  <a:cxn ang="0">
                    <a:pos x="2147483647" y="2147483647"/>
                  </a:cxn>
                  <a:cxn ang="0">
                    <a:pos x="0" y="0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txL" t="txT" r="txR" b="txB"/>
                <a:pathLst>
                  <a:path w="267" h="1186">
                    <a:moveTo>
                      <a:pt x="254" y="466"/>
                    </a:moveTo>
                    <a:lnTo>
                      <a:pt x="0" y="0"/>
                    </a:lnTo>
                    <a:lnTo>
                      <a:pt x="0" y="1186"/>
                    </a:lnTo>
                    <a:lnTo>
                      <a:pt x="267" y="652"/>
                    </a:lnTo>
                    <a:lnTo>
                      <a:pt x="254" y="46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alpha val="100000"/>
                    </a:schemeClr>
                  </a:gs>
                  <a:gs pos="100000">
                    <a:schemeClr val="bg1">
                      <a:alpha val="100000"/>
                    </a:schemeClr>
                  </a:gs>
                </a:gsLst>
                <a:lin ang="0" scaled="1"/>
                <a:tileRect/>
              </a:gra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77" name="Rectangle 23"/>
              <p:cNvSpPr/>
              <p:nvPr/>
            </p:nvSpPr>
            <p:spPr>
              <a:xfrm>
                <a:off x="1381170" y="4687783"/>
                <a:ext cx="1076676" cy="1350371"/>
              </a:xfrm>
              <a:prstGeom prst="rect">
                <a:avLst/>
              </a:prstGeom>
              <a:solidFill>
                <a:srgbClr val="000099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zh-CN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2178" name="Rectangle 24"/>
              <p:cNvSpPr/>
              <p:nvPr/>
            </p:nvSpPr>
            <p:spPr>
              <a:xfrm>
                <a:off x="1341249" y="4752754"/>
                <a:ext cx="1067215" cy="1231976"/>
              </a:xfrm>
              <a:prstGeom prst="rect">
                <a:avLst/>
              </a:prstGeom>
              <a:solidFill>
                <a:schemeClr val="bg1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zh-CN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2179" name="Line 25"/>
              <p:cNvSpPr/>
              <p:nvPr/>
            </p:nvSpPr>
            <p:spPr>
              <a:xfrm>
                <a:off x="1341249" y="5031313"/>
                <a:ext cx="1059231" cy="28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3" name="Text Box 26"/>
              <p:cNvSpPr txBox="1">
                <a:spLocks noChangeArrowheads="1"/>
              </p:cNvSpPr>
              <p:nvPr/>
            </p:nvSpPr>
            <p:spPr bwMode="auto">
              <a:xfrm>
                <a:off x="1305623" y="4722494"/>
                <a:ext cx="1104329" cy="1274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rPr>
                  <a:t>application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rPr>
                  <a:t>transport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rPr>
                  <a:t>network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rPr>
                  <a:t>link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MS PGothic" panose="020B0600070205080204" pitchFamily="34" charset="-128"/>
                  </a:rPr>
                  <a:t>physical</a:t>
                </a:r>
              </a:p>
            </p:txBody>
          </p:sp>
          <p:grpSp>
            <p:nvGrpSpPr>
              <p:cNvPr id="172181" name="Group 190"/>
              <p:cNvGrpSpPr/>
              <p:nvPr/>
            </p:nvGrpSpPr>
            <p:grpSpPr>
              <a:xfrm flipH="1">
                <a:off x="2634682" y="5076164"/>
                <a:ext cx="673330" cy="701684"/>
                <a:chOff x="-44" y="1473"/>
                <a:chExt cx="981" cy="1105"/>
              </a:xfrm>
            </p:grpSpPr>
            <p:pic>
              <p:nvPicPr>
                <p:cNvPr id="172185" name="Picture 191" descr="desktop_computer_stylized_medium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72186" name="Freeform 192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avLst/>
                  <a:gdLst>
                    <a:gd name="txL" fmla="*/ 0 w 356"/>
                    <a:gd name="txT" fmla="*/ 0 h 368"/>
                    <a:gd name="txR" fmla="*/ 356 w 356"/>
                    <a:gd name="txB" fmla="*/ 368 h 368"/>
                  </a:gdLst>
                  <a:ahLst/>
                  <a:cxnLst>
                    <a:cxn ang="0">
                      <a:pos x="0" y="0"/>
                    </a:cxn>
                    <a:cxn ang="0">
                      <a:pos x="77884" y="5998"/>
                    </a:cxn>
                    <a:cxn ang="0">
                      <a:pos x="92393" y="124961"/>
                    </a:cxn>
                    <a:cxn ang="0">
                      <a:pos x="20362" y="156280"/>
                    </a:cxn>
                    <a:cxn ang="0">
                      <a:pos x="0" y="0"/>
                    </a:cxn>
                  </a:cxnLst>
                  <a:rect l="txL" t="txT" r="txR" b="tx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>
                        <a:alpha val="100000"/>
                      </a:srgbClr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2700000" scaled="1"/>
                  <a:tileRect/>
                </a:grad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182" name="Line 25"/>
              <p:cNvSpPr/>
              <p:nvPr/>
            </p:nvSpPr>
            <p:spPr>
              <a:xfrm>
                <a:off x="1345720" y="5260213"/>
                <a:ext cx="1059231" cy="28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83" name="Line 25"/>
              <p:cNvSpPr/>
              <p:nvPr/>
            </p:nvSpPr>
            <p:spPr>
              <a:xfrm>
                <a:off x="1350191" y="5489113"/>
                <a:ext cx="1059231" cy="28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84" name="Line 25"/>
              <p:cNvSpPr/>
              <p:nvPr/>
            </p:nvSpPr>
            <p:spPr>
              <a:xfrm>
                <a:off x="1354662" y="5728213"/>
                <a:ext cx="1059231" cy="288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72048" name="Freeform 2"/>
          <p:cNvSpPr/>
          <p:nvPr/>
        </p:nvSpPr>
        <p:spPr>
          <a:xfrm>
            <a:off x="2730500" y="5227638"/>
            <a:ext cx="2849563" cy="1481137"/>
          </a:xfrm>
          <a:custGeom>
            <a:avLst/>
            <a:gdLst>
              <a:gd name="txL" fmla="*/ 0 w 1794"/>
              <a:gd name="txT" fmla="*/ 0 h 933"/>
              <a:gd name="txR" fmla="*/ 1794 w 1794"/>
              <a:gd name="txB" fmla="*/ 933 h 933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49" name="Freeform 6"/>
          <p:cNvSpPr/>
          <p:nvPr/>
        </p:nvSpPr>
        <p:spPr>
          <a:xfrm>
            <a:off x="3368675" y="5530850"/>
            <a:ext cx="542925" cy="295275"/>
          </a:xfrm>
          <a:custGeom>
            <a:avLst/>
            <a:gdLst>
              <a:gd name="txL" fmla="*/ 0 w 342"/>
              <a:gd name="txT" fmla="*/ 0 h 186"/>
              <a:gd name="txR" fmla="*/ 342 w 342"/>
              <a:gd name="txB" fmla="*/ 186 h 186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2050" name="Group 7"/>
          <p:cNvGrpSpPr/>
          <p:nvPr/>
        </p:nvGrpSpPr>
        <p:grpSpPr>
          <a:xfrm>
            <a:off x="2874963" y="5705475"/>
            <a:ext cx="501650" cy="233363"/>
            <a:chOff x="3600" y="219"/>
            <a:chExt cx="360" cy="175"/>
          </a:xfrm>
        </p:grpSpPr>
        <p:sp>
          <p:nvSpPr>
            <p:cNvPr id="172161" name="Oval 8"/>
            <p:cNvSpPr/>
            <p:nvPr/>
          </p:nvSpPr>
          <p:spPr>
            <a:xfrm>
              <a:off x="3605" y="298"/>
              <a:ext cx="355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162" name="Line 9"/>
            <p:cNvSpPr/>
            <p:nvPr/>
          </p:nvSpPr>
          <p:spPr>
            <a:xfrm>
              <a:off x="3605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63" name="Line 10"/>
            <p:cNvSpPr/>
            <p:nvPr/>
          </p:nvSpPr>
          <p:spPr>
            <a:xfrm>
              <a:off x="3960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64" name="Rectangle 11"/>
            <p:cNvSpPr/>
            <p:nvPr/>
          </p:nvSpPr>
          <p:spPr>
            <a:xfrm>
              <a:off x="3605" y="289"/>
              <a:ext cx="352" cy="58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65" name="Oval 12"/>
            <p:cNvSpPr/>
            <p:nvPr/>
          </p:nvSpPr>
          <p:spPr>
            <a:xfrm>
              <a:off x="3603" y="219"/>
              <a:ext cx="354" cy="113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66" name="Group 13"/>
            <p:cNvGrpSpPr/>
            <p:nvPr/>
          </p:nvGrpSpPr>
          <p:grpSpPr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2171" name="Line 14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72" name="Line 15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73" name="Line 16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67" name="Group 17"/>
            <p:cNvGrpSpPr/>
            <p:nvPr/>
          </p:nvGrpSpPr>
          <p:grpSpPr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168" name="Line 18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69" name="Line 19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70" name="Line 20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2051" name="Group 21"/>
          <p:cNvGrpSpPr/>
          <p:nvPr/>
        </p:nvGrpSpPr>
        <p:grpSpPr>
          <a:xfrm>
            <a:off x="3227388" y="6343650"/>
            <a:ext cx="501650" cy="233363"/>
            <a:chOff x="3600" y="219"/>
            <a:chExt cx="360" cy="175"/>
          </a:xfrm>
        </p:grpSpPr>
        <p:sp>
          <p:nvSpPr>
            <p:cNvPr id="172148" name="Oval 22"/>
            <p:cNvSpPr/>
            <p:nvPr/>
          </p:nvSpPr>
          <p:spPr>
            <a:xfrm>
              <a:off x="3605" y="298"/>
              <a:ext cx="355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149" name="Line 23"/>
            <p:cNvSpPr/>
            <p:nvPr/>
          </p:nvSpPr>
          <p:spPr>
            <a:xfrm>
              <a:off x="3605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50" name="Line 24"/>
            <p:cNvSpPr/>
            <p:nvPr/>
          </p:nvSpPr>
          <p:spPr>
            <a:xfrm>
              <a:off x="3960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51" name="Rectangle 25"/>
            <p:cNvSpPr/>
            <p:nvPr/>
          </p:nvSpPr>
          <p:spPr>
            <a:xfrm>
              <a:off x="3605" y="289"/>
              <a:ext cx="352" cy="58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52" name="Oval 26"/>
            <p:cNvSpPr/>
            <p:nvPr/>
          </p:nvSpPr>
          <p:spPr>
            <a:xfrm>
              <a:off x="3600" y="219"/>
              <a:ext cx="355" cy="113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53" name="Group 27"/>
            <p:cNvGrpSpPr/>
            <p:nvPr/>
          </p:nvGrpSpPr>
          <p:grpSpPr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2158" name="Line 28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59" name="Line 29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60" name="Line 30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54" name="Group 31"/>
            <p:cNvGrpSpPr/>
            <p:nvPr/>
          </p:nvGrpSpPr>
          <p:grpSpPr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155" name="Line 32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56" name="Line 33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57" name="Line 34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2052" name="Group 35"/>
          <p:cNvGrpSpPr/>
          <p:nvPr/>
        </p:nvGrpSpPr>
        <p:grpSpPr>
          <a:xfrm>
            <a:off x="3902075" y="5400675"/>
            <a:ext cx="501650" cy="233363"/>
            <a:chOff x="3600" y="219"/>
            <a:chExt cx="360" cy="175"/>
          </a:xfrm>
        </p:grpSpPr>
        <p:sp>
          <p:nvSpPr>
            <p:cNvPr id="172135" name="Oval 36"/>
            <p:cNvSpPr/>
            <p:nvPr/>
          </p:nvSpPr>
          <p:spPr>
            <a:xfrm>
              <a:off x="3605" y="298"/>
              <a:ext cx="355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136" name="Line 37"/>
            <p:cNvSpPr/>
            <p:nvPr/>
          </p:nvSpPr>
          <p:spPr>
            <a:xfrm>
              <a:off x="3605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37" name="Line 38"/>
            <p:cNvSpPr/>
            <p:nvPr/>
          </p:nvSpPr>
          <p:spPr>
            <a:xfrm>
              <a:off x="3960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38" name="Rectangle 39"/>
            <p:cNvSpPr/>
            <p:nvPr/>
          </p:nvSpPr>
          <p:spPr>
            <a:xfrm>
              <a:off x="3605" y="289"/>
              <a:ext cx="352" cy="58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39" name="Oval 40"/>
            <p:cNvSpPr/>
            <p:nvPr/>
          </p:nvSpPr>
          <p:spPr>
            <a:xfrm>
              <a:off x="3600" y="219"/>
              <a:ext cx="355" cy="113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40" name="Group 41"/>
            <p:cNvGrpSpPr/>
            <p:nvPr/>
          </p:nvGrpSpPr>
          <p:grpSpPr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2145" name="Line 42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46" name="Line 43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47" name="Line 44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41" name="Group 45"/>
            <p:cNvGrpSpPr/>
            <p:nvPr/>
          </p:nvGrpSpPr>
          <p:grpSpPr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142" name="Line 46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43" name="Line 47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44" name="Line 48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2053" name="Group 18"/>
          <p:cNvGrpSpPr/>
          <p:nvPr/>
        </p:nvGrpSpPr>
        <p:grpSpPr>
          <a:xfrm>
            <a:off x="3813175" y="6065838"/>
            <a:ext cx="500063" cy="233362"/>
            <a:chOff x="2269009" y="6392060"/>
            <a:chExt cx="500221" cy="233326"/>
          </a:xfrm>
        </p:grpSpPr>
        <p:sp>
          <p:nvSpPr>
            <p:cNvPr id="172122" name="Oval 50"/>
            <p:cNvSpPr/>
            <p:nvPr/>
          </p:nvSpPr>
          <p:spPr>
            <a:xfrm>
              <a:off x="2275957" y="6497390"/>
              <a:ext cx="493273" cy="127996"/>
            </a:xfrm>
            <a:prstGeom prst="ellipse">
              <a:avLst/>
            </a:prstGeom>
            <a:solidFill>
              <a:srgbClr val="CC0000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123" name="Line 51"/>
            <p:cNvSpPr/>
            <p:nvPr/>
          </p:nvSpPr>
          <p:spPr>
            <a:xfrm>
              <a:off x="2275957" y="6485390"/>
              <a:ext cx="0" cy="7999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24" name="Line 52"/>
            <p:cNvSpPr/>
            <p:nvPr/>
          </p:nvSpPr>
          <p:spPr>
            <a:xfrm>
              <a:off x="2769229" y="6485390"/>
              <a:ext cx="0" cy="7999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25" name="Rectangle 53"/>
            <p:cNvSpPr/>
            <p:nvPr/>
          </p:nvSpPr>
          <p:spPr>
            <a:xfrm>
              <a:off x="2275957" y="6485390"/>
              <a:ext cx="489104" cy="77331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26" name="Oval 54"/>
            <p:cNvSpPr/>
            <p:nvPr/>
          </p:nvSpPr>
          <p:spPr>
            <a:xfrm>
              <a:off x="2269009" y="6392060"/>
              <a:ext cx="494662" cy="150662"/>
            </a:xfrm>
            <a:prstGeom prst="ellipse">
              <a:avLst/>
            </a:prstGeom>
            <a:solidFill>
              <a:srgbClr val="CC0000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27" name="Group 55"/>
            <p:cNvGrpSpPr/>
            <p:nvPr/>
          </p:nvGrpSpPr>
          <p:grpSpPr>
            <a:xfrm>
              <a:off x="2388506" y="6425391"/>
              <a:ext cx="245942" cy="86201"/>
              <a:chOff x="2848" y="848"/>
              <a:chExt cx="140" cy="96"/>
            </a:xfrm>
          </p:grpSpPr>
          <p:sp>
            <p:nvSpPr>
              <p:cNvPr id="172132" name="Line 56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33" name="Line 57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34" name="Line 58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28" name="Group 59"/>
            <p:cNvGrpSpPr/>
            <p:nvPr/>
          </p:nvGrpSpPr>
          <p:grpSpPr>
            <a:xfrm flipV="1">
              <a:off x="2388506" y="6424059"/>
              <a:ext cx="245942" cy="87997"/>
              <a:chOff x="2848" y="848"/>
              <a:chExt cx="140" cy="98"/>
            </a:xfrm>
          </p:grpSpPr>
          <p:sp>
            <p:nvSpPr>
              <p:cNvPr id="172129" name="Line 60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30" name="Line 61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31" name="Line 62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2054" name="Group 63"/>
          <p:cNvGrpSpPr/>
          <p:nvPr/>
        </p:nvGrpSpPr>
        <p:grpSpPr>
          <a:xfrm>
            <a:off x="4459288" y="6362700"/>
            <a:ext cx="503237" cy="233363"/>
            <a:chOff x="3600" y="219"/>
            <a:chExt cx="360" cy="175"/>
          </a:xfrm>
        </p:grpSpPr>
        <p:sp>
          <p:nvSpPr>
            <p:cNvPr id="172109" name="Oval 64"/>
            <p:cNvSpPr/>
            <p:nvPr/>
          </p:nvSpPr>
          <p:spPr>
            <a:xfrm>
              <a:off x="3605" y="298"/>
              <a:ext cx="355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110" name="Line 65"/>
            <p:cNvSpPr/>
            <p:nvPr/>
          </p:nvSpPr>
          <p:spPr>
            <a:xfrm>
              <a:off x="3605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11" name="Line 66"/>
            <p:cNvSpPr/>
            <p:nvPr/>
          </p:nvSpPr>
          <p:spPr>
            <a:xfrm>
              <a:off x="3960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112" name="Rectangle 67"/>
            <p:cNvSpPr/>
            <p:nvPr/>
          </p:nvSpPr>
          <p:spPr>
            <a:xfrm>
              <a:off x="3605" y="289"/>
              <a:ext cx="352" cy="58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13" name="Oval 68"/>
            <p:cNvSpPr/>
            <p:nvPr/>
          </p:nvSpPr>
          <p:spPr>
            <a:xfrm>
              <a:off x="3600" y="219"/>
              <a:ext cx="355" cy="113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14" name="Group 69"/>
            <p:cNvGrpSpPr/>
            <p:nvPr/>
          </p:nvGrpSpPr>
          <p:grpSpPr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2119" name="Line 70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20" name="Line 71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21" name="Line 72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15" name="Group 73"/>
            <p:cNvGrpSpPr/>
            <p:nvPr/>
          </p:nvGrpSpPr>
          <p:grpSpPr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116" name="Line 74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17" name="Line 75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18" name="Line 76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172055" name="Group 77"/>
          <p:cNvGrpSpPr/>
          <p:nvPr/>
        </p:nvGrpSpPr>
        <p:grpSpPr>
          <a:xfrm>
            <a:off x="4905375" y="5707063"/>
            <a:ext cx="501650" cy="233362"/>
            <a:chOff x="3600" y="219"/>
            <a:chExt cx="360" cy="175"/>
          </a:xfrm>
        </p:grpSpPr>
        <p:sp>
          <p:nvSpPr>
            <p:cNvPr id="172096" name="Oval 78"/>
            <p:cNvSpPr/>
            <p:nvPr/>
          </p:nvSpPr>
          <p:spPr>
            <a:xfrm>
              <a:off x="3605" y="298"/>
              <a:ext cx="355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2097" name="Line 79"/>
            <p:cNvSpPr/>
            <p:nvPr/>
          </p:nvSpPr>
          <p:spPr>
            <a:xfrm>
              <a:off x="3605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098" name="Line 80"/>
            <p:cNvSpPr/>
            <p:nvPr/>
          </p:nvSpPr>
          <p:spPr>
            <a:xfrm>
              <a:off x="3960" y="289"/>
              <a:ext cx="0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2099" name="Rectangle 81"/>
            <p:cNvSpPr/>
            <p:nvPr/>
          </p:nvSpPr>
          <p:spPr>
            <a:xfrm>
              <a:off x="3605" y="289"/>
              <a:ext cx="352" cy="58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2100" name="Oval 82"/>
            <p:cNvSpPr/>
            <p:nvPr/>
          </p:nvSpPr>
          <p:spPr>
            <a:xfrm>
              <a:off x="3600" y="219"/>
              <a:ext cx="355" cy="113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zh-CN" sz="1800" dirty="0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72101" name="Group 83"/>
            <p:cNvGrpSpPr/>
            <p:nvPr/>
          </p:nvGrpSpPr>
          <p:grpSpPr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72106" name="Line 84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07" name="Line 85"/>
              <p:cNvSpPr/>
              <p:nvPr/>
            </p:nvSpPr>
            <p:spPr>
              <a:xfrm>
                <a:off x="2944" y="942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08" name="Line 86"/>
              <p:cNvSpPr/>
              <p:nvPr/>
            </p:nvSpPr>
            <p:spPr>
              <a:xfrm>
                <a:off x="2894" y="850"/>
                <a:ext cx="52" cy="9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72102" name="Group 87"/>
            <p:cNvGrpSpPr/>
            <p:nvPr/>
          </p:nvGrpSpPr>
          <p:grpSpPr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72103" name="Line 88"/>
              <p:cNvSpPr/>
              <p:nvPr/>
            </p:nvSpPr>
            <p:spPr>
              <a:xfrm flipV="1">
                <a:off x="2848" y="846"/>
                <a:ext cx="50" cy="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04" name="Line 89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2105" name="Line 90"/>
              <p:cNvSpPr/>
              <p:nvPr/>
            </p:nvSpPr>
            <p:spPr>
              <a:xfrm>
                <a:off x="2894" y="849"/>
                <a:ext cx="52" cy="97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72056" name="Freeform 91"/>
          <p:cNvSpPr/>
          <p:nvPr/>
        </p:nvSpPr>
        <p:spPr>
          <a:xfrm>
            <a:off x="4410075" y="5524500"/>
            <a:ext cx="506413" cy="307975"/>
          </a:xfrm>
          <a:custGeom>
            <a:avLst/>
            <a:gdLst>
              <a:gd name="txL" fmla="*/ 0 w 318"/>
              <a:gd name="txT" fmla="*/ 0 h 194"/>
              <a:gd name="txR" fmla="*/ 318 w 318"/>
              <a:gd name="txB" fmla="*/ 194 h 194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</a:cxnLst>
            <a:rect l="txL" t="txT" r="txR" b="txB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7" name="Freeform 92"/>
          <p:cNvSpPr/>
          <p:nvPr/>
        </p:nvSpPr>
        <p:spPr>
          <a:xfrm>
            <a:off x="3344863" y="5916613"/>
            <a:ext cx="481012" cy="238125"/>
          </a:xfrm>
          <a:custGeom>
            <a:avLst/>
            <a:gdLst>
              <a:gd name="txL" fmla="*/ 0 w 294"/>
              <a:gd name="txT" fmla="*/ 0 h 174"/>
              <a:gd name="txR" fmla="*/ 294 w 294"/>
              <a:gd name="txB" fmla="*/ 174 h 174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</a:cxnLst>
            <a:rect l="txL" t="txT" r="txR" b="txB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8" name="Freeform 93"/>
          <p:cNvSpPr/>
          <p:nvPr/>
        </p:nvSpPr>
        <p:spPr>
          <a:xfrm>
            <a:off x="4292600" y="5892800"/>
            <a:ext cx="630238" cy="247650"/>
          </a:xfrm>
          <a:custGeom>
            <a:avLst/>
            <a:gdLst>
              <a:gd name="txL" fmla="*/ 0 w 378"/>
              <a:gd name="txT" fmla="*/ 0 h 174"/>
              <a:gd name="txR" fmla="*/ 378 w 378"/>
              <a:gd name="txB" fmla="*/ 174 h 174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59" name="Freeform 94"/>
          <p:cNvSpPr/>
          <p:nvPr/>
        </p:nvSpPr>
        <p:spPr>
          <a:xfrm>
            <a:off x="4960938" y="5946775"/>
            <a:ext cx="206375" cy="508000"/>
          </a:xfrm>
          <a:custGeom>
            <a:avLst/>
            <a:gdLst>
              <a:gd name="txL" fmla="*/ 0 w 118"/>
              <a:gd name="txT" fmla="*/ 0 h 500"/>
              <a:gd name="txR" fmla="*/ 118 w 118"/>
              <a:gd name="txB" fmla="*/ 500 h 500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</a:cxnLst>
            <a:rect l="txL" t="txT" r="txR" b="txB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0" name="Freeform 95"/>
          <p:cNvSpPr/>
          <p:nvPr/>
        </p:nvSpPr>
        <p:spPr>
          <a:xfrm>
            <a:off x="3724275" y="6480175"/>
            <a:ext cx="736600" cy="74613"/>
          </a:xfrm>
          <a:custGeom>
            <a:avLst/>
            <a:gdLst>
              <a:gd name="txL" fmla="*/ 0 w 370"/>
              <a:gd name="txT" fmla="*/ 0 h 32"/>
              <a:gd name="txR" fmla="*/ 370 w 370"/>
              <a:gd name="txB" fmla="*/ 32 h 32"/>
            </a:gdLst>
            <a:ahLst/>
            <a:cxnLst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1" name="Freeform 96"/>
          <p:cNvSpPr/>
          <p:nvPr/>
        </p:nvSpPr>
        <p:spPr>
          <a:xfrm>
            <a:off x="3187700" y="5940425"/>
            <a:ext cx="193675" cy="425450"/>
          </a:xfrm>
          <a:custGeom>
            <a:avLst/>
            <a:gdLst>
              <a:gd name="txL" fmla="*/ 0 w 176"/>
              <a:gd name="txT" fmla="*/ 0 h 412"/>
              <a:gd name="txR" fmla="*/ 176 w 176"/>
              <a:gd name="txB" fmla="*/ 412 h 412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2062" name="Freeform 7"/>
          <p:cNvSpPr/>
          <p:nvPr/>
        </p:nvSpPr>
        <p:spPr>
          <a:xfrm>
            <a:off x="2076450" y="4598988"/>
            <a:ext cx="5156200" cy="1509712"/>
          </a:xfrm>
          <a:custGeom>
            <a:avLst/>
            <a:gdLst>
              <a:gd name="txL" fmla="*/ 0 w 5156094"/>
              <a:gd name="txT" fmla="*/ 0 h 1509215"/>
              <a:gd name="txR" fmla="*/ 5156094 w 5156094"/>
              <a:gd name="txB" fmla="*/ 1509215 h 1509215"/>
            </a:gdLst>
            <a:ahLst/>
            <a:cxnLst>
              <a:cxn ang="0">
                <a:pos x="0" y="0"/>
              </a:cxn>
              <a:cxn ang="0">
                <a:pos x="6961" y="1168817"/>
              </a:cxn>
              <a:cxn ang="0">
                <a:pos x="1131062" y="1171160"/>
              </a:cxn>
              <a:cxn ang="0">
                <a:pos x="1755094" y="1491267"/>
              </a:cxn>
              <a:cxn ang="0">
                <a:pos x="2207388" y="1511701"/>
              </a:cxn>
              <a:cxn ang="0">
                <a:pos x="2989068" y="1199527"/>
              </a:cxn>
              <a:cxn ang="0">
                <a:pos x="3391815" y="1211128"/>
              </a:cxn>
              <a:cxn ang="0">
                <a:pos x="5156624" y="1200431"/>
              </a:cxn>
              <a:cxn ang="0">
                <a:pos x="5126907" y="64189"/>
              </a:cxn>
            </a:cxnLst>
            <a:rect l="txL" t="txT" r="txR" b="txB"/>
            <a:pathLst>
              <a:path w="5156094" h="1509215">
                <a:moveTo>
                  <a:pt x="0" y="0"/>
                </a:moveTo>
                <a:cubicBezTo>
                  <a:pt x="2320" y="388965"/>
                  <a:pt x="4641" y="777929"/>
                  <a:pt x="6961" y="1166894"/>
                </a:cubicBezTo>
                <a:lnTo>
                  <a:pt x="1130946" y="1169234"/>
                </a:lnTo>
                <a:lnTo>
                  <a:pt x="1754913" y="1488814"/>
                </a:lnTo>
                <a:lnTo>
                  <a:pt x="2207163" y="1509215"/>
                </a:lnTo>
                <a:lnTo>
                  <a:pt x="2988762" y="1197554"/>
                </a:lnTo>
                <a:lnTo>
                  <a:pt x="3391464" y="1209136"/>
                </a:lnTo>
                <a:lnTo>
                  <a:pt x="5156094" y="1198456"/>
                </a:lnTo>
                <a:lnTo>
                  <a:pt x="5126381" y="64084"/>
                </a:lnTo>
              </a:path>
            </a:pathLst>
          </a:custGeom>
          <a:noFill/>
          <a:ln w="22225" cap="flat" cmpd="sng">
            <a:solidFill>
              <a:srgbClr val="00009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6" name="Group 21"/>
          <p:cNvGrpSpPr/>
          <p:nvPr/>
        </p:nvGrpSpPr>
        <p:grpSpPr>
          <a:xfrm>
            <a:off x="1501775" y="5843588"/>
            <a:ext cx="1493838" cy="307975"/>
            <a:chOff x="1502428" y="5844331"/>
            <a:chExt cx="1493249" cy="307777"/>
          </a:xfrm>
        </p:grpSpPr>
        <p:grpSp>
          <p:nvGrpSpPr>
            <p:cNvPr id="172088" name="Group 274"/>
            <p:cNvGrpSpPr/>
            <p:nvPr/>
          </p:nvGrpSpPr>
          <p:grpSpPr>
            <a:xfrm>
              <a:off x="1502428" y="5844331"/>
              <a:ext cx="1493249" cy="307777"/>
              <a:chOff x="3621632" y="5775938"/>
              <a:chExt cx="1493249" cy="307777"/>
            </a:xfrm>
          </p:grpSpPr>
          <p:grpSp>
            <p:nvGrpSpPr>
              <p:cNvPr id="172090" name="Group 275"/>
              <p:cNvGrpSpPr/>
              <p:nvPr/>
            </p:nvGrpSpPr>
            <p:grpSpPr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78" name="Rectangle 277"/>
                <p:cNvSpPr/>
                <p:nvPr/>
              </p:nvSpPr>
              <p:spPr>
                <a:xfrm>
                  <a:off x="-2903722" y="4135317"/>
                  <a:ext cx="1151258" cy="341655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-2968093" y="4221426"/>
                  <a:ext cx="1148783" cy="344432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280" name="Freeform 279"/>
                <p:cNvSpPr/>
                <p:nvPr/>
              </p:nvSpPr>
              <p:spPr>
                <a:xfrm>
                  <a:off x="-2975522" y="4129762"/>
                  <a:ext cx="1223057" cy="94441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-1" fmla="*/ 0 w 1223105"/>
                    <a:gd name="connsiteY0-2" fmla="*/ 89042 h 103102"/>
                    <a:gd name="connsiteX1-3" fmla="*/ 70293 w 1223105"/>
                    <a:gd name="connsiteY1-4" fmla="*/ 0 h 103102"/>
                    <a:gd name="connsiteX2-5" fmla="*/ 1223105 w 1223105"/>
                    <a:gd name="connsiteY2-6" fmla="*/ 4687 h 103102"/>
                    <a:gd name="connsiteX3-7" fmla="*/ 1148126 w 1223105"/>
                    <a:gd name="connsiteY3-8" fmla="*/ 103102 h 103102"/>
                    <a:gd name="connsiteX4-9" fmla="*/ 0 w 1223105"/>
                    <a:gd name="connsiteY4-10" fmla="*/ 89042 h 103102"/>
                    <a:gd name="connsiteX0-11" fmla="*/ 0 w 1223105"/>
                    <a:gd name="connsiteY0-12" fmla="*/ 89042 h 93730"/>
                    <a:gd name="connsiteX1-13" fmla="*/ 70293 w 1223105"/>
                    <a:gd name="connsiteY1-14" fmla="*/ 0 h 93730"/>
                    <a:gd name="connsiteX2-15" fmla="*/ 1223105 w 1223105"/>
                    <a:gd name="connsiteY2-16" fmla="*/ 4687 h 93730"/>
                    <a:gd name="connsiteX3-17" fmla="*/ 1143439 w 1223105"/>
                    <a:gd name="connsiteY3-18" fmla="*/ 93730 h 93730"/>
                    <a:gd name="connsiteX4-19" fmla="*/ 0 w 1223105"/>
                    <a:gd name="connsiteY4-20" fmla="*/ 89042 h 9373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281" name="Freeform 280"/>
                <p:cNvSpPr/>
                <p:nvPr/>
              </p:nvSpPr>
              <p:spPr>
                <a:xfrm rot="21211447" flipV="1">
                  <a:off x="-1853972" y="4146428"/>
                  <a:ext cx="136170" cy="433318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-1" fmla="*/ 0 w 1223105"/>
                    <a:gd name="connsiteY0-2" fmla="*/ 89042 h 103102"/>
                    <a:gd name="connsiteX1-3" fmla="*/ 70293 w 1223105"/>
                    <a:gd name="connsiteY1-4" fmla="*/ 0 h 103102"/>
                    <a:gd name="connsiteX2-5" fmla="*/ 1223105 w 1223105"/>
                    <a:gd name="connsiteY2-6" fmla="*/ 4687 h 103102"/>
                    <a:gd name="connsiteX3-7" fmla="*/ 1148126 w 1223105"/>
                    <a:gd name="connsiteY3-8" fmla="*/ 103102 h 103102"/>
                    <a:gd name="connsiteX4-9" fmla="*/ 0 w 1223105"/>
                    <a:gd name="connsiteY4-10" fmla="*/ 89042 h 103102"/>
                    <a:gd name="connsiteX0-11" fmla="*/ 0 w 1223105"/>
                    <a:gd name="connsiteY0-12" fmla="*/ 89042 h 93730"/>
                    <a:gd name="connsiteX1-13" fmla="*/ 70293 w 1223105"/>
                    <a:gd name="connsiteY1-14" fmla="*/ 0 h 93730"/>
                    <a:gd name="connsiteX2-15" fmla="*/ 1223105 w 1223105"/>
                    <a:gd name="connsiteY2-16" fmla="*/ 4687 h 93730"/>
                    <a:gd name="connsiteX3-17" fmla="*/ 1143439 w 1223105"/>
                    <a:gd name="connsiteY3-18" fmla="*/ 93730 h 93730"/>
                    <a:gd name="connsiteX4-19" fmla="*/ 0 w 1223105"/>
                    <a:gd name="connsiteY4-20" fmla="*/ 89042 h 93730"/>
                    <a:gd name="connsiteX0-21" fmla="*/ 0 w 1143439"/>
                    <a:gd name="connsiteY0-22" fmla="*/ 604462 h 609150"/>
                    <a:gd name="connsiteX1-23" fmla="*/ 70293 w 1143439"/>
                    <a:gd name="connsiteY1-24" fmla="*/ 515420 h 609150"/>
                    <a:gd name="connsiteX2-25" fmla="*/ 1048102 w 1143439"/>
                    <a:gd name="connsiteY2-26" fmla="*/ 0 h 609150"/>
                    <a:gd name="connsiteX3-27" fmla="*/ 1143439 w 1143439"/>
                    <a:gd name="connsiteY3-28" fmla="*/ 609150 h 609150"/>
                    <a:gd name="connsiteX4-29" fmla="*/ 0 w 1143439"/>
                    <a:gd name="connsiteY4-30" fmla="*/ 604462 h 609150"/>
                    <a:gd name="connsiteX0-31" fmla="*/ 0 w 1143439"/>
                    <a:gd name="connsiteY0-32" fmla="*/ 750108 h 754796"/>
                    <a:gd name="connsiteX1-33" fmla="*/ 958091 w 1143439"/>
                    <a:gd name="connsiteY1-34" fmla="*/ 0 h 754796"/>
                    <a:gd name="connsiteX2-35" fmla="*/ 1048102 w 1143439"/>
                    <a:gd name="connsiteY2-36" fmla="*/ 145646 h 754796"/>
                    <a:gd name="connsiteX3-37" fmla="*/ 1143439 w 1143439"/>
                    <a:gd name="connsiteY3-38" fmla="*/ 754796 h 754796"/>
                    <a:gd name="connsiteX4-39" fmla="*/ 0 w 1143439"/>
                    <a:gd name="connsiteY4-40" fmla="*/ 750108 h 754796"/>
                    <a:gd name="connsiteX0-41" fmla="*/ 28193 w 185348"/>
                    <a:gd name="connsiteY0-42" fmla="*/ 675301 h 754796"/>
                    <a:gd name="connsiteX1-43" fmla="*/ 0 w 185348"/>
                    <a:gd name="connsiteY1-44" fmla="*/ 0 h 754796"/>
                    <a:gd name="connsiteX2-45" fmla="*/ 90011 w 185348"/>
                    <a:gd name="connsiteY2-46" fmla="*/ 145646 h 754796"/>
                    <a:gd name="connsiteX3-47" fmla="*/ 185348 w 185348"/>
                    <a:gd name="connsiteY3-48" fmla="*/ 754796 h 754796"/>
                    <a:gd name="connsiteX4-49" fmla="*/ 28193 w 185348"/>
                    <a:gd name="connsiteY4-50" fmla="*/ 675301 h 754796"/>
                    <a:gd name="connsiteX0-51" fmla="*/ 28193 w 133700"/>
                    <a:gd name="connsiteY0-52" fmla="*/ 675301 h 844174"/>
                    <a:gd name="connsiteX1-53" fmla="*/ 0 w 133700"/>
                    <a:gd name="connsiteY1-54" fmla="*/ 0 h 844174"/>
                    <a:gd name="connsiteX2-55" fmla="*/ 90011 w 133700"/>
                    <a:gd name="connsiteY2-56" fmla="*/ 145646 h 844174"/>
                    <a:gd name="connsiteX3-57" fmla="*/ 133700 w 133700"/>
                    <a:gd name="connsiteY3-58" fmla="*/ 844173 h 844174"/>
                    <a:gd name="connsiteX4-59" fmla="*/ 28193 w 133700"/>
                    <a:gd name="connsiteY4-60" fmla="*/ 675301 h 844174"/>
                    <a:gd name="connsiteX0-61" fmla="*/ 33377 w 133700"/>
                    <a:gd name="connsiteY0-62" fmla="*/ 683762 h 844174"/>
                    <a:gd name="connsiteX1-63" fmla="*/ 0 w 133700"/>
                    <a:gd name="connsiteY1-64" fmla="*/ 0 h 844174"/>
                    <a:gd name="connsiteX2-65" fmla="*/ 90011 w 133700"/>
                    <a:gd name="connsiteY2-66" fmla="*/ 145646 h 844174"/>
                    <a:gd name="connsiteX3-67" fmla="*/ 133700 w 133700"/>
                    <a:gd name="connsiteY3-68" fmla="*/ 844173 h 844174"/>
                    <a:gd name="connsiteX4-69" fmla="*/ 33377 w 133700"/>
                    <a:gd name="connsiteY4-70" fmla="*/ 683762 h 844174"/>
                    <a:gd name="connsiteX0-71" fmla="*/ 87868 w 188191"/>
                    <a:gd name="connsiteY0-72" fmla="*/ 816127 h 976539"/>
                    <a:gd name="connsiteX1-73" fmla="*/ 0 w 188191"/>
                    <a:gd name="connsiteY1-74" fmla="*/ 0 h 976539"/>
                    <a:gd name="connsiteX2-75" fmla="*/ 144502 w 188191"/>
                    <a:gd name="connsiteY2-76" fmla="*/ 278011 h 976539"/>
                    <a:gd name="connsiteX3-77" fmla="*/ 188191 w 188191"/>
                    <a:gd name="connsiteY3-78" fmla="*/ 976538 h 976539"/>
                    <a:gd name="connsiteX4-79" fmla="*/ 87868 w 188191"/>
                    <a:gd name="connsiteY4-80" fmla="*/ 816127 h 976539"/>
                    <a:gd name="connsiteX0-81" fmla="*/ 32848 w 133171"/>
                    <a:gd name="connsiteY0-82" fmla="*/ 674219 h 834631"/>
                    <a:gd name="connsiteX1-83" fmla="*/ 0 w 133171"/>
                    <a:gd name="connsiteY1-84" fmla="*/ 1 h 834631"/>
                    <a:gd name="connsiteX2-85" fmla="*/ 89482 w 133171"/>
                    <a:gd name="connsiteY2-86" fmla="*/ 136103 h 834631"/>
                    <a:gd name="connsiteX3-87" fmla="*/ 133171 w 133171"/>
                    <a:gd name="connsiteY3-88" fmla="*/ 834630 h 834631"/>
                    <a:gd name="connsiteX4-89" fmla="*/ 32848 w 133171"/>
                    <a:gd name="connsiteY4-90" fmla="*/ 674219 h 834631"/>
                    <a:gd name="connsiteX0-91" fmla="*/ 32848 w 133171"/>
                    <a:gd name="connsiteY0-92" fmla="*/ 674219 h 834631"/>
                    <a:gd name="connsiteX1-93" fmla="*/ 0 w 133171"/>
                    <a:gd name="connsiteY1-94" fmla="*/ 1 h 834631"/>
                    <a:gd name="connsiteX2-95" fmla="*/ 97738 w 133171"/>
                    <a:gd name="connsiteY2-96" fmla="*/ 114843 h 834631"/>
                    <a:gd name="connsiteX3-97" fmla="*/ 133171 w 133171"/>
                    <a:gd name="connsiteY3-98" fmla="*/ 834630 h 834631"/>
                    <a:gd name="connsiteX4-99" fmla="*/ 32848 w 133171"/>
                    <a:gd name="connsiteY4-100" fmla="*/ 674219 h 834631"/>
                    <a:gd name="connsiteX0-101" fmla="*/ 36019 w 136342"/>
                    <a:gd name="connsiteY0-102" fmla="*/ 731496 h 891908"/>
                    <a:gd name="connsiteX1-103" fmla="*/ 0 w 136342"/>
                    <a:gd name="connsiteY1-104" fmla="*/ 1 h 891908"/>
                    <a:gd name="connsiteX2-105" fmla="*/ 100909 w 136342"/>
                    <a:gd name="connsiteY2-106" fmla="*/ 172120 h 891908"/>
                    <a:gd name="connsiteX3-107" fmla="*/ 136342 w 136342"/>
                    <a:gd name="connsiteY3-108" fmla="*/ 891907 h 891908"/>
                    <a:gd name="connsiteX4-109" fmla="*/ 36019 w 136342"/>
                    <a:gd name="connsiteY4-110" fmla="*/ 731496 h 89190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</p:grpSp>
          <p:sp>
            <p:nvSpPr>
              <p:cNvPr id="172091" name="TextBox 276"/>
              <p:cNvSpPr txBox="1"/>
              <p:nvPr/>
            </p:nvSpPr>
            <p:spPr>
              <a:xfrm>
                <a:off x="3621632" y="5775938"/>
                <a:ext cx="1493249" cy="3077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ECN=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Comic Sans MS" panose="030F0702030302020204" pitchFamily="66" charset="0"/>
                  </a:rPr>
                  <a:t>00</a:t>
                </a:r>
              </a:p>
            </p:txBody>
          </p:sp>
        </p:grpSp>
        <p:cxnSp>
          <p:nvCxnSpPr>
            <p:cNvPr id="172089" name="Straight Arrow Connector 15"/>
            <p:cNvCxnSpPr/>
            <p:nvPr/>
          </p:nvCxnSpPr>
          <p:spPr>
            <a:xfrm flipV="1">
              <a:off x="2150568" y="6133267"/>
              <a:ext cx="612066" cy="1"/>
            </a:xfrm>
            <a:prstGeom prst="straightConnector1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29" name="Group 22"/>
          <p:cNvGrpSpPr/>
          <p:nvPr/>
        </p:nvGrpSpPr>
        <p:grpSpPr>
          <a:xfrm>
            <a:off x="3621088" y="5775325"/>
            <a:ext cx="1493837" cy="358775"/>
            <a:chOff x="3621632" y="5775938"/>
            <a:chExt cx="1493249" cy="357723"/>
          </a:xfrm>
        </p:grpSpPr>
        <p:grpSp>
          <p:nvGrpSpPr>
            <p:cNvPr id="172080" name="Group 13"/>
            <p:cNvGrpSpPr/>
            <p:nvPr/>
          </p:nvGrpSpPr>
          <p:grpSpPr>
            <a:xfrm>
              <a:off x="3621632" y="5775938"/>
              <a:ext cx="1493249" cy="307777"/>
              <a:chOff x="3621632" y="5775938"/>
              <a:chExt cx="1493249" cy="307777"/>
            </a:xfrm>
          </p:grpSpPr>
          <p:grpSp>
            <p:nvGrpSpPr>
              <p:cNvPr id="172082" name="Group 11"/>
              <p:cNvGrpSpPr/>
              <p:nvPr/>
            </p:nvGrpSpPr>
            <p:grpSpPr>
              <a:xfrm>
                <a:off x="3999159" y="5783287"/>
                <a:ext cx="806697" cy="257416"/>
                <a:chOff x="-2975754" y="4128742"/>
                <a:chExt cx="1258600" cy="450696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-2903723" y="4135274"/>
                  <a:ext cx="1151259" cy="340871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-2968095" y="4221184"/>
                  <a:ext cx="1148783" cy="343644"/>
                </a:xfrm>
                <a:prstGeom prst="rect">
                  <a:avLst/>
                </a:prstGeom>
                <a:solidFill>
                  <a:srgbClr val="008000"/>
                </a:solidFill>
                <a:ln w="12700"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-2975522" y="4129732"/>
                  <a:ext cx="1223057" cy="94225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-1" fmla="*/ 0 w 1223105"/>
                    <a:gd name="connsiteY0-2" fmla="*/ 89042 h 103102"/>
                    <a:gd name="connsiteX1-3" fmla="*/ 70293 w 1223105"/>
                    <a:gd name="connsiteY1-4" fmla="*/ 0 h 103102"/>
                    <a:gd name="connsiteX2-5" fmla="*/ 1223105 w 1223105"/>
                    <a:gd name="connsiteY2-6" fmla="*/ 4687 h 103102"/>
                    <a:gd name="connsiteX3-7" fmla="*/ 1148126 w 1223105"/>
                    <a:gd name="connsiteY3-8" fmla="*/ 103102 h 103102"/>
                    <a:gd name="connsiteX4-9" fmla="*/ 0 w 1223105"/>
                    <a:gd name="connsiteY4-10" fmla="*/ 89042 h 103102"/>
                    <a:gd name="connsiteX0-11" fmla="*/ 0 w 1223105"/>
                    <a:gd name="connsiteY0-12" fmla="*/ 89042 h 93730"/>
                    <a:gd name="connsiteX1-13" fmla="*/ 70293 w 1223105"/>
                    <a:gd name="connsiteY1-14" fmla="*/ 0 h 93730"/>
                    <a:gd name="connsiteX2-15" fmla="*/ 1223105 w 1223105"/>
                    <a:gd name="connsiteY2-16" fmla="*/ 4687 h 93730"/>
                    <a:gd name="connsiteX3-17" fmla="*/ 1143439 w 1223105"/>
                    <a:gd name="connsiteY3-18" fmla="*/ 93730 h 93730"/>
                    <a:gd name="connsiteX4-19" fmla="*/ 0 w 1223105"/>
                    <a:gd name="connsiteY4-20" fmla="*/ 89042 h 9373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223105" h="93730">
                      <a:moveTo>
                        <a:pt x="0" y="89042"/>
                      </a:moveTo>
                      <a:lnTo>
                        <a:pt x="70293" y="0"/>
                      </a:lnTo>
                      <a:lnTo>
                        <a:pt x="1223105" y="4687"/>
                      </a:lnTo>
                      <a:lnTo>
                        <a:pt x="1143439" y="93730"/>
                      </a:lnTo>
                      <a:lnTo>
                        <a:pt x="0" y="8904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  <p:sp>
              <p:nvSpPr>
                <p:cNvPr id="270" name="Freeform 269"/>
                <p:cNvSpPr/>
                <p:nvPr/>
              </p:nvSpPr>
              <p:spPr>
                <a:xfrm rot="21211447" flipV="1">
                  <a:off x="-1853974" y="4146360"/>
                  <a:ext cx="136171" cy="432326"/>
                </a:xfrm>
                <a:custGeom>
                  <a:avLst/>
                  <a:gdLst>
                    <a:gd name="connsiteX0" fmla="*/ 0 w 1223105"/>
                    <a:gd name="connsiteY0" fmla="*/ 89042 h 89042"/>
                    <a:gd name="connsiteX1" fmla="*/ 70293 w 1223105"/>
                    <a:gd name="connsiteY1" fmla="*/ 0 h 89042"/>
                    <a:gd name="connsiteX2" fmla="*/ 1223105 w 1223105"/>
                    <a:gd name="connsiteY2" fmla="*/ 4687 h 89042"/>
                    <a:gd name="connsiteX3" fmla="*/ 1148126 w 1223105"/>
                    <a:gd name="connsiteY3" fmla="*/ 84356 h 89042"/>
                    <a:gd name="connsiteX4" fmla="*/ 0 w 1223105"/>
                    <a:gd name="connsiteY4" fmla="*/ 89042 h 89042"/>
                    <a:gd name="connsiteX0-1" fmla="*/ 0 w 1223105"/>
                    <a:gd name="connsiteY0-2" fmla="*/ 89042 h 103102"/>
                    <a:gd name="connsiteX1-3" fmla="*/ 70293 w 1223105"/>
                    <a:gd name="connsiteY1-4" fmla="*/ 0 h 103102"/>
                    <a:gd name="connsiteX2-5" fmla="*/ 1223105 w 1223105"/>
                    <a:gd name="connsiteY2-6" fmla="*/ 4687 h 103102"/>
                    <a:gd name="connsiteX3-7" fmla="*/ 1148126 w 1223105"/>
                    <a:gd name="connsiteY3-8" fmla="*/ 103102 h 103102"/>
                    <a:gd name="connsiteX4-9" fmla="*/ 0 w 1223105"/>
                    <a:gd name="connsiteY4-10" fmla="*/ 89042 h 103102"/>
                    <a:gd name="connsiteX0-11" fmla="*/ 0 w 1223105"/>
                    <a:gd name="connsiteY0-12" fmla="*/ 89042 h 93730"/>
                    <a:gd name="connsiteX1-13" fmla="*/ 70293 w 1223105"/>
                    <a:gd name="connsiteY1-14" fmla="*/ 0 h 93730"/>
                    <a:gd name="connsiteX2-15" fmla="*/ 1223105 w 1223105"/>
                    <a:gd name="connsiteY2-16" fmla="*/ 4687 h 93730"/>
                    <a:gd name="connsiteX3-17" fmla="*/ 1143439 w 1223105"/>
                    <a:gd name="connsiteY3-18" fmla="*/ 93730 h 93730"/>
                    <a:gd name="connsiteX4-19" fmla="*/ 0 w 1223105"/>
                    <a:gd name="connsiteY4-20" fmla="*/ 89042 h 93730"/>
                    <a:gd name="connsiteX0-21" fmla="*/ 0 w 1143439"/>
                    <a:gd name="connsiteY0-22" fmla="*/ 604462 h 609150"/>
                    <a:gd name="connsiteX1-23" fmla="*/ 70293 w 1143439"/>
                    <a:gd name="connsiteY1-24" fmla="*/ 515420 h 609150"/>
                    <a:gd name="connsiteX2-25" fmla="*/ 1048102 w 1143439"/>
                    <a:gd name="connsiteY2-26" fmla="*/ 0 h 609150"/>
                    <a:gd name="connsiteX3-27" fmla="*/ 1143439 w 1143439"/>
                    <a:gd name="connsiteY3-28" fmla="*/ 609150 h 609150"/>
                    <a:gd name="connsiteX4-29" fmla="*/ 0 w 1143439"/>
                    <a:gd name="connsiteY4-30" fmla="*/ 604462 h 609150"/>
                    <a:gd name="connsiteX0-31" fmla="*/ 0 w 1143439"/>
                    <a:gd name="connsiteY0-32" fmla="*/ 750108 h 754796"/>
                    <a:gd name="connsiteX1-33" fmla="*/ 958091 w 1143439"/>
                    <a:gd name="connsiteY1-34" fmla="*/ 0 h 754796"/>
                    <a:gd name="connsiteX2-35" fmla="*/ 1048102 w 1143439"/>
                    <a:gd name="connsiteY2-36" fmla="*/ 145646 h 754796"/>
                    <a:gd name="connsiteX3-37" fmla="*/ 1143439 w 1143439"/>
                    <a:gd name="connsiteY3-38" fmla="*/ 754796 h 754796"/>
                    <a:gd name="connsiteX4-39" fmla="*/ 0 w 1143439"/>
                    <a:gd name="connsiteY4-40" fmla="*/ 750108 h 754796"/>
                    <a:gd name="connsiteX0-41" fmla="*/ 28193 w 185348"/>
                    <a:gd name="connsiteY0-42" fmla="*/ 675301 h 754796"/>
                    <a:gd name="connsiteX1-43" fmla="*/ 0 w 185348"/>
                    <a:gd name="connsiteY1-44" fmla="*/ 0 h 754796"/>
                    <a:gd name="connsiteX2-45" fmla="*/ 90011 w 185348"/>
                    <a:gd name="connsiteY2-46" fmla="*/ 145646 h 754796"/>
                    <a:gd name="connsiteX3-47" fmla="*/ 185348 w 185348"/>
                    <a:gd name="connsiteY3-48" fmla="*/ 754796 h 754796"/>
                    <a:gd name="connsiteX4-49" fmla="*/ 28193 w 185348"/>
                    <a:gd name="connsiteY4-50" fmla="*/ 675301 h 754796"/>
                    <a:gd name="connsiteX0-51" fmla="*/ 28193 w 133700"/>
                    <a:gd name="connsiteY0-52" fmla="*/ 675301 h 844174"/>
                    <a:gd name="connsiteX1-53" fmla="*/ 0 w 133700"/>
                    <a:gd name="connsiteY1-54" fmla="*/ 0 h 844174"/>
                    <a:gd name="connsiteX2-55" fmla="*/ 90011 w 133700"/>
                    <a:gd name="connsiteY2-56" fmla="*/ 145646 h 844174"/>
                    <a:gd name="connsiteX3-57" fmla="*/ 133700 w 133700"/>
                    <a:gd name="connsiteY3-58" fmla="*/ 844173 h 844174"/>
                    <a:gd name="connsiteX4-59" fmla="*/ 28193 w 133700"/>
                    <a:gd name="connsiteY4-60" fmla="*/ 675301 h 844174"/>
                    <a:gd name="connsiteX0-61" fmla="*/ 33377 w 133700"/>
                    <a:gd name="connsiteY0-62" fmla="*/ 683762 h 844174"/>
                    <a:gd name="connsiteX1-63" fmla="*/ 0 w 133700"/>
                    <a:gd name="connsiteY1-64" fmla="*/ 0 h 844174"/>
                    <a:gd name="connsiteX2-65" fmla="*/ 90011 w 133700"/>
                    <a:gd name="connsiteY2-66" fmla="*/ 145646 h 844174"/>
                    <a:gd name="connsiteX3-67" fmla="*/ 133700 w 133700"/>
                    <a:gd name="connsiteY3-68" fmla="*/ 844173 h 844174"/>
                    <a:gd name="connsiteX4-69" fmla="*/ 33377 w 133700"/>
                    <a:gd name="connsiteY4-70" fmla="*/ 683762 h 844174"/>
                    <a:gd name="connsiteX0-71" fmla="*/ 87868 w 188191"/>
                    <a:gd name="connsiteY0-72" fmla="*/ 816127 h 976539"/>
                    <a:gd name="connsiteX1-73" fmla="*/ 0 w 188191"/>
                    <a:gd name="connsiteY1-74" fmla="*/ 0 h 976539"/>
                    <a:gd name="connsiteX2-75" fmla="*/ 144502 w 188191"/>
                    <a:gd name="connsiteY2-76" fmla="*/ 278011 h 976539"/>
                    <a:gd name="connsiteX3-77" fmla="*/ 188191 w 188191"/>
                    <a:gd name="connsiteY3-78" fmla="*/ 976538 h 976539"/>
                    <a:gd name="connsiteX4-79" fmla="*/ 87868 w 188191"/>
                    <a:gd name="connsiteY4-80" fmla="*/ 816127 h 976539"/>
                    <a:gd name="connsiteX0-81" fmla="*/ 32848 w 133171"/>
                    <a:gd name="connsiteY0-82" fmla="*/ 674219 h 834631"/>
                    <a:gd name="connsiteX1-83" fmla="*/ 0 w 133171"/>
                    <a:gd name="connsiteY1-84" fmla="*/ 1 h 834631"/>
                    <a:gd name="connsiteX2-85" fmla="*/ 89482 w 133171"/>
                    <a:gd name="connsiteY2-86" fmla="*/ 136103 h 834631"/>
                    <a:gd name="connsiteX3-87" fmla="*/ 133171 w 133171"/>
                    <a:gd name="connsiteY3-88" fmla="*/ 834630 h 834631"/>
                    <a:gd name="connsiteX4-89" fmla="*/ 32848 w 133171"/>
                    <a:gd name="connsiteY4-90" fmla="*/ 674219 h 834631"/>
                    <a:gd name="connsiteX0-91" fmla="*/ 32848 w 133171"/>
                    <a:gd name="connsiteY0-92" fmla="*/ 674219 h 834631"/>
                    <a:gd name="connsiteX1-93" fmla="*/ 0 w 133171"/>
                    <a:gd name="connsiteY1-94" fmla="*/ 1 h 834631"/>
                    <a:gd name="connsiteX2-95" fmla="*/ 97738 w 133171"/>
                    <a:gd name="connsiteY2-96" fmla="*/ 114843 h 834631"/>
                    <a:gd name="connsiteX3-97" fmla="*/ 133171 w 133171"/>
                    <a:gd name="connsiteY3-98" fmla="*/ 834630 h 834631"/>
                    <a:gd name="connsiteX4-99" fmla="*/ 32848 w 133171"/>
                    <a:gd name="connsiteY4-100" fmla="*/ 674219 h 834631"/>
                    <a:gd name="connsiteX0-101" fmla="*/ 36019 w 136342"/>
                    <a:gd name="connsiteY0-102" fmla="*/ 731496 h 891908"/>
                    <a:gd name="connsiteX1-103" fmla="*/ 0 w 136342"/>
                    <a:gd name="connsiteY1-104" fmla="*/ 1 h 891908"/>
                    <a:gd name="connsiteX2-105" fmla="*/ 100909 w 136342"/>
                    <a:gd name="connsiteY2-106" fmla="*/ 172120 h 891908"/>
                    <a:gd name="connsiteX3-107" fmla="*/ 136342 w 136342"/>
                    <a:gd name="connsiteY3-108" fmla="*/ 891907 h 891908"/>
                    <a:gd name="connsiteX4-109" fmla="*/ 36019 w 136342"/>
                    <a:gd name="connsiteY4-110" fmla="*/ 731496 h 89190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</a:cxnLst>
                  <a:rect l="l" t="t" r="r" b="b"/>
                  <a:pathLst>
                    <a:path w="136342" h="891908">
                      <a:moveTo>
                        <a:pt x="36019" y="731496"/>
                      </a:moveTo>
                      <a:lnTo>
                        <a:pt x="0" y="1"/>
                      </a:lnTo>
                      <a:lnTo>
                        <a:pt x="100909" y="172120"/>
                      </a:lnTo>
                      <a:lnTo>
                        <a:pt x="136342" y="891907"/>
                      </a:lnTo>
                      <a:lnTo>
                        <a:pt x="36019" y="73149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omic Sans MS" panose="030F0702030302020204" pitchFamily="66" charset="0"/>
                    <a:ea typeface="MS PGothic" panose="020B0600070205080204" pitchFamily="34" charset="-128"/>
                    <a:cs typeface="MS PGothic" panose="020B0600070205080204" pitchFamily="34" charset="-128"/>
                  </a:endParaRPr>
                </a:p>
              </p:txBody>
            </p:sp>
          </p:grpSp>
          <p:sp>
            <p:nvSpPr>
              <p:cNvPr id="172083" name="TextBox 12"/>
              <p:cNvSpPr txBox="1"/>
              <p:nvPr/>
            </p:nvSpPr>
            <p:spPr>
              <a:xfrm>
                <a:off x="3621632" y="5775938"/>
                <a:ext cx="1493249" cy="3077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ECN=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11</a:t>
                </a:r>
              </a:p>
            </p:txBody>
          </p:sp>
        </p:grpSp>
        <p:cxnSp>
          <p:nvCxnSpPr>
            <p:cNvPr id="172081" name="Straight Arrow Connector 286"/>
            <p:cNvCxnSpPr/>
            <p:nvPr/>
          </p:nvCxnSpPr>
          <p:spPr>
            <a:xfrm flipV="1">
              <a:off x="4483694" y="5949896"/>
              <a:ext cx="457353" cy="183765"/>
            </a:xfrm>
            <a:prstGeom prst="straightConnector1">
              <a:avLst/>
            </a:prstGeom>
            <a:ln w="952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32" name="Group 28"/>
          <p:cNvGrpSpPr/>
          <p:nvPr/>
        </p:nvGrpSpPr>
        <p:grpSpPr>
          <a:xfrm>
            <a:off x="2333625" y="4533900"/>
            <a:ext cx="3983038" cy="379413"/>
            <a:chOff x="2334273" y="4534486"/>
            <a:chExt cx="3981995" cy="378689"/>
          </a:xfrm>
        </p:grpSpPr>
        <p:grpSp>
          <p:nvGrpSpPr>
            <p:cNvPr id="172072" name="Group 27"/>
            <p:cNvGrpSpPr/>
            <p:nvPr/>
          </p:nvGrpSpPr>
          <p:grpSpPr>
            <a:xfrm>
              <a:off x="3508876" y="4534486"/>
              <a:ext cx="1493249" cy="307777"/>
              <a:chOff x="3508876" y="4414358"/>
              <a:chExt cx="1493249" cy="307777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3907074" y="4428619"/>
                <a:ext cx="736407" cy="194890"/>
              </a:xfrm>
              <a:prstGeom prst="rect">
                <a:avLst/>
              </a:prstGeom>
              <a:solidFill>
                <a:srgbClr val="008000"/>
              </a:solidFill>
              <a:ln w="12700"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MS PGothic" panose="020B0600070205080204" pitchFamily="34" charset="-128"/>
                  <a:cs typeface="MS PGothic" panose="020B0600070205080204" pitchFamily="34" charset="-128"/>
                </a:endParaRPr>
              </a:p>
            </p:txBody>
          </p:sp>
          <p:sp>
            <p:nvSpPr>
              <p:cNvPr id="172076" name="Rectangle 298"/>
              <p:cNvSpPr/>
              <p:nvPr/>
            </p:nvSpPr>
            <p:spPr>
              <a:xfrm>
                <a:off x="3863891" y="4478563"/>
                <a:ext cx="737073" cy="196032"/>
              </a:xfrm>
              <a:prstGeom prst="rect">
                <a:avLst/>
              </a:prstGeom>
              <a:solidFill>
                <a:srgbClr val="0000FF"/>
              </a:solidFill>
              <a:ln w="12700" cap="flat" cmpd="sng">
                <a:solidFill>
                  <a:srgbClr val="00009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/>
              <a:lstStyle/>
              <a:p>
                <a:pPr algn="ctr"/>
                <a:endParaRPr lang="zh-CN" altLang="zh-CN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72077" name="Freeform 299"/>
              <p:cNvSpPr/>
              <p:nvPr/>
            </p:nvSpPr>
            <p:spPr>
              <a:xfrm>
                <a:off x="3859775" y="4425511"/>
                <a:ext cx="783947" cy="53534"/>
              </a:xfrm>
              <a:custGeom>
                <a:avLst/>
                <a:gdLst>
                  <a:gd name="txL" fmla="*/ 0 w 1223105"/>
                  <a:gd name="txT" fmla="*/ 0 h 93730"/>
                  <a:gd name="txR" fmla="*/ 1223105 w 1223105"/>
                  <a:gd name="txB" fmla="*/ 93730 h 93730"/>
                </a:gdLst>
                <a:ahLst/>
                <a:cxnLst>
                  <a:cxn ang="0">
                    <a:pos x="0" y="3091"/>
                  </a:cxn>
                  <a:cxn ang="0">
                    <a:pos x="4874" y="0"/>
                  </a:cxn>
                  <a:cxn ang="0">
                    <a:pos x="84801" y="163"/>
                  </a:cxn>
                  <a:cxn ang="0">
                    <a:pos x="79278" y="3254"/>
                  </a:cxn>
                  <a:cxn ang="0">
                    <a:pos x="0" y="3091"/>
                  </a:cxn>
                </a:cxnLst>
                <a:rect l="txL" t="txT" r="txR" b="txB"/>
                <a:pathLst>
                  <a:path w="1223105" h="93730">
                    <a:moveTo>
                      <a:pt x="0" y="89042"/>
                    </a:moveTo>
                    <a:lnTo>
                      <a:pt x="70293" y="0"/>
                    </a:lnTo>
                    <a:lnTo>
                      <a:pt x="1223105" y="4687"/>
                    </a:lnTo>
                    <a:lnTo>
                      <a:pt x="1143439" y="93730"/>
                    </a:lnTo>
                    <a:lnTo>
                      <a:pt x="0" y="89042"/>
                    </a:lnTo>
                    <a:close/>
                  </a:path>
                </a:pathLst>
              </a:custGeom>
              <a:solidFill>
                <a:srgbClr val="3366FF">
                  <a:alpha val="100000"/>
                </a:srgbClr>
              </a:solidFill>
              <a:ln w="9525" cap="flat" cmpd="sng">
                <a:solidFill>
                  <a:srgbClr val="00009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078" name="Freeform 300"/>
              <p:cNvSpPr/>
              <p:nvPr/>
            </p:nvSpPr>
            <p:spPr>
              <a:xfrm rot="-388553" flipV="1">
                <a:off x="4579084" y="4434448"/>
                <a:ext cx="87388" cy="248479"/>
              </a:xfrm>
              <a:custGeom>
                <a:avLst/>
                <a:gdLst>
                  <a:gd name="txL" fmla="*/ 0 w 136342"/>
                  <a:gd name="txT" fmla="*/ 0 h 891908"/>
                  <a:gd name="txR" fmla="*/ 136342 w 136342"/>
                  <a:gd name="txB" fmla="*/ 891908 h 891908"/>
                </a:gdLst>
                <a:ahLst/>
                <a:cxnLst>
                  <a:cxn ang="0">
                    <a:pos x="2497" y="342"/>
                  </a:cxn>
                  <a:cxn ang="0">
                    <a:pos x="0" y="0"/>
                  </a:cxn>
                  <a:cxn ang="0">
                    <a:pos x="6996" y="81"/>
                  </a:cxn>
                  <a:cxn ang="0">
                    <a:pos x="9453" y="417"/>
                  </a:cxn>
                  <a:cxn ang="0">
                    <a:pos x="2497" y="342"/>
                  </a:cxn>
                </a:cxnLst>
                <a:rect l="txL" t="txT" r="txR" b="txB"/>
                <a:pathLst>
                  <a:path w="136342" h="891908">
                    <a:moveTo>
                      <a:pt x="36019" y="731496"/>
                    </a:moveTo>
                    <a:lnTo>
                      <a:pt x="0" y="1"/>
                    </a:lnTo>
                    <a:lnTo>
                      <a:pt x="100909" y="172120"/>
                    </a:lnTo>
                    <a:lnTo>
                      <a:pt x="136342" y="891907"/>
                    </a:lnTo>
                    <a:lnTo>
                      <a:pt x="36019" y="731496"/>
                    </a:lnTo>
                    <a:close/>
                  </a:path>
                </a:pathLst>
              </a:custGeom>
              <a:solidFill>
                <a:srgbClr val="3366FF">
                  <a:alpha val="100000"/>
                </a:srgbClr>
              </a:solidFill>
              <a:ln w="9525" cap="flat" cmpd="sng">
                <a:solidFill>
                  <a:srgbClr val="00009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079" name="TextBox 296"/>
              <p:cNvSpPr txBox="1"/>
              <p:nvPr/>
            </p:nvSpPr>
            <p:spPr>
              <a:xfrm>
                <a:off x="3508876" y="4414358"/>
                <a:ext cx="1493249" cy="3077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ECE=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1</a:t>
                </a:r>
              </a:p>
            </p:txBody>
          </p:sp>
        </p:grpSp>
        <p:cxnSp>
          <p:nvCxnSpPr>
            <p:cNvPr id="172073" name="Straight Arrow Connector 294"/>
            <p:cNvCxnSpPr/>
            <p:nvPr/>
          </p:nvCxnSpPr>
          <p:spPr>
            <a:xfrm flipH="1" flipV="1">
              <a:off x="3801047" y="4905427"/>
              <a:ext cx="697737" cy="7748"/>
            </a:xfrm>
            <a:prstGeom prst="straightConnector1">
              <a:avLst/>
            </a:prstGeom>
            <a:ln w="9525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72074" name="Straight Arrow Connector 25"/>
            <p:cNvCxnSpPr/>
            <p:nvPr/>
          </p:nvCxnSpPr>
          <p:spPr>
            <a:xfrm flipH="1">
              <a:off x="2334273" y="4839428"/>
              <a:ext cx="3981995" cy="0"/>
            </a:xfrm>
            <a:prstGeom prst="straightConnector1">
              <a:avLst/>
            </a:prstGeom>
            <a:ln w="127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34" name="Group 32"/>
          <p:cNvGrpSpPr/>
          <p:nvPr/>
        </p:nvGrpSpPr>
        <p:grpSpPr>
          <a:xfrm>
            <a:off x="901700" y="6161088"/>
            <a:ext cx="1160463" cy="461962"/>
            <a:chOff x="902416" y="6160831"/>
            <a:chExt cx="1160369" cy="462226"/>
          </a:xfrm>
        </p:grpSpPr>
        <p:sp>
          <p:nvSpPr>
            <p:cNvPr id="172070" name="TextBox 29"/>
            <p:cNvSpPr txBox="1"/>
            <p:nvPr/>
          </p:nvSpPr>
          <p:spPr>
            <a:xfrm>
              <a:off x="902416" y="6315280"/>
              <a:ext cx="1160369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</a:rPr>
                <a:t>IP datagram</a:t>
              </a:r>
            </a:p>
          </p:txBody>
        </p:sp>
        <p:cxnSp>
          <p:nvCxnSpPr>
            <p:cNvPr id="172071" name="Straight Connector 31"/>
            <p:cNvCxnSpPr/>
            <p:nvPr/>
          </p:nvCxnSpPr>
          <p:spPr>
            <a:xfrm flipH="1">
              <a:off x="1785033" y="6160831"/>
              <a:ext cx="274620" cy="2402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5" name="Group 33"/>
          <p:cNvGrpSpPr/>
          <p:nvPr/>
        </p:nvGrpSpPr>
        <p:grpSpPr>
          <a:xfrm>
            <a:off x="4532313" y="3995738"/>
            <a:ext cx="1620837" cy="515937"/>
            <a:chOff x="4531899" y="3996483"/>
            <a:chExt cx="1620957" cy="514832"/>
          </a:xfrm>
        </p:grpSpPr>
        <p:sp>
          <p:nvSpPr>
            <p:cNvPr id="172068" name="TextBox 312"/>
            <p:cNvSpPr txBox="1"/>
            <p:nvPr/>
          </p:nvSpPr>
          <p:spPr>
            <a:xfrm>
              <a:off x="4531899" y="3996483"/>
              <a:ext cx="1620957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</a:rPr>
                <a:t>TCP ACK segment</a:t>
              </a:r>
            </a:p>
          </p:txBody>
        </p:sp>
        <p:cxnSp>
          <p:nvCxnSpPr>
            <p:cNvPr id="172069" name="Straight Connector 313"/>
            <p:cNvCxnSpPr/>
            <p:nvPr/>
          </p:nvCxnSpPr>
          <p:spPr>
            <a:xfrm flipH="1">
              <a:off x="4632144" y="4271060"/>
              <a:ext cx="274620" cy="24025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第三章  小结</a:t>
            </a:r>
          </a:p>
        </p:txBody>
      </p:sp>
      <p:sp>
        <p:nvSpPr>
          <p:cNvPr id="173059" name="Rectangle 3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4398963" cy="395287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传输层服务依据的原则: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dirty="0">
                <a:latin typeface="+mn-lt"/>
                <a:ea typeface="+mn-ea"/>
              </a:rPr>
              <a:t>多路复用与多路分解</a:t>
            </a: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dirty="0">
                <a:latin typeface="+mn-lt"/>
                <a:ea typeface="+mn-ea"/>
              </a:rPr>
              <a:t>可靠数据传送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dirty="0">
                <a:latin typeface="+mn-lt"/>
                <a:ea typeface="+mn-ea"/>
              </a:rPr>
              <a:t>拥塞控制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dirty="0">
                <a:latin typeface="+mn-lt"/>
                <a:ea typeface="+mn-ea"/>
              </a:rPr>
              <a:t>连接管理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因特网中的实例和实现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dirty="0">
                <a:latin typeface="+mn-lt"/>
                <a:ea typeface="+mn-ea"/>
              </a:rPr>
              <a:t>UDP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dirty="0">
                <a:latin typeface="+mn-lt"/>
                <a:ea typeface="+mn-ea"/>
              </a:rPr>
              <a:t>TCP</a:t>
            </a:r>
          </a:p>
        </p:txBody>
      </p:sp>
      <p:sp>
        <p:nvSpPr>
          <p:cNvPr id="173060" name="Rectangle 4"/>
          <p:cNvSpPr>
            <a:spLocks noGrp="1"/>
          </p:cNvSpPr>
          <p:nvPr>
            <p:ph sz="half" idx="2"/>
          </p:nvPr>
        </p:nvSpPr>
        <p:spPr>
          <a:xfrm>
            <a:off x="4891088" y="3465513"/>
            <a:ext cx="3619500" cy="24574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下一章: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离开网络的 “边缘” (应用层，传输层</a:t>
            </a:r>
            <a:r>
              <a:rPr lang="en-US" altLang="zh-CN" dirty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进入网络的“核心” 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7306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补充题目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74084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158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74085" name="Rectangle 3"/>
          <p:cNvSpPr>
            <a:spLocks noGrp="1"/>
          </p:cNvSpPr>
          <p:nvPr>
            <p:ph sz="half" idx="1"/>
          </p:nvPr>
        </p:nvSpPr>
        <p:spPr>
          <a:xfrm>
            <a:off x="609600" y="1400175"/>
            <a:ext cx="8305800" cy="4648200"/>
          </a:xfrm>
          <a:ln/>
        </p:spPr>
        <p:txBody>
          <a:bodyPr vert="horz" wrap="square" lIns="91440" tIns="45720" rIns="91440" bIns="45720" anchor="t" anchorCtr="0"/>
          <a:lstStyle/>
          <a:p>
            <a:pPr marL="457200" indent="-457200" eaLnBrk="1" hangingPunct="1">
              <a:buSzPct val="85000"/>
              <a:buFont typeface="ZapfDingbats" pitchFamily="82" charset="2"/>
              <a:buAutoNum type="arabicPeriod"/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简述传输层多路复用和多路分解过程。</a:t>
            </a:r>
            <a:endParaRPr lang="en-US" altLang="zh-CN" sz="3200" dirty="0">
              <a:latin typeface="+mn-lt"/>
              <a:ea typeface="+mn-ea"/>
              <a:cs typeface="+mn-cs"/>
            </a:endParaRPr>
          </a:p>
          <a:p>
            <a:pPr marL="457200" indent="-457200" eaLnBrk="1" hangingPunct="1">
              <a:buSzPct val="85000"/>
              <a:buFont typeface="ZapfDingbats" pitchFamily="82" charset="2"/>
              <a:buAutoNum type="arabicPeriod"/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简述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和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UDP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的区别。</a:t>
            </a:r>
            <a:endParaRPr lang="en-US" altLang="zh-CN" sz="3200" dirty="0">
              <a:latin typeface="+mn-lt"/>
              <a:ea typeface="+mn-ea"/>
              <a:cs typeface="+mn-cs"/>
            </a:endParaRPr>
          </a:p>
          <a:p>
            <a:pPr marL="457200" indent="-457200" eaLnBrk="1" hangingPunct="1">
              <a:buSzPct val="85000"/>
              <a:buFont typeface="ZapfDingbats" pitchFamily="82" charset="2"/>
              <a:buAutoNum type="arabicPeriod"/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简述实现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可靠传输的技术有哪些。</a:t>
            </a:r>
            <a:endParaRPr lang="en-US" altLang="zh-CN" sz="3200" dirty="0">
              <a:latin typeface="+mn-lt"/>
              <a:ea typeface="+mn-ea"/>
              <a:cs typeface="+mn-cs"/>
            </a:endParaRPr>
          </a:p>
          <a:p>
            <a:pPr marL="457200" indent="-457200" eaLnBrk="1" hangingPunct="1">
              <a:buSzPct val="85000"/>
              <a:buFont typeface="ZapfDingbats" pitchFamily="82" charset="2"/>
              <a:buAutoNum type="arabicPeriod"/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简述流量控制与拥塞控制的区别。</a:t>
            </a:r>
            <a:endParaRPr lang="en-US" altLang="zh-CN" sz="3200" dirty="0">
              <a:latin typeface="+mn-lt"/>
              <a:ea typeface="+mn-ea"/>
              <a:cs typeface="+mn-cs"/>
            </a:endParaRPr>
          </a:p>
          <a:p>
            <a:pPr marL="457200" indent="-457200" eaLnBrk="1" hangingPunct="1">
              <a:buSzPct val="85000"/>
              <a:buFont typeface="ZapfDingbats" pitchFamily="82" charset="2"/>
              <a:buAutoNum type="arabicPeriod"/>
            </a:pPr>
            <a:r>
              <a:rPr lang="zh-CN" altLang="en-US" sz="3200" dirty="0">
                <a:latin typeface="+mn-lt"/>
                <a:ea typeface="+mn-ea"/>
                <a:cs typeface="+mn-cs"/>
              </a:rPr>
              <a:t>课后习题：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P22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、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P23</a:t>
            </a:r>
            <a:r>
              <a:rPr lang="zh-CN" altLang="en-US" sz="3200" dirty="0">
                <a:latin typeface="+mn-lt"/>
                <a:ea typeface="+mn-ea"/>
                <a:cs typeface="+mn-cs"/>
              </a:rPr>
              <a:t>、</a:t>
            </a:r>
            <a:r>
              <a:rPr lang="en-US" altLang="zh-CN" sz="3200" dirty="0">
                <a:latin typeface="+mn-lt"/>
                <a:ea typeface="+mn-ea"/>
                <a:cs typeface="+mn-cs"/>
              </a:rPr>
              <a:t>P37</a:t>
            </a:r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无连接分解</a:t>
            </a:r>
          </a:p>
        </p:txBody>
      </p:sp>
      <p:sp>
        <p:nvSpPr>
          <p:cNvPr id="240745" name="Rectangle 105"/>
          <p:cNvSpPr>
            <a:spLocks noGrp="1" noChangeArrowheads="1"/>
          </p:cNvSpPr>
          <p:nvPr>
            <p:ph sz="half" idx="2"/>
          </p:nvPr>
        </p:nvSpPr>
        <p:spPr>
          <a:xfrm>
            <a:off x="914400" y="1447800"/>
            <a:ext cx="7391400" cy="4648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UDP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套接字由二元组标识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目的地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目的地端口号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当主机接收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UDP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段时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在段中检查</a:t>
            </a:r>
            <a:r>
              <a:rPr kumimoji="0" lang="zh-CN" altLang="en-US" sz="2000" b="0" i="0" u="sng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</a:rPr>
              <a:t>目的地端口号</a:t>
            </a:r>
            <a:endParaRPr kumimoji="0" lang="en-US" altLang="zh-CN" sz="2000" b="0" i="0" u="sng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UDP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段定向到具有该端口号的套接字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思考：具有不同源</a:t>
            </a:r>
            <a:r>
              <a:rPr kumimoji="0" lang="en-US" altLang="zh-CN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</a:t>
            </a:r>
            <a:r>
              <a:rPr kumimoji="0" lang="zh-CN" alt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地址和</a:t>
            </a:r>
            <a:r>
              <a:rPr kumimoji="0" lang="en-US" altLang="zh-CN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或源端口号的</a:t>
            </a:r>
            <a:r>
              <a:rPr kumimoji="0" lang="en-US" altLang="zh-CN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IP</a:t>
            </a:r>
            <a:r>
              <a:rPr kumimoji="0" lang="zh-CN" altLang="en-US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数据报可能定向到相同的套接字吗？</a:t>
            </a:r>
            <a:r>
              <a:rPr kumimoji="0" lang="en-US" altLang="zh-CN" sz="2400" b="0" i="0" u="sng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P188 R7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710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07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07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07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07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07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无连接分解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68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8132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48133" name="Group 86"/>
          <p:cNvGrpSpPr/>
          <p:nvPr/>
        </p:nvGrpSpPr>
        <p:grpSpPr>
          <a:xfrm>
            <a:off x="381000" y="2286000"/>
            <a:ext cx="8189913" cy="3192463"/>
            <a:chOff x="432" y="1920"/>
            <a:chExt cx="5159" cy="2011"/>
          </a:xfrm>
        </p:grpSpPr>
        <p:sp>
          <p:nvSpPr>
            <p:cNvPr id="48135" name="Text Box 14"/>
            <p:cNvSpPr txBox="1"/>
            <p:nvPr/>
          </p:nvSpPr>
          <p:spPr>
            <a:xfrm>
              <a:off x="4995" y="3443"/>
              <a:ext cx="596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客户机</a:t>
              </a:r>
            </a:p>
            <a:p>
              <a:pPr algn="ctr"/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IP:B</a:t>
              </a:r>
            </a:p>
          </p:txBody>
        </p:sp>
        <p:grpSp>
          <p:nvGrpSpPr>
            <p:cNvPr id="48136" name="Group 46"/>
            <p:cNvGrpSpPr/>
            <p:nvPr/>
          </p:nvGrpSpPr>
          <p:grpSpPr>
            <a:xfrm>
              <a:off x="432" y="1920"/>
              <a:ext cx="637" cy="1963"/>
              <a:chOff x="1008" y="1922"/>
              <a:chExt cx="637" cy="1963"/>
            </a:xfrm>
          </p:grpSpPr>
          <p:grpSp>
            <p:nvGrpSpPr>
              <p:cNvPr id="48185" name="Group 4"/>
              <p:cNvGrpSpPr/>
              <p:nvPr/>
            </p:nvGrpSpPr>
            <p:grpSpPr>
              <a:xfrm>
                <a:off x="1008" y="1922"/>
                <a:ext cx="637" cy="1500"/>
                <a:chOff x="608" y="2454"/>
                <a:chExt cx="1261" cy="1500"/>
              </a:xfrm>
            </p:grpSpPr>
            <p:sp>
              <p:nvSpPr>
                <p:cNvPr id="48192" name="Rectangle 5"/>
                <p:cNvSpPr/>
                <p:nvPr/>
              </p:nvSpPr>
              <p:spPr>
                <a:xfrm>
                  <a:off x="608" y="2454"/>
                  <a:ext cx="1261" cy="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8193" name="Rectangle 6"/>
                <p:cNvSpPr/>
                <p:nvPr/>
              </p:nvSpPr>
              <p:spPr>
                <a:xfrm>
                  <a:off x="608" y="2754"/>
                  <a:ext cx="1261" cy="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8194" name="Rectangle 7"/>
                <p:cNvSpPr/>
                <p:nvPr/>
              </p:nvSpPr>
              <p:spPr>
                <a:xfrm>
                  <a:off x="608" y="3054"/>
                  <a:ext cx="1261" cy="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8195" name="Rectangle 8"/>
                <p:cNvSpPr/>
                <p:nvPr/>
              </p:nvSpPr>
              <p:spPr>
                <a:xfrm>
                  <a:off x="608" y="3354"/>
                  <a:ext cx="1261" cy="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8196" name="Rectangle 9"/>
                <p:cNvSpPr/>
                <p:nvPr/>
              </p:nvSpPr>
              <p:spPr>
                <a:xfrm>
                  <a:off x="608" y="3654"/>
                  <a:ext cx="1261" cy="3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8186" name="Group 10"/>
              <p:cNvGrpSpPr/>
              <p:nvPr/>
            </p:nvGrpSpPr>
            <p:grpSpPr>
              <a:xfrm>
                <a:off x="1177" y="1966"/>
                <a:ext cx="377" cy="315"/>
                <a:chOff x="2614" y="2862"/>
                <a:chExt cx="377" cy="315"/>
              </a:xfrm>
            </p:grpSpPr>
            <p:sp>
              <p:nvSpPr>
                <p:cNvPr id="48190" name="Rectangle 11"/>
                <p:cNvSpPr/>
                <p:nvPr/>
              </p:nvSpPr>
              <p:spPr>
                <a:xfrm>
                  <a:off x="2614" y="3054"/>
                  <a:ext cx="377" cy="123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/>
                  <a:endParaRPr lang="zh-CN" altLang="en-US" dirty="0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8191" name="Oval 12"/>
                <p:cNvSpPr/>
                <p:nvPr/>
              </p:nvSpPr>
              <p:spPr>
                <a:xfrm>
                  <a:off x="2614" y="2862"/>
                  <a:ext cx="377" cy="192"/>
                </a:xfrm>
                <a:prstGeom prst="ellipse">
                  <a:avLst/>
                </a:prstGeom>
                <a:solidFill>
                  <a:srgbClr val="CCFFFF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/>
                  <a:r>
                    <a:rPr lang="en-US" altLang="zh-CN" dirty="0">
                      <a:latin typeface="Comic Sans MS" panose="030F0702030302020204" pitchFamily="66" charset="0"/>
                    </a:rPr>
                    <a:t>P2</a:t>
                  </a:r>
                </a:p>
              </p:txBody>
            </p:sp>
          </p:grpSp>
          <p:sp>
            <p:nvSpPr>
              <p:cNvPr id="48187" name="Text Box 13"/>
              <p:cNvSpPr txBox="1"/>
              <p:nvPr/>
            </p:nvSpPr>
            <p:spPr>
              <a:xfrm>
                <a:off x="1037" y="3443"/>
                <a:ext cx="596" cy="4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客户机</a:t>
                </a:r>
              </a:p>
              <a:p>
                <a:pPr algn="ctr"/>
                <a:r>
                  <a:rPr lang="en-US" altLang="zh-CN" sz="2000" dirty="0">
                    <a:solidFill>
                      <a:schemeClr val="accent2"/>
                    </a:solidFill>
                    <a:latin typeface="Comic Sans MS" panose="030F0702030302020204" pitchFamily="66" charset="0"/>
                  </a:rPr>
                  <a:t> IP: A</a:t>
                </a:r>
              </a:p>
            </p:txBody>
          </p:sp>
          <p:sp>
            <p:nvSpPr>
              <p:cNvPr id="48188" name="Line 15"/>
              <p:cNvSpPr/>
              <p:nvPr/>
            </p:nvSpPr>
            <p:spPr>
              <a:xfrm>
                <a:off x="1296" y="2208"/>
                <a:ext cx="0" cy="1104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8189" name="Line 33"/>
              <p:cNvSpPr/>
              <p:nvPr/>
            </p:nvSpPr>
            <p:spPr>
              <a:xfrm flipV="1">
                <a:off x="1440" y="2256"/>
                <a:ext cx="0" cy="96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48137" name="Group 16"/>
            <p:cNvGrpSpPr/>
            <p:nvPr/>
          </p:nvGrpSpPr>
          <p:grpSpPr>
            <a:xfrm>
              <a:off x="4964" y="1945"/>
              <a:ext cx="377" cy="315"/>
              <a:chOff x="2614" y="2862"/>
              <a:chExt cx="377" cy="315"/>
            </a:xfrm>
          </p:grpSpPr>
          <p:sp>
            <p:nvSpPr>
              <p:cNvPr id="48183" name="Rectangle 17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84" name="Oval 18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grpSp>
          <p:nvGrpSpPr>
            <p:cNvPr id="48138" name="Group 19"/>
            <p:cNvGrpSpPr/>
            <p:nvPr/>
          </p:nvGrpSpPr>
          <p:grpSpPr>
            <a:xfrm>
              <a:off x="4944" y="1920"/>
              <a:ext cx="576" cy="1500"/>
              <a:chOff x="608" y="2454"/>
              <a:chExt cx="1261" cy="1500"/>
            </a:xfrm>
          </p:grpSpPr>
          <p:sp>
            <p:nvSpPr>
              <p:cNvPr id="48178" name="Rectangle 20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79" name="Rectangle 21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80" name="Rectangle 22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81" name="Rectangle 23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82" name="Rectangle 24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8139" name="Group 28"/>
            <p:cNvGrpSpPr/>
            <p:nvPr/>
          </p:nvGrpSpPr>
          <p:grpSpPr>
            <a:xfrm>
              <a:off x="5003" y="1968"/>
              <a:ext cx="377" cy="315"/>
              <a:chOff x="2614" y="2862"/>
              <a:chExt cx="377" cy="315"/>
            </a:xfrm>
          </p:grpSpPr>
          <p:sp>
            <p:nvSpPr>
              <p:cNvPr id="48176" name="Rectangle 29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77" name="Oval 30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sp>
          <p:nvSpPr>
            <p:cNvPr id="48140" name="Line 31"/>
            <p:cNvSpPr/>
            <p:nvPr/>
          </p:nvSpPr>
          <p:spPr>
            <a:xfrm flipV="1">
              <a:off x="5136" y="2208"/>
              <a:ext cx="0" cy="1008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141" name="Line 34"/>
            <p:cNvSpPr/>
            <p:nvPr/>
          </p:nvSpPr>
          <p:spPr>
            <a:xfrm>
              <a:off x="5280" y="2208"/>
              <a:ext cx="0" cy="1104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42" name="Rectangle 49"/>
            <p:cNvSpPr/>
            <p:nvPr/>
          </p:nvSpPr>
          <p:spPr>
            <a:xfrm>
              <a:off x="2544" y="1920"/>
              <a:ext cx="816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8143" name="Rectangle 50"/>
            <p:cNvSpPr/>
            <p:nvPr/>
          </p:nvSpPr>
          <p:spPr>
            <a:xfrm>
              <a:off x="2544" y="2220"/>
              <a:ext cx="816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8144" name="Rectangle 51"/>
            <p:cNvSpPr/>
            <p:nvPr/>
          </p:nvSpPr>
          <p:spPr>
            <a:xfrm>
              <a:off x="2544" y="2520"/>
              <a:ext cx="816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8145" name="Rectangle 52"/>
            <p:cNvSpPr/>
            <p:nvPr/>
          </p:nvSpPr>
          <p:spPr>
            <a:xfrm>
              <a:off x="2544" y="2820"/>
              <a:ext cx="816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8146" name="Rectangle 53"/>
            <p:cNvSpPr/>
            <p:nvPr/>
          </p:nvSpPr>
          <p:spPr>
            <a:xfrm>
              <a:off x="2544" y="3120"/>
              <a:ext cx="816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48147" name="Group 54"/>
            <p:cNvGrpSpPr/>
            <p:nvPr/>
          </p:nvGrpSpPr>
          <p:grpSpPr>
            <a:xfrm>
              <a:off x="2760" y="2012"/>
              <a:ext cx="483" cy="315"/>
              <a:chOff x="2614" y="2862"/>
              <a:chExt cx="377" cy="315"/>
            </a:xfrm>
          </p:grpSpPr>
          <p:sp>
            <p:nvSpPr>
              <p:cNvPr id="48174" name="Rectangle 55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48175" name="Oval 56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P3</a:t>
                </a:r>
              </a:p>
            </p:txBody>
          </p:sp>
        </p:grpSp>
        <p:sp>
          <p:nvSpPr>
            <p:cNvPr id="48148" name="Text Box 57"/>
            <p:cNvSpPr txBox="1"/>
            <p:nvPr/>
          </p:nvSpPr>
          <p:spPr>
            <a:xfrm>
              <a:off x="2664" y="3489"/>
              <a:ext cx="59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服务器</a:t>
              </a:r>
            </a:p>
            <a:p>
              <a:pPr algn="ctr"/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IP: C</a:t>
              </a:r>
            </a:p>
          </p:txBody>
        </p:sp>
        <p:sp>
          <p:nvSpPr>
            <p:cNvPr id="48149" name="Line 58"/>
            <p:cNvSpPr/>
            <p:nvPr/>
          </p:nvSpPr>
          <p:spPr>
            <a:xfrm>
              <a:off x="2832" y="2256"/>
              <a:ext cx="0" cy="96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0" name="Line 59"/>
            <p:cNvSpPr/>
            <p:nvPr/>
          </p:nvSpPr>
          <p:spPr>
            <a:xfrm flipV="1">
              <a:off x="2928" y="2256"/>
              <a:ext cx="0" cy="105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151" name="Line 67"/>
            <p:cNvSpPr/>
            <p:nvPr/>
          </p:nvSpPr>
          <p:spPr>
            <a:xfrm>
              <a:off x="864" y="3216"/>
              <a:ext cx="196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2" name="Line 68"/>
            <p:cNvSpPr/>
            <p:nvPr/>
          </p:nvSpPr>
          <p:spPr>
            <a:xfrm>
              <a:off x="720" y="3312"/>
              <a:ext cx="220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8153" name="Group 40"/>
            <p:cNvGrpSpPr/>
            <p:nvPr/>
          </p:nvGrpSpPr>
          <p:grpSpPr>
            <a:xfrm>
              <a:off x="1872" y="2688"/>
              <a:ext cx="624" cy="576"/>
              <a:chOff x="2160" y="3504"/>
              <a:chExt cx="624" cy="576"/>
            </a:xfrm>
          </p:grpSpPr>
          <p:sp>
            <p:nvSpPr>
              <p:cNvPr id="48171" name="Rectangle 41"/>
              <p:cNvSpPr/>
              <p:nvPr/>
            </p:nvSpPr>
            <p:spPr>
              <a:xfrm>
                <a:off x="2160" y="3504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SP: 6428</a:t>
                </a:r>
              </a:p>
            </p:txBody>
          </p:sp>
          <p:sp>
            <p:nvSpPr>
              <p:cNvPr id="48172" name="Rectangle 42"/>
              <p:cNvSpPr/>
              <p:nvPr/>
            </p:nvSpPr>
            <p:spPr>
              <a:xfrm>
                <a:off x="2160" y="3696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DP: 9157</a:t>
                </a:r>
              </a:p>
            </p:txBody>
          </p:sp>
          <p:sp>
            <p:nvSpPr>
              <p:cNvPr id="48173" name="Rectangle 43"/>
              <p:cNvSpPr/>
              <p:nvPr/>
            </p:nvSpPr>
            <p:spPr>
              <a:xfrm>
                <a:off x="2160" y="388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8154" name="Line 70"/>
            <p:cNvSpPr/>
            <p:nvPr/>
          </p:nvSpPr>
          <p:spPr>
            <a:xfrm flipV="1">
              <a:off x="3072" y="2256"/>
              <a:ext cx="0" cy="1056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8155" name="Line 71"/>
            <p:cNvSpPr/>
            <p:nvPr/>
          </p:nvSpPr>
          <p:spPr>
            <a:xfrm>
              <a:off x="3072" y="3312"/>
              <a:ext cx="220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6" name="Line 72"/>
            <p:cNvSpPr/>
            <p:nvPr/>
          </p:nvSpPr>
          <p:spPr>
            <a:xfrm>
              <a:off x="2928" y="2352"/>
              <a:ext cx="0" cy="96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7" name="Line 73"/>
            <p:cNvSpPr/>
            <p:nvPr/>
          </p:nvSpPr>
          <p:spPr>
            <a:xfrm>
              <a:off x="3168" y="2256"/>
              <a:ext cx="0" cy="96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8" name="Line 74"/>
            <p:cNvSpPr/>
            <p:nvPr/>
          </p:nvSpPr>
          <p:spPr>
            <a:xfrm>
              <a:off x="960" y="3312"/>
              <a:ext cx="196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59" name="Line 75"/>
            <p:cNvSpPr/>
            <p:nvPr/>
          </p:nvSpPr>
          <p:spPr>
            <a:xfrm>
              <a:off x="3168" y="3216"/>
              <a:ext cx="1968" cy="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8160" name="Rectangle 37"/>
            <p:cNvSpPr/>
            <p:nvPr/>
          </p:nvSpPr>
          <p:spPr>
            <a:xfrm>
              <a:off x="1200" y="3264"/>
              <a:ext cx="624" cy="1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SP: 9157</a:t>
              </a:r>
            </a:p>
          </p:txBody>
        </p:sp>
        <p:sp>
          <p:nvSpPr>
            <p:cNvPr id="48161" name="Rectangle 38"/>
            <p:cNvSpPr/>
            <p:nvPr/>
          </p:nvSpPr>
          <p:spPr>
            <a:xfrm>
              <a:off x="1200" y="3456"/>
              <a:ext cx="624" cy="1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DP: 6428</a:t>
              </a:r>
            </a:p>
          </p:txBody>
        </p:sp>
        <p:sp>
          <p:nvSpPr>
            <p:cNvPr id="48162" name="Rectangle 39"/>
            <p:cNvSpPr/>
            <p:nvPr/>
          </p:nvSpPr>
          <p:spPr>
            <a:xfrm>
              <a:off x="1200" y="3648"/>
              <a:ext cx="624" cy="1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48163" name="Group 78"/>
            <p:cNvGrpSpPr/>
            <p:nvPr/>
          </p:nvGrpSpPr>
          <p:grpSpPr>
            <a:xfrm>
              <a:off x="3408" y="2688"/>
              <a:ext cx="624" cy="576"/>
              <a:chOff x="2160" y="3504"/>
              <a:chExt cx="624" cy="576"/>
            </a:xfrm>
          </p:grpSpPr>
          <p:sp>
            <p:nvSpPr>
              <p:cNvPr id="48168" name="Rectangle 79"/>
              <p:cNvSpPr/>
              <p:nvPr/>
            </p:nvSpPr>
            <p:spPr>
              <a:xfrm>
                <a:off x="2160" y="3504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SP: 6428</a:t>
                </a:r>
              </a:p>
            </p:txBody>
          </p:sp>
          <p:sp>
            <p:nvSpPr>
              <p:cNvPr id="48169" name="Rectangle 80"/>
              <p:cNvSpPr/>
              <p:nvPr/>
            </p:nvSpPr>
            <p:spPr>
              <a:xfrm>
                <a:off x="2160" y="3696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DP: 5775</a:t>
                </a:r>
              </a:p>
            </p:txBody>
          </p:sp>
          <p:sp>
            <p:nvSpPr>
              <p:cNvPr id="48170" name="Rectangle 81"/>
              <p:cNvSpPr/>
              <p:nvPr/>
            </p:nvSpPr>
            <p:spPr>
              <a:xfrm>
                <a:off x="2160" y="388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8164" name="Group 82"/>
            <p:cNvGrpSpPr/>
            <p:nvPr/>
          </p:nvGrpSpPr>
          <p:grpSpPr>
            <a:xfrm>
              <a:off x="4128" y="3264"/>
              <a:ext cx="624" cy="576"/>
              <a:chOff x="2160" y="3504"/>
              <a:chExt cx="624" cy="576"/>
            </a:xfrm>
          </p:grpSpPr>
          <p:sp>
            <p:nvSpPr>
              <p:cNvPr id="48165" name="Rectangle 83"/>
              <p:cNvSpPr/>
              <p:nvPr/>
            </p:nvSpPr>
            <p:spPr>
              <a:xfrm>
                <a:off x="2160" y="3504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SP: 5775</a:t>
                </a:r>
              </a:p>
            </p:txBody>
          </p:sp>
          <p:sp>
            <p:nvSpPr>
              <p:cNvPr id="48166" name="Rectangle 84"/>
              <p:cNvSpPr/>
              <p:nvPr/>
            </p:nvSpPr>
            <p:spPr>
              <a:xfrm>
                <a:off x="2160" y="3696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DP: 6428</a:t>
                </a:r>
              </a:p>
            </p:txBody>
          </p:sp>
          <p:sp>
            <p:nvSpPr>
              <p:cNvPr id="48167" name="Rectangle 85"/>
              <p:cNvSpPr/>
              <p:nvPr/>
            </p:nvSpPr>
            <p:spPr>
              <a:xfrm>
                <a:off x="2160" y="3888"/>
                <a:ext cx="624" cy="192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48134" name="Text Box 87"/>
          <p:cNvSpPr txBox="1"/>
          <p:nvPr/>
        </p:nvSpPr>
        <p:spPr>
          <a:xfrm>
            <a:off x="381000" y="5715000"/>
            <a:ext cx="2819400" cy="40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SP</a:t>
            </a:r>
            <a:r>
              <a:rPr lang="zh-CN" altLang="en-US" sz="2000" dirty="0">
                <a:latin typeface="Comic Sans MS" panose="030F0702030302020204" pitchFamily="66" charset="0"/>
              </a:rPr>
              <a:t>提供了“返回地址”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面向连接分解</a:t>
            </a:r>
          </a:p>
        </p:txBody>
      </p:sp>
      <p:sp>
        <p:nvSpPr>
          <p:cNvPr id="49155" name="Rectangle 3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114800" cy="2743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套接字由四元组标识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源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地址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源端口号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目的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地址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目的端口号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接收主机使用这四个值来将段定向到适当的套接字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49156" name="Rectangle 4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1148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服务器主机可能支持许多并行的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套接字：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每个套接字由其自己的四元组标识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Web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服务器对每个连接的客户机具有不同的套接字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非持久</a:t>
            </a:r>
            <a:r>
              <a:rPr lang="en-US" altLang="zh-CN" sz="2000" dirty="0">
                <a:latin typeface="+mn-lt"/>
                <a:ea typeface="+mn-ea"/>
              </a:rPr>
              <a:t>HTTP</a:t>
            </a:r>
            <a:r>
              <a:rPr lang="zh-CN" altLang="en-US" sz="2000" dirty="0">
                <a:latin typeface="+mn-lt"/>
                <a:ea typeface="+mn-ea"/>
              </a:rPr>
              <a:t>将为每个请求具有不同的套接字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915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面向连接分解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76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0180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19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0181" name="Text Box 4"/>
          <p:cNvSpPr txBox="1"/>
          <p:nvPr/>
        </p:nvSpPr>
        <p:spPr>
          <a:xfrm>
            <a:off x="7624763" y="4703763"/>
            <a:ext cx="946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客户机</a:t>
            </a:r>
          </a:p>
          <a:p>
            <a:pPr algn="ctr"/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IP:B</a:t>
            </a:r>
          </a:p>
        </p:txBody>
      </p:sp>
      <p:grpSp>
        <p:nvGrpSpPr>
          <p:cNvPr id="50182" name="Group 87"/>
          <p:cNvGrpSpPr/>
          <p:nvPr/>
        </p:nvGrpSpPr>
        <p:grpSpPr>
          <a:xfrm>
            <a:off x="381000" y="2286000"/>
            <a:ext cx="1011238" cy="3116263"/>
            <a:chOff x="240" y="1440"/>
            <a:chExt cx="637" cy="1963"/>
          </a:xfrm>
        </p:grpSpPr>
        <p:grpSp>
          <p:nvGrpSpPr>
            <p:cNvPr id="50244" name="Group 6"/>
            <p:cNvGrpSpPr/>
            <p:nvPr/>
          </p:nvGrpSpPr>
          <p:grpSpPr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50250" name="Rectangle 7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0251" name="Rectangle 8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0252" name="Rectangle 9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0253" name="Rectangle 10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0254" name="Rectangle 11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50245" name="Group 12"/>
            <p:cNvGrpSpPr/>
            <p:nvPr/>
          </p:nvGrpSpPr>
          <p:grpSpPr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0248" name="Rectangle 13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0249" name="Oval 14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sp>
          <p:nvSpPr>
            <p:cNvPr id="50246" name="Text Box 15"/>
            <p:cNvSpPr txBox="1"/>
            <p:nvPr/>
          </p:nvSpPr>
          <p:spPr>
            <a:xfrm>
              <a:off x="269" y="2961"/>
              <a:ext cx="59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客户机</a:t>
              </a:r>
            </a:p>
            <a:p>
              <a:pPr algn="ctr"/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 IP: A</a:t>
              </a:r>
            </a:p>
          </p:txBody>
        </p:sp>
        <p:sp>
          <p:nvSpPr>
            <p:cNvPr id="50247" name="Line 16"/>
            <p:cNvSpPr/>
            <p:nvPr/>
          </p:nvSpPr>
          <p:spPr>
            <a:xfrm>
              <a:off x="528" y="1726"/>
              <a:ext cx="0" cy="1104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0183" name="Group 18"/>
          <p:cNvGrpSpPr/>
          <p:nvPr/>
        </p:nvGrpSpPr>
        <p:grpSpPr>
          <a:xfrm>
            <a:off x="7575550" y="2325688"/>
            <a:ext cx="598488" cy="500062"/>
            <a:chOff x="2614" y="2862"/>
            <a:chExt cx="377" cy="315"/>
          </a:xfrm>
        </p:grpSpPr>
        <p:sp>
          <p:nvSpPr>
            <p:cNvPr id="50242" name="Rectangle 19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43" name="Oval 20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P1</a:t>
              </a:r>
            </a:p>
          </p:txBody>
        </p:sp>
      </p:grpSp>
      <p:grpSp>
        <p:nvGrpSpPr>
          <p:cNvPr id="50184" name="Group 21"/>
          <p:cNvGrpSpPr/>
          <p:nvPr/>
        </p:nvGrpSpPr>
        <p:grpSpPr>
          <a:xfrm>
            <a:off x="6934200" y="2286000"/>
            <a:ext cx="1503363" cy="2381250"/>
            <a:chOff x="608" y="2454"/>
            <a:chExt cx="1261" cy="1500"/>
          </a:xfrm>
        </p:grpSpPr>
        <p:sp>
          <p:nvSpPr>
            <p:cNvPr id="50237" name="Rectangle 22"/>
            <p:cNvSpPr/>
            <p:nvPr/>
          </p:nvSpPr>
          <p:spPr>
            <a:xfrm>
              <a:off x="608" y="24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38" name="Rectangle 23"/>
            <p:cNvSpPr/>
            <p:nvPr/>
          </p:nvSpPr>
          <p:spPr>
            <a:xfrm>
              <a:off x="608" y="27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39" name="Rectangle 24"/>
            <p:cNvSpPr/>
            <p:nvPr/>
          </p:nvSpPr>
          <p:spPr>
            <a:xfrm>
              <a:off x="608" y="30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40" name="Rectangle 25"/>
            <p:cNvSpPr/>
            <p:nvPr/>
          </p:nvSpPr>
          <p:spPr>
            <a:xfrm>
              <a:off x="608" y="33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41" name="Rectangle 26"/>
            <p:cNvSpPr/>
            <p:nvPr/>
          </p:nvSpPr>
          <p:spPr>
            <a:xfrm>
              <a:off x="608" y="36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0185" name="Group 27"/>
          <p:cNvGrpSpPr/>
          <p:nvPr/>
        </p:nvGrpSpPr>
        <p:grpSpPr>
          <a:xfrm>
            <a:off x="7035800" y="2349500"/>
            <a:ext cx="598488" cy="500063"/>
            <a:chOff x="2614" y="2862"/>
            <a:chExt cx="377" cy="315"/>
          </a:xfrm>
        </p:grpSpPr>
        <p:sp>
          <p:nvSpPr>
            <p:cNvPr id="50235" name="Rectangle 28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36" name="Oval 29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P2</a:t>
              </a:r>
            </a:p>
          </p:txBody>
        </p:sp>
      </p:grpSp>
      <p:sp>
        <p:nvSpPr>
          <p:cNvPr id="50186" name="Line 31"/>
          <p:cNvSpPr/>
          <p:nvPr/>
        </p:nvSpPr>
        <p:spPr>
          <a:xfrm>
            <a:off x="8077200" y="2743200"/>
            <a:ext cx="0" cy="17526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87" name="Rectangle 32"/>
          <p:cNvSpPr/>
          <p:nvPr/>
        </p:nvSpPr>
        <p:spPr>
          <a:xfrm>
            <a:off x="3733800" y="2286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188" name="Rectangle 33"/>
          <p:cNvSpPr/>
          <p:nvPr/>
        </p:nvSpPr>
        <p:spPr>
          <a:xfrm>
            <a:off x="3733800" y="27432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189" name="Rectangle 34"/>
          <p:cNvSpPr/>
          <p:nvPr/>
        </p:nvSpPr>
        <p:spPr>
          <a:xfrm>
            <a:off x="3733800" y="32385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190" name="Rectangle 35"/>
          <p:cNvSpPr/>
          <p:nvPr/>
        </p:nvSpPr>
        <p:spPr>
          <a:xfrm>
            <a:off x="3733800" y="371475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191" name="Rectangle 36"/>
          <p:cNvSpPr/>
          <p:nvPr/>
        </p:nvSpPr>
        <p:spPr>
          <a:xfrm>
            <a:off x="3733800" y="4191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50192" name="Group 37"/>
          <p:cNvGrpSpPr/>
          <p:nvPr/>
        </p:nvGrpSpPr>
        <p:grpSpPr>
          <a:xfrm>
            <a:off x="3810000" y="2362200"/>
            <a:ext cx="571500" cy="500063"/>
            <a:chOff x="2614" y="2862"/>
            <a:chExt cx="377" cy="315"/>
          </a:xfrm>
        </p:grpSpPr>
        <p:sp>
          <p:nvSpPr>
            <p:cNvPr id="50233" name="Rectangle 38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34" name="Oval 39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P4</a:t>
              </a:r>
            </a:p>
          </p:txBody>
        </p:sp>
      </p:grpSp>
      <p:sp>
        <p:nvSpPr>
          <p:cNvPr id="50193" name="Text Box 40"/>
          <p:cNvSpPr txBox="1"/>
          <p:nvPr/>
        </p:nvSpPr>
        <p:spPr>
          <a:xfrm>
            <a:off x="3924300" y="4776788"/>
            <a:ext cx="946150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服务器</a:t>
            </a:r>
          </a:p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IP: C</a:t>
            </a:r>
          </a:p>
        </p:txBody>
      </p:sp>
      <p:sp>
        <p:nvSpPr>
          <p:cNvPr id="50194" name="Line 42"/>
          <p:cNvSpPr/>
          <p:nvPr/>
        </p:nvSpPr>
        <p:spPr>
          <a:xfrm flipV="1">
            <a:off x="4343400" y="2819400"/>
            <a:ext cx="0" cy="1676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195" name="Line 44"/>
          <p:cNvSpPr/>
          <p:nvPr/>
        </p:nvSpPr>
        <p:spPr>
          <a:xfrm>
            <a:off x="838200" y="4495800"/>
            <a:ext cx="3505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6" name="Line 49"/>
          <p:cNvSpPr/>
          <p:nvPr/>
        </p:nvSpPr>
        <p:spPr>
          <a:xfrm flipV="1">
            <a:off x="4572000" y="2895600"/>
            <a:ext cx="0" cy="16002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197" name="Line 50"/>
          <p:cNvSpPr/>
          <p:nvPr/>
        </p:nvSpPr>
        <p:spPr>
          <a:xfrm>
            <a:off x="4572000" y="4495800"/>
            <a:ext cx="3505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8" name="Line 51"/>
          <p:cNvSpPr/>
          <p:nvPr/>
        </p:nvSpPr>
        <p:spPr>
          <a:xfrm>
            <a:off x="4343400" y="29718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9" name="Line 53"/>
          <p:cNvSpPr/>
          <p:nvPr/>
        </p:nvSpPr>
        <p:spPr>
          <a:xfrm>
            <a:off x="1219200" y="4495800"/>
            <a:ext cx="3124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0" name="Rectangle 55"/>
          <p:cNvSpPr/>
          <p:nvPr/>
        </p:nvSpPr>
        <p:spPr>
          <a:xfrm>
            <a:off x="1600200" y="44196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SP: 9157</a:t>
            </a:r>
          </a:p>
        </p:txBody>
      </p:sp>
      <p:sp>
        <p:nvSpPr>
          <p:cNvPr id="50201" name="Rectangle 56"/>
          <p:cNvSpPr/>
          <p:nvPr/>
        </p:nvSpPr>
        <p:spPr>
          <a:xfrm>
            <a:off x="1600200" y="47244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DP: 80</a:t>
            </a:r>
          </a:p>
        </p:txBody>
      </p:sp>
      <p:sp>
        <p:nvSpPr>
          <p:cNvPr id="50202" name="Rectangle 57"/>
          <p:cNvSpPr/>
          <p:nvPr/>
        </p:nvSpPr>
        <p:spPr>
          <a:xfrm>
            <a:off x="1600200" y="50292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50203" name="Group 89"/>
          <p:cNvGrpSpPr/>
          <p:nvPr/>
        </p:nvGrpSpPr>
        <p:grpSpPr>
          <a:xfrm>
            <a:off x="6248400" y="4419600"/>
            <a:ext cx="990600" cy="914400"/>
            <a:chOff x="3936" y="2784"/>
            <a:chExt cx="624" cy="576"/>
          </a:xfrm>
        </p:grpSpPr>
        <p:sp>
          <p:nvSpPr>
            <p:cNvPr id="50230" name="Rectangle 63"/>
            <p:cNvSpPr/>
            <p:nvPr/>
          </p:nvSpPr>
          <p:spPr>
            <a:xfrm>
              <a:off x="3936" y="2784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SP: 9157</a:t>
              </a:r>
            </a:p>
          </p:txBody>
        </p:sp>
        <p:sp>
          <p:nvSpPr>
            <p:cNvPr id="50231" name="Rectangle 64"/>
            <p:cNvSpPr/>
            <p:nvPr/>
          </p:nvSpPr>
          <p:spPr>
            <a:xfrm>
              <a:off x="3936" y="2976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DP: 80</a:t>
              </a:r>
            </a:p>
          </p:txBody>
        </p:sp>
        <p:sp>
          <p:nvSpPr>
            <p:cNvPr id="50232" name="Rectangle 65"/>
            <p:cNvSpPr/>
            <p:nvPr/>
          </p:nvSpPr>
          <p:spPr>
            <a:xfrm>
              <a:off x="3936" y="3168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0204" name="Group 66"/>
          <p:cNvGrpSpPr/>
          <p:nvPr/>
        </p:nvGrpSpPr>
        <p:grpSpPr>
          <a:xfrm>
            <a:off x="4419600" y="2362200"/>
            <a:ext cx="571500" cy="500063"/>
            <a:chOff x="2614" y="2862"/>
            <a:chExt cx="377" cy="315"/>
          </a:xfrm>
        </p:grpSpPr>
        <p:sp>
          <p:nvSpPr>
            <p:cNvPr id="50228" name="Rectangle 67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29" name="Oval 68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P5</a:t>
              </a:r>
            </a:p>
          </p:txBody>
        </p:sp>
      </p:grpSp>
      <p:grpSp>
        <p:nvGrpSpPr>
          <p:cNvPr id="50205" name="Group 69"/>
          <p:cNvGrpSpPr/>
          <p:nvPr/>
        </p:nvGrpSpPr>
        <p:grpSpPr>
          <a:xfrm>
            <a:off x="5022850" y="2351088"/>
            <a:ext cx="571500" cy="500062"/>
            <a:chOff x="2614" y="2862"/>
            <a:chExt cx="377" cy="315"/>
          </a:xfrm>
        </p:grpSpPr>
        <p:sp>
          <p:nvSpPr>
            <p:cNvPr id="50226" name="Rectangle 70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27" name="Oval 71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P6</a:t>
              </a:r>
            </a:p>
          </p:txBody>
        </p:sp>
      </p:grpSp>
      <p:grpSp>
        <p:nvGrpSpPr>
          <p:cNvPr id="50206" name="Group 72"/>
          <p:cNvGrpSpPr/>
          <p:nvPr/>
        </p:nvGrpSpPr>
        <p:grpSpPr>
          <a:xfrm>
            <a:off x="7740650" y="2363788"/>
            <a:ext cx="598488" cy="500062"/>
            <a:chOff x="2614" y="2862"/>
            <a:chExt cx="377" cy="315"/>
          </a:xfrm>
        </p:grpSpPr>
        <p:sp>
          <p:nvSpPr>
            <p:cNvPr id="50224" name="Rectangle 73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0225" name="Oval 74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P3</a:t>
              </a:r>
            </a:p>
          </p:txBody>
        </p:sp>
      </p:grpSp>
      <p:sp>
        <p:nvSpPr>
          <p:cNvPr id="50207" name="Line 75"/>
          <p:cNvSpPr/>
          <p:nvPr/>
        </p:nvSpPr>
        <p:spPr>
          <a:xfrm>
            <a:off x="7391400" y="28194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8" name="Line 76"/>
          <p:cNvSpPr/>
          <p:nvPr/>
        </p:nvSpPr>
        <p:spPr>
          <a:xfrm>
            <a:off x="5334000" y="4343400"/>
            <a:ext cx="20574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9" name="Line 78"/>
          <p:cNvSpPr/>
          <p:nvPr/>
        </p:nvSpPr>
        <p:spPr>
          <a:xfrm flipV="1">
            <a:off x="5334000" y="28194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0210" name="Rectangle 79"/>
          <p:cNvSpPr/>
          <p:nvPr/>
        </p:nvSpPr>
        <p:spPr>
          <a:xfrm>
            <a:off x="16002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211" name="Rectangle 80"/>
          <p:cNvSpPr/>
          <p:nvPr/>
        </p:nvSpPr>
        <p:spPr>
          <a:xfrm>
            <a:off x="62484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0212" name="Text Box 81"/>
          <p:cNvSpPr txBox="1"/>
          <p:nvPr/>
        </p:nvSpPr>
        <p:spPr>
          <a:xfrm>
            <a:off x="1736725" y="4941888"/>
            <a:ext cx="1841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0213" name="Text Box 82"/>
          <p:cNvSpPr txBox="1"/>
          <p:nvPr/>
        </p:nvSpPr>
        <p:spPr>
          <a:xfrm>
            <a:off x="1676400" y="5029200"/>
            <a:ext cx="89693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A</a:t>
            </a:r>
          </a:p>
        </p:txBody>
      </p:sp>
      <p:sp>
        <p:nvSpPr>
          <p:cNvPr id="50214" name="Text Box 84"/>
          <p:cNvSpPr txBox="1"/>
          <p:nvPr/>
        </p:nvSpPr>
        <p:spPr>
          <a:xfrm>
            <a:off x="1676400" y="5334000"/>
            <a:ext cx="81438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0215" name="Text Box 86"/>
          <p:cNvSpPr txBox="1"/>
          <p:nvPr/>
        </p:nvSpPr>
        <p:spPr>
          <a:xfrm>
            <a:off x="6335713" y="5029200"/>
            <a:ext cx="8763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B</a:t>
            </a:r>
          </a:p>
        </p:txBody>
      </p:sp>
      <p:grpSp>
        <p:nvGrpSpPr>
          <p:cNvPr id="50216" name="Group 90"/>
          <p:cNvGrpSpPr/>
          <p:nvPr/>
        </p:nvGrpSpPr>
        <p:grpSpPr>
          <a:xfrm>
            <a:off x="5791200" y="2895600"/>
            <a:ext cx="990600" cy="914400"/>
            <a:chOff x="3936" y="2784"/>
            <a:chExt cx="624" cy="576"/>
          </a:xfrm>
        </p:grpSpPr>
        <p:sp>
          <p:nvSpPr>
            <p:cNvPr id="50221" name="Rectangle 91"/>
            <p:cNvSpPr/>
            <p:nvPr/>
          </p:nvSpPr>
          <p:spPr>
            <a:xfrm>
              <a:off x="3936" y="2784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SP: 5775</a:t>
              </a:r>
            </a:p>
          </p:txBody>
        </p:sp>
        <p:sp>
          <p:nvSpPr>
            <p:cNvPr id="50222" name="Rectangle 92"/>
            <p:cNvSpPr/>
            <p:nvPr/>
          </p:nvSpPr>
          <p:spPr>
            <a:xfrm>
              <a:off x="3936" y="2976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DP: 80</a:t>
              </a:r>
            </a:p>
          </p:txBody>
        </p:sp>
        <p:sp>
          <p:nvSpPr>
            <p:cNvPr id="50223" name="Rectangle 93"/>
            <p:cNvSpPr/>
            <p:nvPr/>
          </p:nvSpPr>
          <p:spPr>
            <a:xfrm>
              <a:off x="3936" y="3168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0217" name="Rectangle 94"/>
          <p:cNvSpPr/>
          <p:nvPr/>
        </p:nvSpPr>
        <p:spPr>
          <a:xfrm>
            <a:off x="5791200" y="3810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0218" name="Rectangle 95"/>
          <p:cNvSpPr/>
          <p:nvPr/>
        </p:nvSpPr>
        <p:spPr>
          <a:xfrm>
            <a:off x="5867400" y="3505200"/>
            <a:ext cx="8763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B</a:t>
            </a:r>
          </a:p>
        </p:txBody>
      </p:sp>
      <p:sp>
        <p:nvSpPr>
          <p:cNvPr id="50219" name="Line 97"/>
          <p:cNvSpPr/>
          <p:nvPr/>
        </p:nvSpPr>
        <p:spPr>
          <a:xfrm flipH="1">
            <a:off x="6172200" y="4114800"/>
            <a:ext cx="2286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8" name="TextBox 77"/>
          <p:cNvSpPr txBox="1"/>
          <p:nvPr/>
        </p:nvSpPr>
        <p:spPr>
          <a:xfrm>
            <a:off x="381000" y="5791200"/>
            <a:ext cx="82296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marR="0" indent="-342900" defTabSz="914400" ea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思考：</a:t>
            </a: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cs"/>
              </a:rPr>
              <a:t>P188 R8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cs"/>
              </a:rPr>
              <a:t>P189 P1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cs"/>
              </a:rPr>
              <a:t>P189 P2</a:t>
            </a:r>
            <a:endParaRPr kumimoji="0" lang="zh-CN" altLang="en-US" sz="240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:</a:t>
            </a:r>
            <a:r>
              <a:rPr lang="zh-CN" altLang="en-US" dirty="0"/>
              <a:t>传输层</a:t>
            </a:r>
            <a:endParaRPr lang="en-US" altLang="zh-CN" dirty="0"/>
          </a:p>
        </p:txBody>
      </p:sp>
      <p:sp>
        <p:nvSpPr>
          <p:cNvPr id="35843" name="Rectangle 3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42672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我们的目的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理解传输层服务依据的原理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复用</a:t>
            </a:r>
            <a:r>
              <a:rPr lang="en-US" altLang="zh-CN" sz="2000" dirty="0">
                <a:latin typeface="+mn-lt"/>
                <a:ea typeface="+mn-ea"/>
              </a:rPr>
              <a:t>/</a:t>
            </a:r>
            <a:r>
              <a:rPr lang="zh-CN" altLang="en-US" sz="2000" dirty="0">
                <a:latin typeface="+mn-lt"/>
                <a:ea typeface="+mn-ea"/>
              </a:rPr>
              <a:t>分解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拥塞控制</a:t>
            </a: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35844" name="Rectangle 4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672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endParaRPr lang="zh-CN" altLang="en-US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学习因特网中的传输层协议：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UDP: </a:t>
            </a:r>
            <a:r>
              <a:rPr lang="zh-CN" altLang="en-US" sz="2000" dirty="0">
                <a:latin typeface="+mn-lt"/>
                <a:ea typeface="+mn-ea"/>
              </a:rPr>
              <a:t>无连接传输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TCP: </a:t>
            </a:r>
            <a:r>
              <a:rPr lang="zh-CN" altLang="en-US" sz="2000" dirty="0">
                <a:latin typeface="+mn-lt"/>
                <a:ea typeface="+mn-ea"/>
              </a:rPr>
              <a:t>面向连接传输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 </a:t>
            </a:r>
            <a:r>
              <a:rPr lang="zh-CN" altLang="en-US" sz="2000" dirty="0">
                <a:latin typeface="+mn-lt"/>
                <a:ea typeface="+mn-ea"/>
              </a:rPr>
              <a:t>拥塞控制</a:t>
            </a:r>
            <a:endParaRPr lang="zh-CN" altLang="en-US" sz="18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5846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面向连接分解</a:t>
            </a:r>
            <a:r>
              <a:rPr lang="en-US" altLang="zh-CN" dirty="0"/>
              <a:t>: </a:t>
            </a:r>
            <a:r>
              <a:rPr lang="zh-CN" altLang="en-US" dirty="0"/>
              <a:t>多线程</a:t>
            </a:r>
            <a:r>
              <a:rPr lang="en-US" altLang="zh-CN" dirty="0"/>
              <a:t>Web</a:t>
            </a:r>
            <a:r>
              <a:rPr lang="zh-CN" altLang="en-US" dirty="0"/>
              <a:t>服务器</a:t>
            </a:r>
          </a:p>
        </p:txBody>
      </p:sp>
      <p:sp>
        <p:nvSpPr>
          <p:cNvPr id="71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1204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1205" name="Text Box 3"/>
          <p:cNvSpPr txBox="1"/>
          <p:nvPr/>
        </p:nvSpPr>
        <p:spPr>
          <a:xfrm>
            <a:off x="7624763" y="3941763"/>
            <a:ext cx="946150" cy="641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客户机</a:t>
            </a:r>
          </a:p>
          <a:p>
            <a:pPr algn="ctr"/>
            <a:r>
              <a: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rPr>
              <a:t>IP:B</a:t>
            </a:r>
          </a:p>
        </p:txBody>
      </p:sp>
      <p:grpSp>
        <p:nvGrpSpPr>
          <p:cNvPr id="51206" name="Group 4"/>
          <p:cNvGrpSpPr/>
          <p:nvPr/>
        </p:nvGrpSpPr>
        <p:grpSpPr>
          <a:xfrm>
            <a:off x="381000" y="1524000"/>
            <a:ext cx="1011238" cy="3116263"/>
            <a:chOff x="240" y="1440"/>
            <a:chExt cx="637" cy="1963"/>
          </a:xfrm>
        </p:grpSpPr>
        <p:grpSp>
          <p:nvGrpSpPr>
            <p:cNvPr id="51263" name="Group 5"/>
            <p:cNvGrpSpPr/>
            <p:nvPr/>
          </p:nvGrpSpPr>
          <p:grpSpPr>
            <a:xfrm>
              <a:off x="240" y="1440"/>
              <a:ext cx="637" cy="1500"/>
              <a:chOff x="608" y="2454"/>
              <a:chExt cx="1261" cy="1500"/>
            </a:xfrm>
          </p:grpSpPr>
          <p:sp>
            <p:nvSpPr>
              <p:cNvPr id="51269" name="Rectangle 6"/>
              <p:cNvSpPr/>
              <p:nvPr/>
            </p:nvSpPr>
            <p:spPr>
              <a:xfrm>
                <a:off x="608" y="24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70" name="Rectangle 7"/>
              <p:cNvSpPr/>
              <p:nvPr/>
            </p:nvSpPr>
            <p:spPr>
              <a:xfrm>
                <a:off x="608" y="27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71" name="Rectangle 8"/>
              <p:cNvSpPr/>
              <p:nvPr/>
            </p:nvSpPr>
            <p:spPr>
              <a:xfrm>
                <a:off x="608" y="30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72" name="Rectangle 9"/>
              <p:cNvSpPr/>
              <p:nvPr/>
            </p:nvSpPr>
            <p:spPr>
              <a:xfrm>
                <a:off x="608" y="33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73" name="Rectangle 10"/>
              <p:cNvSpPr/>
              <p:nvPr/>
            </p:nvSpPr>
            <p:spPr>
              <a:xfrm>
                <a:off x="608" y="3654"/>
                <a:ext cx="1261" cy="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51264" name="Group 11"/>
            <p:cNvGrpSpPr/>
            <p:nvPr/>
          </p:nvGrpSpPr>
          <p:grpSpPr>
            <a:xfrm>
              <a:off x="409" y="1484"/>
              <a:ext cx="377" cy="315"/>
              <a:chOff x="2614" y="2862"/>
              <a:chExt cx="377" cy="315"/>
            </a:xfrm>
          </p:grpSpPr>
          <p:sp>
            <p:nvSpPr>
              <p:cNvPr id="51267" name="Rectangle 12"/>
              <p:cNvSpPr/>
              <p:nvPr/>
            </p:nvSpPr>
            <p:spPr>
              <a:xfrm>
                <a:off x="2614" y="3054"/>
                <a:ext cx="377" cy="123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51268" name="Oval 13"/>
              <p:cNvSpPr/>
              <p:nvPr/>
            </p:nvSpPr>
            <p:spPr>
              <a:xfrm>
                <a:off x="2614" y="2862"/>
                <a:ext cx="377" cy="192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en-US" altLang="zh-CN" dirty="0">
                    <a:latin typeface="Comic Sans MS" panose="030F0702030302020204" pitchFamily="66" charset="0"/>
                  </a:rPr>
                  <a:t>P1</a:t>
                </a:r>
              </a:p>
            </p:txBody>
          </p:sp>
        </p:grpSp>
        <p:sp>
          <p:nvSpPr>
            <p:cNvPr id="51265" name="Text Box 14"/>
            <p:cNvSpPr txBox="1"/>
            <p:nvPr/>
          </p:nvSpPr>
          <p:spPr>
            <a:xfrm>
              <a:off x="269" y="2961"/>
              <a:ext cx="59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客户机</a:t>
              </a:r>
            </a:p>
            <a:p>
              <a:pPr algn="ctr"/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 IP: A</a:t>
              </a:r>
            </a:p>
          </p:txBody>
        </p:sp>
        <p:sp>
          <p:nvSpPr>
            <p:cNvPr id="51266" name="Line 15"/>
            <p:cNvSpPr/>
            <p:nvPr/>
          </p:nvSpPr>
          <p:spPr>
            <a:xfrm>
              <a:off x="528" y="1726"/>
              <a:ext cx="0" cy="1104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1207" name="Group 16"/>
          <p:cNvGrpSpPr/>
          <p:nvPr/>
        </p:nvGrpSpPr>
        <p:grpSpPr>
          <a:xfrm>
            <a:off x="7575550" y="1563688"/>
            <a:ext cx="598488" cy="500062"/>
            <a:chOff x="2614" y="2862"/>
            <a:chExt cx="377" cy="315"/>
          </a:xfrm>
        </p:grpSpPr>
        <p:sp>
          <p:nvSpPr>
            <p:cNvPr id="51261" name="Rectangle 17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62" name="Oval 18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P1</a:t>
              </a:r>
            </a:p>
          </p:txBody>
        </p:sp>
      </p:grpSp>
      <p:grpSp>
        <p:nvGrpSpPr>
          <p:cNvPr id="51208" name="Group 19"/>
          <p:cNvGrpSpPr/>
          <p:nvPr/>
        </p:nvGrpSpPr>
        <p:grpSpPr>
          <a:xfrm>
            <a:off x="6934200" y="1524000"/>
            <a:ext cx="1503363" cy="2381250"/>
            <a:chOff x="608" y="2454"/>
            <a:chExt cx="1261" cy="1500"/>
          </a:xfrm>
        </p:grpSpPr>
        <p:sp>
          <p:nvSpPr>
            <p:cNvPr id="51256" name="Rectangle 20"/>
            <p:cNvSpPr/>
            <p:nvPr/>
          </p:nvSpPr>
          <p:spPr>
            <a:xfrm>
              <a:off x="608" y="24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57" name="Rectangle 21"/>
            <p:cNvSpPr/>
            <p:nvPr/>
          </p:nvSpPr>
          <p:spPr>
            <a:xfrm>
              <a:off x="608" y="27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58" name="Rectangle 22"/>
            <p:cNvSpPr/>
            <p:nvPr/>
          </p:nvSpPr>
          <p:spPr>
            <a:xfrm>
              <a:off x="608" y="30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59" name="Rectangle 23"/>
            <p:cNvSpPr/>
            <p:nvPr/>
          </p:nvSpPr>
          <p:spPr>
            <a:xfrm>
              <a:off x="608" y="33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60" name="Rectangle 24"/>
            <p:cNvSpPr/>
            <p:nvPr/>
          </p:nvSpPr>
          <p:spPr>
            <a:xfrm>
              <a:off x="608" y="3654"/>
              <a:ext cx="1261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1209" name="Group 25"/>
          <p:cNvGrpSpPr/>
          <p:nvPr/>
        </p:nvGrpSpPr>
        <p:grpSpPr>
          <a:xfrm>
            <a:off x="7035800" y="1587500"/>
            <a:ext cx="598488" cy="500063"/>
            <a:chOff x="2614" y="2862"/>
            <a:chExt cx="377" cy="315"/>
          </a:xfrm>
        </p:grpSpPr>
        <p:sp>
          <p:nvSpPr>
            <p:cNvPr id="51254" name="Rectangle 26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55" name="Oval 27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P2</a:t>
              </a:r>
            </a:p>
          </p:txBody>
        </p:sp>
      </p:grpSp>
      <p:sp>
        <p:nvSpPr>
          <p:cNvPr id="51210" name="Line 28"/>
          <p:cNvSpPr/>
          <p:nvPr/>
        </p:nvSpPr>
        <p:spPr>
          <a:xfrm>
            <a:off x="8077200" y="1981200"/>
            <a:ext cx="0" cy="17526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11" name="Rectangle 29"/>
          <p:cNvSpPr/>
          <p:nvPr/>
        </p:nvSpPr>
        <p:spPr>
          <a:xfrm>
            <a:off x="3733800" y="1524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2" name="Rectangle 30"/>
          <p:cNvSpPr/>
          <p:nvPr/>
        </p:nvSpPr>
        <p:spPr>
          <a:xfrm>
            <a:off x="3733800" y="19812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3" name="Rectangle 31"/>
          <p:cNvSpPr/>
          <p:nvPr/>
        </p:nvSpPr>
        <p:spPr>
          <a:xfrm>
            <a:off x="3733800" y="24765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4" name="Rectangle 32"/>
          <p:cNvSpPr/>
          <p:nvPr/>
        </p:nvSpPr>
        <p:spPr>
          <a:xfrm>
            <a:off x="3733800" y="295275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5" name="Rectangle 33"/>
          <p:cNvSpPr/>
          <p:nvPr/>
        </p:nvSpPr>
        <p:spPr>
          <a:xfrm>
            <a:off x="3733800" y="3429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6" name="Rectangle 35"/>
          <p:cNvSpPr/>
          <p:nvPr/>
        </p:nvSpPr>
        <p:spPr>
          <a:xfrm>
            <a:off x="3810000" y="1905000"/>
            <a:ext cx="571500" cy="1952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17" name="Text Box 37"/>
          <p:cNvSpPr txBox="1"/>
          <p:nvPr/>
        </p:nvSpPr>
        <p:spPr>
          <a:xfrm>
            <a:off x="3636963" y="4035425"/>
            <a:ext cx="15208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服务器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IP: C</a:t>
            </a:r>
          </a:p>
        </p:txBody>
      </p:sp>
      <p:sp>
        <p:nvSpPr>
          <p:cNvPr id="51218" name="Line 38"/>
          <p:cNvSpPr/>
          <p:nvPr/>
        </p:nvSpPr>
        <p:spPr>
          <a:xfrm flipV="1">
            <a:off x="4343400" y="2057400"/>
            <a:ext cx="0" cy="1676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19" name="Line 39"/>
          <p:cNvSpPr/>
          <p:nvPr/>
        </p:nvSpPr>
        <p:spPr>
          <a:xfrm>
            <a:off x="838200" y="3733800"/>
            <a:ext cx="3505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20" name="Line 40"/>
          <p:cNvSpPr/>
          <p:nvPr/>
        </p:nvSpPr>
        <p:spPr>
          <a:xfrm flipV="1">
            <a:off x="4572000" y="2057400"/>
            <a:ext cx="0" cy="16764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21" name="Line 41"/>
          <p:cNvSpPr/>
          <p:nvPr/>
        </p:nvSpPr>
        <p:spPr>
          <a:xfrm>
            <a:off x="4572000" y="3733800"/>
            <a:ext cx="3505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22" name="Line 42"/>
          <p:cNvSpPr/>
          <p:nvPr/>
        </p:nvSpPr>
        <p:spPr>
          <a:xfrm>
            <a:off x="4343400" y="22098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23" name="Line 43"/>
          <p:cNvSpPr/>
          <p:nvPr/>
        </p:nvSpPr>
        <p:spPr>
          <a:xfrm>
            <a:off x="1219200" y="3733800"/>
            <a:ext cx="31242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24" name="Rectangle 44"/>
          <p:cNvSpPr/>
          <p:nvPr/>
        </p:nvSpPr>
        <p:spPr>
          <a:xfrm>
            <a:off x="1600200" y="36576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SP: 9157</a:t>
            </a:r>
          </a:p>
        </p:txBody>
      </p:sp>
      <p:sp>
        <p:nvSpPr>
          <p:cNvPr id="51225" name="Rectangle 45"/>
          <p:cNvSpPr/>
          <p:nvPr/>
        </p:nvSpPr>
        <p:spPr>
          <a:xfrm>
            <a:off x="1600200" y="39624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DP: 80</a:t>
            </a:r>
          </a:p>
        </p:txBody>
      </p:sp>
      <p:sp>
        <p:nvSpPr>
          <p:cNvPr id="51226" name="Rectangle 46"/>
          <p:cNvSpPr/>
          <p:nvPr/>
        </p:nvSpPr>
        <p:spPr>
          <a:xfrm>
            <a:off x="1600200" y="42672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51227" name="Group 47"/>
          <p:cNvGrpSpPr/>
          <p:nvPr/>
        </p:nvGrpSpPr>
        <p:grpSpPr>
          <a:xfrm>
            <a:off x="6248400" y="3657600"/>
            <a:ext cx="990600" cy="914400"/>
            <a:chOff x="3936" y="2784"/>
            <a:chExt cx="624" cy="576"/>
          </a:xfrm>
        </p:grpSpPr>
        <p:sp>
          <p:nvSpPr>
            <p:cNvPr id="51251" name="Rectangle 48"/>
            <p:cNvSpPr/>
            <p:nvPr/>
          </p:nvSpPr>
          <p:spPr>
            <a:xfrm>
              <a:off x="3936" y="2784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SP: 9157</a:t>
              </a:r>
            </a:p>
          </p:txBody>
        </p:sp>
        <p:sp>
          <p:nvSpPr>
            <p:cNvPr id="51252" name="Rectangle 49"/>
            <p:cNvSpPr/>
            <p:nvPr/>
          </p:nvSpPr>
          <p:spPr>
            <a:xfrm>
              <a:off x="3936" y="2976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DP: 80</a:t>
              </a:r>
            </a:p>
          </p:txBody>
        </p:sp>
        <p:sp>
          <p:nvSpPr>
            <p:cNvPr id="51253" name="Rectangle 50"/>
            <p:cNvSpPr/>
            <p:nvPr/>
          </p:nvSpPr>
          <p:spPr>
            <a:xfrm>
              <a:off x="3936" y="3168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1228" name="Rectangle 52"/>
          <p:cNvSpPr/>
          <p:nvPr/>
        </p:nvSpPr>
        <p:spPr>
          <a:xfrm>
            <a:off x="4419600" y="1905000"/>
            <a:ext cx="571500" cy="1952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29" name="Oval 53"/>
          <p:cNvSpPr/>
          <p:nvPr/>
        </p:nvSpPr>
        <p:spPr>
          <a:xfrm>
            <a:off x="3733800" y="1600200"/>
            <a:ext cx="1905000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P4</a:t>
            </a:r>
          </a:p>
        </p:txBody>
      </p:sp>
      <p:sp>
        <p:nvSpPr>
          <p:cNvPr id="51230" name="Rectangle 55"/>
          <p:cNvSpPr/>
          <p:nvPr/>
        </p:nvSpPr>
        <p:spPr>
          <a:xfrm>
            <a:off x="5022850" y="1893888"/>
            <a:ext cx="571500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51231" name="Group 57"/>
          <p:cNvGrpSpPr/>
          <p:nvPr/>
        </p:nvGrpSpPr>
        <p:grpSpPr>
          <a:xfrm>
            <a:off x="7740650" y="1601788"/>
            <a:ext cx="598488" cy="500062"/>
            <a:chOff x="2614" y="2862"/>
            <a:chExt cx="377" cy="315"/>
          </a:xfrm>
        </p:grpSpPr>
        <p:sp>
          <p:nvSpPr>
            <p:cNvPr id="51249" name="Rectangle 58"/>
            <p:cNvSpPr/>
            <p:nvPr/>
          </p:nvSpPr>
          <p:spPr>
            <a:xfrm>
              <a:off x="2614" y="3054"/>
              <a:ext cx="377" cy="123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250" name="Oval 59"/>
            <p:cNvSpPr/>
            <p:nvPr/>
          </p:nvSpPr>
          <p:spPr>
            <a:xfrm>
              <a:off x="2614" y="2862"/>
              <a:ext cx="377" cy="192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P3</a:t>
              </a:r>
            </a:p>
          </p:txBody>
        </p:sp>
      </p:grpSp>
      <p:sp>
        <p:nvSpPr>
          <p:cNvPr id="51232" name="Line 60"/>
          <p:cNvSpPr/>
          <p:nvPr/>
        </p:nvSpPr>
        <p:spPr>
          <a:xfrm>
            <a:off x="7391400" y="20574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33" name="Line 61"/>
          <p:cNvSpPr/>
          <p:nvPr/>
        </p:nvSpPr>
        <p:spPr>
          <a:xfrm>
            <a:off x="5334000" y="3581400"/>
            <a:ext cx="2057400" cy="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34" name="Line 62"/>
          <p:cNvSpPr/>
          <p:nvPr/>
        </p:nvSpPr>
        <p:spPr>
          <a:xfrm flipV="1">
            <a:off x="5334000" y="2057400"/>
            <a:ext cx="0" cy="1524000"/>
          </a:xfrm>
          <a:prstGeom prst="line">
            <a:avLst/>
          </a:prstGeom>
          <a:ln w="1905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35" name="Rectangle 63"/>
          <p:cNvSpPr/>
          <p:nvPr/>
        </p:nvSpPr>
        <p:spPr>
          <a:xfrm>
            <a:off x="1600200" y="4572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36" name="Rectangle 64"/>
          <p:cNvSpPr/>
          <p:nvPr/>
        </p:nvSpPr>
        <p:spPr>
          <a:xfrm>
            <a:off x="6248400" y="4572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1237" name="Text Box 65"/>
          <p:cNvSpPr txBox="1"/>
          <p:nvPr/>
        </p:nvSpPr>
        <p:spPr>
          <a:xfrm>
            <a:off x="1736725" y="4179888"/>
            <a:ext cx="1841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1238" name="Text Box 66"/>
          <p:cNvSpPr txBox="1"/>
          <p:nvPr/>
        </p:nvSpPr>
        <p:spPr>
          <a:xfrm>
            <a:off x="1676400" y="4267200"/>
            <a:ext cx="89693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A</a:t>
            </a:r>
          </a:p>
        </p:txBody>
      </p:sp>
      <p:sp>
        <p:nvSpPr>
          <p:cNvPr id="51239" name="Text Box 67"/>
          <p:cNvSpPr txBox="1"/>
          <p:nvPr/>
        </p:nvSpPr>
        <p:spPr>
          <a:xfrm>
            <a:off x="1676400" y="4572000"/>
            <a:ext cx="81438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1240" name="Text Box 68"/>
          <p:cNvSpPr txBox="1"/>
          <p:nvPr/>
        </p:nvSpPr>
        <p:spPr>
          <a:xfrm>
            <a:off x="6335713" y="4267200"/>
            <a:ext cx="8763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B</a:t>
            </a:r>
          </a:p>
        </p:txBody>
      </p:sp>
      <p:grpSp>
        <p:nvGrpSpPr>
          <p:cNvPr id="51241" name="Group 69"/>
          <p:cNvGrpSpPr/>
          <p:nvPr/>
        </p:nvGrpSpPr>
        <p:grpSpPr>
          <a:xfrm>
            <a:off x="5791200" y="2133600"/>
            <a:ext cx="990600" cy="914400"/>
            <a:chOff x="3936" y="2784"/>
            <a:chExt cx="624" cy="576"/>
          </a:xfrm>
        </p:grpSpPr>
        <p:sp>
          <p:nvSpPr>
            <p:cNvPr id="51246" name="Rectangle 70"/>
            <p:cNvSpPr/>
            <p:nvPr/>
          </p:nvSpPr>
          <p:spPr>
            <a:xfrm>
              <a:off x="3936" y="2784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SP: 5775</a:t>
              </a:r>
            </a:p>
          </p:txBody>
        </p:sp>
        <p:sp>
          <p:nvSpPr>
            <p:cNvPr id="51247" name="Rectangle 71"/>
            <p:cNvSpPr/>
            <p:nvPr/>
          </p:nvSpPr>
          <p:spPr>
            <a:xfrm>
              <a:off x="3936" y="2976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DP: 80</a:t>
              </a:r>
            </a:p>
          </p:txBody>
        </p:sp>
        <p:sp>
          <p:nvSpPr>
            <p:cNvPr id="51248" name="Rectangle 72"/>
            <p:cNvSpPr/>
            <p:nvPr/>
          </p:nvSpPr>
          <p:spPr>
            <a:xfrm>
              <a:off x="3936" y="3168"/>
              <a:ext cx="624" cy="192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1242" name="Rectangle 73"/>
          <p:cNvSpPr/>
          <p:nvPr/>
        </p:nvSpPr>
        <p:spPr>
          <a:xfrm>
            <a:off x="5791200" y="3048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D-IP:C</a:t>
            </a:r>
          </a:p>
        </p:txBody>
      </p:sp>
      <p:sp>
        <p:nvSpPr>
          <p:cNvPr id="51243" name="Rectangle 74"/>
          <p:cNvSpPr/>
          <p:nvPr/>
        </p:nvSpPr>
        <p:spPr>
          <a:xfrm>
            <a:off x="5867400" y="2743200"/>
            <a:ext cx="8763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S-IP: B</a:t>
            </a:r>
          </a:p>
        </p:txBody>
      </p:sp>
      <p:sp>
        <p:nvSpPr>
          <p:cNvPr id="51244" name="Line 75"/>
          <p:cNvSpPr/>
          <p:nvPr/>
        </p:nvSpPr>
        <p:spPr>
          <a:xfrm flipH="1">
            <a:off x="6172200" y="3352800"/>
            <a:ext cx="2286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3" name="TextBox 72"/>
          <p:cNvSpPr txBox="1"/>
          <p:nvPr/>
        </p:nvSpPr>
        <p:spPr>
          <a:xfrm>
            <a:off x="228600" y="5105400"/>
            <a:ext cx="8229600" cy="171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marR="0" indent="-342900" defTabSz="914400" ea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连接套接字与进程之间并非一一对应的关系。</a:t>
            </a:r>
            <a:endParaRPr kumimoji="0" lang="en-US" altLang="zh-CN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L="342900" marR="0" indent="-342900" defTabSz="914400" ea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当今高性能</a:t>
            </a:r>
            <a:r>
              <a:rPr kumimoji="0" lang="en-US" altLang="zh-CN" sz="2400" kern="1200" cap="none" spc="0" normalizeH="0" baseline="0" noProof="0" dirty="0">
                <a:latin typeface="+mn-lt"/>
                <a:ea typeface="+mn-ea"/>
                <a:cs typeface="+mn-cs"/>
              </a:rPr>
              <a:t>Web</a:t>
            </a:r>
            <a:r>
              <a:rPr kumimoji="0" lang="zh-CN" altLang="en-US" sz="2400" kern="1200" cap="none" spc="0" normalizeH="0" baseline="0" noProof="0" dirty="0">
                <a:latin typeface="+mn-lt"/>
                <a:ea typeface="+mn-ea"/>
                <a:cs typeface="+mn-cs"/>
              </a:rPr>
              <a:t>服务器通常只使用一个进程，但为每个新的客户连接创建一个具有新连接套接字的新线程。</a:t>
            </a:r>
            <a:endParaRPr kumimoji="0" lang="en-US" altLang="zh-CN" sz="2400" kern="1200" cap="none" spc="0" normalizeH="0" baseline="0" noProof="0" dirty="0">
              <a:latin typeface="+mn-lt"/>
              <a:ea typeface="+mn-ea"/>
              <a:cs typeface="+mn-cs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持续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与非持续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HTTP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52227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222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2230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439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UDP: </a:t>
            </a:r>
            <a:r>
              <a:rPr lang="zh-CN" altLang="en-US" dirty="0"/>
              <a:t>用户数据报协议 </a:t>
            </a:r>
            <a:r>
              <a:rPr lang="en-US" altLang="zh-CN" sz="3200" dirty="0"/>
              <a:t>[RFC 768]</a:t>
            </a:r>
            <a:endParaRPr lang="en-US" altLang="zh-CN" sz="4400" dirty="0"/>
          </a:p>
        </p:txBody>
      </p:sp>
      <p:sp>
        <p:nvSpPr>
          <p:cNvPr id="53251" name="Rectangle 3"/>
          <p:cNvSpPr>
            <a:spLocks noGrp="1"/>
          </p:cNvSpPr>
          <p:nvPr>
            <p:ph sz="half" idx="1"/>
          </p:nvPr>
        </p:nvSpPr>
        <p:spPr>
          <a:xfrm>
            <a:off x="428625" y="14478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没有不必要的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,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 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基本要素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互联网传输协议</a:t>
            </a:r>
            <a:endParaRPr lang="en-US" altLang="zh-CN" sz="20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复用</a:t>
            </a:r>
            <a:r>
              <a:rPr lang="en-US" altLang="zh-CN" sz="2000" dirty="0">
                <a:latin typeface="+mn-lt"/>
                <a:ea typeface="+mn-ea"/>
              </a:rPr>
              <a:t>/</a:t>
            </a:r>
            <a:r>
              <a:rPr lang="zh-CN" altLang="en-US" sz="2000" dirty="0">
                <a:latin typeface="+mn-lt"/>
                <a:ea typeface="+mn-ea"/>
              </a:rPr>
              <a:t>分解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差错检测</a:t>
            </a:r>
          </a:p>
          <a:p>
            <a:pPr eaLnBrk="1" hangingPunct="1">
              <a:buSzPct val="85000"/>
            </a:pP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尽力而为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服务，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UDP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段可能：</a:t>
            </a:r>
            <a:endParaRPr lang="en-US" altLang="zh-CN" sz="20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丢包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对应用程序交付失序</a:t>
            </a:r>
            <a:endParaRPr lang="en-US" altLang="zh-CN" sz="2000" dirty="0">
              <a:solidFill>
                <a:schemeClr val="accent2"/>
              </a:solidFill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无连接</a:t>
            </a:r>
            <a:r>
              <a:rPr lang="en-US" altLang="zh-CN" sz="2000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在</a:t>
            </a:r>
            <a:r>
              <a:rPr lang="en-US" altLang="zh-CN" sz="2000" dirty="0">
                <a:latin typeface="+mn-lt"/>
                <a:ea typeface="+mn-ea"/>
              </a:rPr>
              <a:t>UDP</a:t>
            </a:r>
            <a:r>
              <a:rPr lang="zh-CN" altLang="en-US" sz="2000" dirty="0">
                <a:latin typeface="+mn-lt"/>
                <a:ea typeface="+mn-ea"/>
              </a:rPr>
              <a:t>发送方和接收方之间无握手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每个</a:t>
            </a:r>
            <a:r>
              <a:rPr lang="en-US" altLang="zh-CN" sz="2000" dirty="0">
                <a:latin typeface="+mn-lt"/>
                <a:ea typeface="+mn-ea"/>
              </a:rPr>
              <a:t>UDP</a:t>
            </a:r>
            <a:r>
              <a:rPr lang="zh-CN" altLang="en-US" sz="2000" dirty="0">
                <a:latin typeface="+mn-lt"/>
                <a:ea typeface="+mn-ea"/>
              </a:rPr>
              <a:t>段的处理独立于其他段</a:t>
            </a:r>
          </a:p>
        </p:txBody>
      </p:sp>
      <p:sp>
        <p:nvSpPr>
          <p:cNvPr id="53252" name="Rectangle 4"/>
          <p:cNvSpPr>
            <a:spLocks noGrp="1"/>
          </p:cNvSpPr>
          <p:nvPr>
            <p:ph sz="half" idx="2"/>
          </p:nvPr>
        </p:nvSpPr>
        <p:spPr>
          <a:xfrm>
            <a:off x="4752975" y="1781175"/>
            <a:ext cx="3810000" cy="38195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为何要有 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UDP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协议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?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无连接创建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连接将增加时延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简单：在发送方、接收方无连接状态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段首部小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无拥塞控制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能够尽可能快地传输</a:t>
            </a: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325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3255" name="Rectangle 5"/>
          <p:cNvSpPr/>
          <p:nvPr/>
        </p:nvSpPr>
        <p:spPr>
          <a:xfrm>
            <a:off x="4591050" y="1638300"/>
            <a:ext cx="4048125" cy="38385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439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UDP: </a:t>
            </a:r>
            <a:r>
              <a:rPr lang="zh-CN" altLang="en-US" sz="3600" dirty="0"/>
              <a:t>其他</a:t>
            </a:r>
            <a:endParaRPr lang="zh-CN" altLang="en-US" dirty="0"/>
          </a:p>
        </p:txBody>
      </p:sp>
      <p:sp>
        <p:nvSpPr>
          <p:cNvPr id="54275" name="Rectangle 3"/>
          <p:cNvSpPr>
            <a:spLocks noGrp="1"/>
          </p:cNvSpPr>
          <p:nvPr>
            <p:ph sz="half" idx="1"/>
          </p:nvPr>
        </p:nvSpPr>
        <p:spPr>
          <a:xfrm>
            <a:off x="428625" y="1447800"/>
            <a:ext cx="429577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常用于流式多媒体应用</a:t>
            </a:r>
            <a:endParaRPr lang="en-US" altLang="zh-CN" sz="24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丢包容忍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速率敏感</a:t>
            </a: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其他</a:t>
            </a:r>
            <a:r>
              <a:rPr lang="en-US" altLang="zh-CN" dirty="0">
                <a:latin typeface="+mn-lt"/>
                <a:ea typeface="+mn-ea"/>
                <a:cs typeface="+mn-cs"/>
              </a:rPr>
              <a:t>UDP</a:t>
            </a:r>
            <a:r>
              <a:rPr lang="zh-CN" altLang="en-US" dirty="0">
                <a:latin typeface="+mn-lt"/>
                <a:ea typeface="+mn-ea"/>
                <a:cs typeface="+mn-cs"/>
              </a:rPr>
              <a:t>应用</a:t>
            </a:r>
          </a:p>
          <a:p>
            <a:pPr lvl="1" eaLnBrk="1" hangingPunct="1">
              <a:buSzPct val="75000"/>
            </a:pP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</a:rPr>
              <a:t>DNS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路由表更新</a:t>
            </a:r>
            <a:r>
              <a:rPr lang="en-US" altLang="zh-CN" dirty="0">
                <a:latin typeface="+mn-lt"/>
                <a:ea typeface="+mn-ea"/>
              </a:rPr>
              <a:t>(RIP)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+mn-lt"/>
                <a:ea typeface="+mn-ea"/>
              </a:rPr>
              <a:t>SNMP</a:t>
            </a:r>
            <a:r>
              <a:rPr lang="zh-CN" altLang="en-US" dirty="0">
                <a:latin typeface="+mn-lt"/>
                <a:ea typeface="+mn-ea"/>
              </a:rPr>
              <a:t>（</a:t>
            </a:r>
            <a:r>
              <a:rPr lang="en-US" altLang="zh-CN" dirty="0">
                <a:latin typeface="+mn-lt"/>
                <a:ea typeface="+mn-ea"/>
              </a:rPr>
              <a:t>Simple Network Management Protocol,</a:t>
            </a:r>
            <a:r>
              <a:rPr lang="zh-CN" altLang="en-US" dirty="0">
                <a:latin typeface="+mn-lt"/>
                <a:ea typeface="+mn-ea"/>
              </a:rPr>
              <a:t>简单网络管理协议）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经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UDP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的可靠传输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在应用层增加可靠性</a:t>
            </a:r>
          </a:p>
          <a:p>
            <a:pPr lvl="1" eaLnBrk="1" hangingPunct="1">
              <a:buSzPct val="75000"/>
            </a:pPr>
            <a:r>
              <a:rPr lang="zh-CN" altLang="en-US" u="sng" dirty="0">
                <a:latin typeface="+mn-lt"/>
                <a:ea typeface="+mn-ea"/>
              </a:rPr>
              <a:t>应用程序特定的差错恢复！</a:t>
            </a:r>
            <a:endParaRPr lang="en-US" altLang="zh-CN" u="sng" dirty="0">
              <a:latin typeface="+mn-lt"/>
              <a:ea typeface="+mn-ea"/>
            </a:endParaRPr>
          </a:p>
        </p:txBody>
      </p:sp>
      <p:sp>
        <p:nvSpPr>
          <p:cNvPr id="21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427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4278" name="Rectangle 7"/>
          <p:cNvSpPr/>
          <p:nvPr/>
        </p:nvSpPr>
        <p:spPr>
          <a:xfrm>
            <a:off x="5343525" y="2000250"/>
            <a:ext cx="3324225" cy="3200400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4279" name="Rectangle 8"/>
          <p:cNvSpPr/>
          <p:nvPr/>
        </p:nvSpPr>
        <p:spPr>
          <a:xfrm>
            <a:off x="5267325" y="2095500"/>
            <a:ext cx="3324225" cy="32004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4280" name="Text Box 9"/>
          <p:cNvSpPr txBox="1"/>
          <p:nvPr/>
        </p:nvSpPr>
        <p:spPr>
          <a:xfrm>
            <a:off x="5557838" y="2117725"/>
            <a:ext cx="1062037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源端口</a:t>
            </a:r>
            <a:r>
              <a:rPr lang="en-US" altLang="zh-CN" sz="1800" dirty="0">
                <a:latin typeface="Comic Sans MS" panose="030F0702030302020204" pitchFamily="66" charset="0"/>
              </a:rPr>
              <a:t>#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54281" name="Text Box 10"/>
          <p:cNvSpPr txBox="1"/>
          <p:nvPr/>
        </p:nvSpPr>
        <p:spPr>
          <a:xfrm>
            <a:off x="7110413" y="2117725"/>
            <a:ext cx="1290637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目的端口</a:t>
            </a:r>
            <a:r>
              <a:rPr lang="en-US" altLang="zh-CN" sz="1800" dirty="0">
                <a:latin typeface="Comic Sans MS" panose="030F0702030302020204" pitchFamily="66" charset="0"/>
              </a:rPr>
              <a:t>#</a:t>
            </a:r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54282" name="Line 11"/>
          <p:cNvSpPr/>
          <p:nvPr/>
        </p:nvSpPr>
        <p:spPr>
          <a:xfrm flipV="1">
            <a:off x="5257800" y="2495550"/>
            <a:ext cx="3328988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83" name="Line 12"/>
          <p:cNvSpPr/>
          <p:nvPr/>
        </p:nvSpPr>
        <p:spPr>
          <a:xfrm flipV="1">
            <a:off x="5248275" y="2895600"/>
            <a:ext cx="332422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84" name="Line 13"/>
          <p:cNvSpPr/>
          <p:nvPr/>
        </p:nvSpPr>
        <p:spPr>
          <a:xfrm flipV="1">
            <a:off x="6905625" y="2095500"/>
            <a:ext cx="0" cy="39528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85" name="Text Box 14"/>
          <p:cNvSpPr txBox="1"/>
          <p:nvPr/>
        </p:nvSpPr>
        <p:spPr>
          <a:xfrm>
            <a:off x="6407150" y="1665288"/>
            <a:ext cx="9493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latin typeface="Comic Sans MS" panose="030F0702030302020204" pitchFamily="66" charset="0"/>
              </a:rPr>
              <a:t>32 bits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54286" name="Line 15"/>
          <p:cNvSpPr/>
          <p:nvPr/>
        </p:nvSpPr>
        <p:spPr>
          <a:xfrm>
            <a:off x="7362825" y="1862138"/>
            <a:ext cx="1200150" cy="476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287" name="Line 16"/>
          <p:cNvSpPr/>
          <p:nvPr/>
        </p:nvSpPr>
        <p:spPr>
          <a:xfrm rot="10800000">
            <a:off x="5253038" y="1871663"/>
            <a:ext cx="1128712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288" name="Text Box 17"/>
          <p:cNvSpPr txBox="1"/>
          <p:nvPr/>
        </p:nvSpPr>
        <p:spPr>
          <a:xfrm>
            <a:off x="6273800" y="3930650"/>
            <a:ext cx="1200150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Comic Sans MS" panose="030F0702030302020204" pitchFamily="66" charset="0"/>
              </a:rPr>
              <a:t>应用数据</a:t>
            </a:r>
          </a:p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(</a:t>
            </a:r>
            <a:r>
              <a:rPr lang="zh-CN" altLang="en-US" sz="2000" dirty="0">
                <a:latin typeface="Comic Sans MS" panose="030F0702030302020204" pitchFamily="66" charset="0"/>
              </a:rPr>
              <a:t>报文</a:t>
            </a:r>
            <a:r>
              <a:rPr lang="en-US" altLang="zh-CN" sz="2000" dirty="0">
                <a:latin typeface="Comic Sans MS" panose="030F0702030302020204" pitchFamily="66" charset="0"/>
              </a:rPr>
              <a:t>)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54289" name="Text Box 19"/>
          <p:cNvSpPr txBox="1"/>
          <p:nvPr/>
        </p:nvSpPr>
        <p:spPr>
          <a:xfrm>
            <a:off x="6261100" y="5518150"/>
            <a:ext cx="15240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UDP </a:t>
            </a:r>
            <a:r>
              <a:rPr lang="zh-CN" altLang="en-US" sz="2000" dirty="0">
                <a:latin typeface="Comic Sans MS" panose="030F0702030302020204" pitchFamily="66" charset="0"/>
              </a:rPr>
              <a:t>段格式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4290" name="Line 20"/>
          <p:cNvSpPr/>
          <p:nvPr/>
        </p:nvSpPr>
        <p:spPr>
          <a:xfrm flipV="1">
            <a:off x="6905625" y="2505075"/>
            <a:ext cx="0" cy="39528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4291" name="Text Box 22"/>
          <p:cNvSpPr txBox="1"/>
          <p:nvPr/>
        </p:nvSpPr>
        <p:spPr>
          <a:xfrm>
            <a:off x="5737225" y="2489200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长度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4292" name="Text Box 23"/>
          <p:cNvSpPr txBox="1"/>
          <p:nvPr/>
        </p:nvSpPr>
        <p:spPr>
          <a:xfrm>
            <a:off x="7348538" y="2479675"/>
            <a:ext cx="8699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检查和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54293" name="Text Box 24"/>
          <p:cNvSpPr txBox="1"/>
          <p:nvPr/>
        </p:nvSpPr>
        <p:spPr>
          <a:xfrm>
            <a:off x="3871913" y="2212975"/>
            <a:ext cx="1233487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r"/>
            <a:r>
              <a:rPr lang="en-US" altLang="zh-CN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UDP</a:t>
            </a:r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段的长度，包括首部，以字节计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94" name="Line 25"/>
          <p:cNvSpPr/>
          <p:nvPr/>
        </p:nvSpPr>
        <p:spPr>
          <a:xfrm>
            <a:off x="4981575" y="2543175"/>
            <a:ext cx="714375" cy="1428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UDP</a:t>
            </a:r>
            <a:r>
              <a:rPr lang="zh-CN" altLang="en-US" dirty="0"/>
              <a:t>检查和</a:t>
            </a:r>
          </a:p>
        </p:txBody>
      </p:sp>
      <p:sp>
        <p:nvSpPr>
          <p:cNvPr id="55299" name="Rectangle 3"/>
          <p:cNvSpPr>
            <a:spLocks noGrp="1"/>
          </p:cNvSpPr>
          <p:nvPr>
            <p:ph sz="half" idx="1"/>
          </p:nvPr>
        </p:nvSpPr>
        <p:spPr>
          <a:xfrm>
            <a:off x="685800" y="2590800"/>
            <a:ext cx="3657600" cy="349567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发送方</a:t>
            </a:r>
            <a:r>
              <a:rPr lang="en-US" altLang="zh-CN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将段内容处理为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16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比特整数序列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检验和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段内容的加法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反码和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求和时溢出都被回卷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)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发送方将检查和放入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UDP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检查和字段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zh-CN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8372" name="Rectangle 4"/>
          <p:cNvSpPr>
            <a:spLocks noGrp="1"/>
          </p:cNvSpPr>
          <p:nvPr>
            <p:ph sz="half" idx="2"/>
          </p:nvPr>
        </p:nvSpPr>
        <p:spPr>
          <a:xfrm>
            <a:off x="4572000" y="2514600"/>
            <a:ext cx="4057650" cy="32575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接收方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计算接收段的检查和</a:t>
            </a:r>
            <a:endParaRPr lang="en-US" altLang="zh-CN" sz="20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核对全部字段（多个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16bit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）之和是否为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1111111111111111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NO 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</a:rPr>
              <a:t>–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zh-CN" altLang="en-US" sz="2000" dirty="0">
                <a:latin typeface="+mn-lt"/>
                <a:ea typeface="+mn-ea"/>
              </a:rPr>
              <a:t>检测到差错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YES </a:t>
            </a:r>
            <a:r>
              <a:rPr lang="en-US" altLang="zh-CN" sz="2000" dirty="0">
                <a:latin typeface="Comic Sans MS" panose="030F0702030302020204" pitchFamily="66" charset="0"/>
                <a:ea typeface="+mn-ea"/>
              </a:rPr>
              <a:t>–</a:t>
            </a:r>
            <a:r>
              <a:rPr lang="en-US" altLang="zh-CN" sz="2000" dirty="0">
                <a:latin typeface="+mn-lt"/>
                <a:ea typeface="+mn-ea"/>
              </a:rPr>
              <a:t> </a:t>
            </a:r>
            <a:r>
              <a:rPr lang="zh-CN" altLang="en-US" sz="2000" dirty="0">
                <a:latin typeface="+mn-lt"/>
                <a:ea typeface="+mn-ea"/>
              </a:rPr>
              <a:t>无差错检测到。</a:t>
            </a:r>
            <a:r>
              <a:rPr lang="zh-CN" altLang="en-US" sz="2000" i="1" dirty="0">
                <a:latin typeface="+mn-lt"/>
                <a:ea typeface="+mn-ea"/>
              </a:rPr>
              <a:t>虽然如此，还可能有差错吗？</a:t>
            </a:r>
            <a:endParaRPr lang="en-US" altLang="zh-CN" sz="2000" i="1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en-US" altLang="zh-CN" sz="2000" i="1" dirty="0">
                <a:latin typeface="Comic Sans MS" panose="030F0702030302020204" pitchFamily="66" charset="0"/>
                <a:ea typeface="+mn-ea"/>
              </a:rPr>
              <a:t>P194 P5</a:t>
            </a:r>
          </a:p>
          <a:p>
            <a:pPr lvl="1" eaLnBrk="1" hangingPunct="1">
              <a:buSzPct val="75000"/>
            </a:pPr>
            <a:endParaRPr lang="en-US" altLang="zh-CN" sz="2000" dirty="0">
              <a:latin typeface="Comic Sans MS" panose="030F0702030302020204" pitchFamily="66" charset="0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i="1" u="sng" dirty="0">
                <a:latin typeface="Comic Sans MS" panose="030F0702030302020204" pitchFamily="66" charset="0"/>
                <a:ea typeface="+mn-ea"/>
              </a:rPr>
              <a:t>是否可以纠正差错？</a:t>
            </a:r>
            <a:endParaRPr lang="zh-CN" altLang="en-US" sz="2000" i="1" u="sng" dirty="0">
              <a:latin typeface="+mn-lt"/>
              <a:ea typeface="+mn-ea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530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5303" name="Rectangle 5"/>
          <p:cNvSpPr/>
          <p:nvPr/>
        </p:nvSpPr>
        <p:spPr>
          <a:xfrm>
            <a:off x="695325" y="1457325"/>
            <a:ext cx="7924800" cy="847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目的</a:t>
            </a:r>
            <a:r>
              <a:rPr lang="en-US" altLang="zh-CN" sz="2400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</a:rPr>
              <a:t>在传输的段中检测</a:t>
            </a:r>
            <a:r>
              <a:rPr lang="zh-CN" altLang="en-US" sz="2400" dirty="0">
                <a:latin typeface="Comic Sans MS" panose="030F0702030302020204" pitchFamily="66" charset="0"/>
              </a:rPr>
              <a:t>“</a:t>
            </a:r>
            <a:r>
              <a:rPr lang="zh-CN" altLang="en-US" sz="2400" dirty="0">
                <a:latin typeface="Times New Roman" panose="02020603050405020304" pitchFamily="18" charset="0"/>
              </a:rPr>
              <a:t>差错</a:t>
            </a:r>
            <a:r>
              <a:rPr lang="zh-CN" altLang="en-US" sz="2400" dirty="0">
                <a:latin typeface="Comic Sans MS" panose="030F0702030302020204" pitchFamily="66" charset="0"/>
              </a:rPr>
              <a:t>”</a:t>
            </a:r>
            <a:r>
              <a:rPr lang="en-US" altLang="zh-CN" sz="2400" dirty="0">
                <a:latin typeface="Times New Roman" panose="02020603050405020304" pitchFamily="18" charset="0"/>
              </a:rPr>
              <a:t> (</a:t>
            </a:r>
            <a:r>
              <a:rPr lang="zh-CN" altLang="en-US" sz="2400" dirty="0">
                <a:latin typeface="Times New Roman" panose="02020603050405020304" pitchFamily="18" charset="0"/>
              </a:rPr>
              <a:t>如比特翻转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858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互联网</a:t>
            </a:r>
            <a:r>
              <a:rPr lang="zh-CN" altLang="en-US" dirty="0"/>
              <a:t>检查和例子</a:t>
            </a:r>
            <a:endParaRPr lang="en-US" altLang="en-US" dirty="0"/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533400" y="1066800"/>
            <a:ext cx="7772400" cy="2743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400" dirty="0"/>
              <a:t>注</a:t>
            </a:r>
            <a:r>
              <a:rPr lang="zh-CN" altLang="en-US" sz="2400" dirty="0"/>
              <a:t>意</a:t>
            </a:r>
            <a:endParaRPr lang="en-US" altLang="en-US" sz="2400" dirty="0"/>
          </a:p>
          <a:p>
            <a:pPr lvl="1" eaLnBrk="1" hangingPunct="1"/>
            <a:r>
              <a:rPr lang="zh-CN" altLang="en-US" dirty="0"/>
              <a:t>加法时，最高位进比特位的</a:t>
            </a:r>
            <a:r>
              <a:rPr lang="zh-CN" altLang="en-US" dirty="0">
                <a:solidFill>
                  <a:srgbClr val="FF0000"/>
                </a:solidFill>
              </a:rPr>
              <a:t>进位</a:t>
            </a:r>
            <a:r>
              <a:rPr lang="zh-CN" altLang="en-US" dirty="0"/>
              <a:t>需要加到结果中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例子: </a:t>
            </a:r>
            <a:r>
              <a:rPr lang="en-US" altLang="zh-CN" sz="2400" dirty="0"/>
              <a:t>两个</a:t>
            </a:r>
            <a:r>
              <a:rPr lang="en-US" altLang="en-US" sz="2400" dirty="0"/>
              <a:t>16-bit</a:t>
            </a:r>
            <a:r>
              <a:rPr lang="en-US" altLang="zh-CN" sz="2400" dirty="0"/>
              <a:t>整数</a:t>
            </a:r>
            <a:r>
              <a:rPr lang="zh-CN" altLang="en-US" sz="2400" dirty="0"/>
              <a:t>相加</a:t>
            </a:r>
            <a:endParaRPr lang="en-US" altLang="en-US" sz="2400" dirty="0"/>
          </a:p>
        </p:txBody>
      </p:sp>
      <p:sp>
        <p:nvSpPr>
          <p:cNvPr id="12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632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6326" name="Text Box 4"/>
          <p:cNvSpPr txBox="1"/>
          <p:nvPr/>
        </p:nvSpPr>
        <p:spPr>
          <a:xfrm>
            <a:off x="1905000" y="2819400"/>
            <a:ext cx="6400800" cy="234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 dirty="0">
                <a:latin typeface="Comic Sans MS" panose="030F0702030302020204" pitchFamily="66" charset="0"/>
              </a:rPr>
              <a:t>  1  1  1  0  0  1  1  0  0  1  1  0  0  1  1  0</a:t>
            </a:r>
          </a:p>
          <a:p>
            <a:r>
              <a:rPr lang="en-US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 dirty="0">
                <a:latin typeface="Comic Sans MS" panose="030F0702030302020204" pitchFamily="66" charset="0"/>
              </a:rPr>
              <a:t>  1  1  0  1  0  1  0  1  0  1  0  1  0  1  0  1</a:t>
            </a:r>
          </a:p>
          <a:p>
            <a:pPr>
              <a:lnSpc>
                <a:spcPct val="120000"/>
              </a:lnSpc>
            </a:pPr>
            <a:endParaRPr lang="en-US" altLang="en-US" sz="2000" b="1" dirty="0">
              <a:latin typeface="Comic Sans MS" panose="030F0702030302020204" pitchFamily="66" charset="0"/>
            </a:endParaRPr>
          </a:p>
          <a:p>
            <a:r>
              <a:rPr lang="en-US" altLang="en-US" sz="2000" b="1" dirty="0">
                <a:latin typeface="Comic Sans MS" panose="030F0702030302020204" pitchFamily="66" charset="0"/>
              </a:rPr>
              <a:t>1  1  0  1  1  1  0  1  1  1  0  1  1  1  0  1  1</a:t>
            </a:r>
          </a:p>
          <a:p>
            <a:pPr>
              <a:lnSpc>
                <a:spcPct val="120000"/>
              </a:lnSpc>
            </a:pPr>
            <a:endParaRPr lang="en-US" altLang="en-US" sz="2000" b="1" dirty="0">
              <a:latin typeface="Comic Sans MS" panose="030F0702030302020204" pitchFamily="66" charset="0"/>
            </a:endParaRPr>
          </a:p>
          <a:p>
            <a:r>
              <a:rPr lang="en-US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 dirty="0">
                <a:latin typeface="Comic Sans MS" panose="030F0702030302020204" pitchFamily="66" charset="0"/>
              </a:rPr>
              <a:t>  1  0  1  1  1  0  1  1  1  0  1  1  1  1  0  0</a:t>
            </a:r>
          </a:p>
          <a:p>
            <a:r>
              <a:rPr lang="en-US" altLang="en-US" sz="2000" b="1" dirty="0">
                <a:solidFill>
                  <a:schemeClr val="bg1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 dirty="0">
                <a:latin typeface="Comic Sans MS" panose="030F0702030302020204" pitchFamily="66" charset="0"/>
              </a:rPr>
              <a:t>  0  1  0  0  0  1  0  0  0  1  0  0  0  0  1  1</a:t>
            </a:r>
            <a:endParaRPr lang="en-US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56327" name="Line 5"/>
          <p:cNvSpPr/>
          <p:nvPr/>
        </p:nvSpPr>
        <p:spPr>
          <a:xfrm flipH="1">
            <a:off x="1828800" y="3646488"/>
            <a:ext cx="6477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med"/>
            <a:tailEnd type="none" w="med" len="med"/>
          </a:ln>
        </p:spPr>
      </p:sp>
      <p:sp>
        <p:nvSpPr>
          <p:cNvPr id="56328" name="Oval 6"/>
          <p:cNvSpPr/>
          <p:nvPr/>
        </p:nvSpPr>
        <p:spPr>
          <a:xfrm>
            <a:off x="1905000" y="3822700"/>
            <a:ext cx="304800" cy="30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sm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6329" name="Text Box 7"/>
          <p:cNvSpPr txBox="1"/>
          <p:nvPr/>
        </p:nvSpPr>
        <p:spPr>
          <a:xfrm>
            <a:off x="1066800" y="3790950"/>
            <a:ext cx="650875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回卷 </a:t>
            </a:r>
            <a:endParaRPr lang="en-US" altLang="en-US" dirty="0">
              <a:latin typeface="Comic Sans MS" panose="030F0702030302020204" pitchFamily="66" charset="0"/>
            </a:endParaRPr>
          </a:p>
        </p:txBody>
      </p:sp>
      <p:sp>
        <p:nvSpPr>
          <p:cNvPr id="56330" name="Text Box 8"/>
          <p:cNvSpPr txBox="1"/>
          <p:nvPr/>
        </p:nvSpPr>
        <p:spPr>
          <a:xfrm>
            <a:off x="1214438" y="4386263"/>
            <a:ext cx="43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Comic Sans MS" panose="030F0702030302020204" pitchFamily="66" charset="0"/>
              </a:rPr>
              <a:t>和</a:t>
            </a:r>
            <a:endParaRPr lang="en-US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56331" name="Text Box 9"/>
          <p:cNvSpPr txBox="1"/>
          <p:nvPr/>
        </p:nvSpPr>
        <p:spPr>
          <a:xfrm>
            <a:off x="685800" y="4705350"/>
            <a:ext cx="946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Comic Sans MS" panose="030F0702030302020204" pitchFamily="66" charset="0"/>
              </a:rPr>
              <a:t>检查和</a:t>
            </a:r>
            <a:endParaRPr lang="en-US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56332" name="Line 10"/>
          <p:cNvSpPr/>
          <p:nvPr/>
        </p:nvSpPr>
        <p:spPr>
          <a:xfrm flipH="1">
            <a:off x="1828800" y="4365625"/>
            <a:ext cx="6477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med"/>
            <a:tailEnd type="none" w="med" len="med"/>
          </a:ln>
        </p:spPr>
      </p:sp>
      <p:sp>
        <p:nvSpPr>
          <p:cNvPr id="56333" name="Freeform 11"/>
          <p:cNvSpPr/>
          <p:nvPr/>
        </p:nvSpPr>
        <p:spPr>
          <a:xfrm>
            <a:off x="2066925" y="4129088"/>
            <a:ext cx="6013450" cy="92075"/>
          </a:xfrm>
          <a:custGeom>
            <a:avLst/>
            <a:gdLst>
              <a:gd name="txL" fmla="*/ 0 w 3788"/>
              <a:gd name="txT" fmla="*/ 0 h 58"/>
              <a:gd name="txR" fmla="*/ 3788 w 3788"/>
              <a:gd name="txB" fmla="*/ 58 h 58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sm" len="med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858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互联网</a:t>
            </a:r>
            <a:r>
              <a:rPr lang="zh-CN" altLang="en-US" dirty="0"/>
              <a:t>检查和例子</a:t>
            </a:r>
            <a:endParaRPr lang="en-US" altLang="en-US" dirty="0"/>
          </a:p>
        </p:txBody>
      </p:sp>
      <p:sp>
        <p:nvSpPr>
          <p:cNvPr id="57347" name="Rectangle 3"/>
          <p:cNvSpPr>
            <a:spLocks noGrp="1"/>
          </p:cNvSpPr>
          <p:nvPr>
            <p:ph idx="1"/>
          </p:nvPr>
        </p:nvSpPr>
        <p:spPr>
          <a:xfrm>
            <a:off x="533400" y="1066800"/>
            <a:ext cx="7772400" cy="2743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400" dirty="0"/>
              <a:t>接收方将收到的字段</a:t>
            </a:r>
            <a:r>
              <a:rPr lang="en-US" altLang="zh-CN" sz="2400" dirty="0"/>
              <a:t>(16bit)</a:t>
            </a:r>
            <a:r>
              <a:rPr lang="zh-CN" altLang="en-US" sz="2400" dirty="0"/>
              <a:t>相加，检测结果是否全</a:t>
            </a:r>
            <a:r>
              <a:rPr lang="en-US" altLang="zh-CN" sz="2400" dirty="0"/>
              <a:t>1</a:t>
            </a:r>
          </a:p>
          <a:p>
            <a:pPr lvl="1" eaLnBrk="1" hangingPunct="1"/>
            <a:r>
              <a:rPr lang="zh-CN" altLang="en-US" dirty="0"/>
              <a:t>加法时需要</a:t>
            </a:r>
            <a:r>
              <a:rPr lang="zh-CN" altLang="en-US" b="1" dirty="0">
                <a:solidFill>
                  <a:srgbClr val="FF0000"/>
                </a:solidFill>
              </a:rPr>
              <a:t>回卷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例子:</a:t>
            </a:r>
          </a:p>
        </p:txBody>
      </p:sp>
      <p:sp>
        <p:nvSpPr>
          <p:cNvPr id="12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7349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7350" name="Text Box 4"/>
          <p:cNvSpPr txBox="1"/>
          <p:nvPr/>
        </p:nvSpPr>
        <p:spPr>
          <a:xfrm>
            <a:off x="1738313" y="1995488"/>
            <a:ext cx="7275512" cy="1077912"/>
          </a:xfrm>
          <a:prstGeom prst="rect">
            <a:avLst/>
          </a:prstGeom>
          <a:noFill/>
          <a:ln w="31750" cap="flat" cmpd="sng">
            <a:solidFill>
              <a:schemeClr val="accent2"/>
            </a:solidFill>
            <a:prstDash val="solid"/>
            <a:miter/>
            <a:headEnd type="none" w="sm" len="med"/>
            <a:tailEnd type="none" w="med" len="med"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字段</a:t>
            </a:r>
            <a:r>
              <a:rPr lang="en-US" altLang="zh-CN" sz="2000" b="1" dirty="0">
                <a:latin typeface="Comic Sans MS" panose="030F0702030302020204" pitchFamily="66" charset="0"/>
              </a:rPr>
              <a:t>1</a:t>
            </a:r>
            <a:r>
              <a:rPr lang="zh-CN" altLang="en-US" sz="2000" b="1" dirty="0">
                <a:latin typeface="Comic Sans MS" panose="030F0702030302020204" pitchFamily="66" charset="0"/>
              </a:rPr>
              <a:t>：</a:t>
            </a:r>
            <a:r>
              <a:rPr lang="en-US" altLang="en-US" sz="2000" b="1" dirty="0">
                <a:latin typeface="Comic Sans MS" panose="030F0702030302020204" pitchFamily="66" charset="0"/>
              </a:rPr>
              <a:t>  1  1  1  0  0  1  1  0  0  1  1  0  0  1  1  0</a:t>
            </a:r>
          </a:p>
          <a:p>
            <a:r>
              <a:rPr lang="zh-CN" altLang="en-US" sz="2000" b="1" dirty="0">
                <a:latin typeface="Comic Sans MS" panose="030F0702030302020204" pitchFamily="66" charset="0"/>
              </a:rPr>
              <a:t>字段</a:t>
            </a:r>
            <a:r>
              <a:rPr lang="en-US" altLang="zh-CN" sz="2000" b="1" dirty="0"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latin typeface="Comic Sans MS" panose="030F0702030302020204" pitchFamily="66" charset="0"/>
              </a:rPr>
              <a:t>： </a:t>
            </a:r>
            <a:r>
              <a:rPr lang="en-US" altLang="en-US" sz="2000" b="1" dirty="0">
                <a:latin typeface="Comic Sans MS" panose="030F0702030302020204" pitchFamily="66" charset="0"/>
              </a:rPr>
              <a:t> 1  1  0  1  0  1  0  1  0  1  0  1  0  1  0  1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zh-CN" altLang="en-US" sz="2000" b="1" dirty="0">
                <a:latin typeface="Comic Sans MS" panose="030F0702030302020204" pitchFamily="66" charset="0"/>
              </a:rPr>
              <a:t>校验和： </a:t>
            </a:r>
            <a:r>
              <a:rPr lang="en-US" altLang="en-US" sz="2000" b="1" dirty="0">
                <a:latin typeface="Comic Sans MS" panose="030F0702030302020204" pitchFamily="66" charset="0"/>
              </a:rPr>
              <a:t>0  1  0  0  0  1  0  0  0  1  0  0  0  0  1  1</a:t>
            </a:r>
          </a:p>
        </p:txBody>
      </p:sp>
      <p:sp>
        <p:nvSpPr>
          <p:cNvPr id="57351" name="Text Box 4"/>
          <p:cNvSpPr txBox="1"/>
          <p:nvPr/>
        </p:nvSpPr>
        <p:spPr>
          <a:xfrm>
            <a:off x="744538" y="3311525"/>
            <a:ext cx="7350125" cy="2986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字段</a:t>
            </a:r>
            <a:r>
              <a:rPr lang="en-US" altLang="zh-CN" sz="2000" b="1" dirty="0">
                <a:latin typeface="Comic Sans MS" panose="030F0702030302020204" pitchFamily="66" charset="0"/>
              </a:rPr>
              <a:t>1</a:t>
            </a:r>
            <a:r>
              <a:rPr lang="zh-CN" altLang="en-US" sz="2000" b="1" dirty="0">
                <a:latin typeface="Comic Sans MS" panose="030F0702030302020204" pitchFamily="66" charset="0"/>
              </a:rPr>
              <a:t>：</a:t>
            </a:r>
            <a:r>
              <a:rPr lang="en-US" altLang="en-US" sz="2000" b="1" dirty="0">
                <a:latin typeface="Comic Sans MS" panose="030F0702030302020204" pitchFamily="66" charset="0"/>
              </a:rPr>
              <a:t>  1  1  1  0  0  1  1  0  0  1  1  0  0  1  1  0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zh-CN" altLang="en-US" sz="2000" b="1" dirty="0">
                <a:latin typeface="Comic Sans MS" panose="030F0702030302020204" pitchFamily="66" charset="0"/>
              </a:rPr>
              <a:t>校验和： </a:t>
            </a:r>
            <a:r>
              <a:rPr lang="en-US" altLang="en-US" sz="2000" b="1" dirty="0">
                <a:latin typeface="Comic Sans MS" panose="030F0702030302020204" pitchFamily="66" charset="0"/>
              </a:rPr>
              <a:t>0  1  0  0  0  1  0  0  0  1  0  0  0  0  1  1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en-US" altLang="en-US" sz="2000" b="1" dirty="0">
                <a:latin typeface="Comic Sans MS" panose="030F0702030302020204" pitchFamily="66" charset="0"/>
              </a:rPr>
              <a:t>       </a:t>
            </a:r>
            <a:r>
              <a:rPr lang="en-US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1</a:t>
            </a:r>
            <a:r>
              <a:rPr lang="en-US" altLang="en-US" sz="2000" b="1" dirty="0">
                <a:latin typeface="Comic Sans MS" panose="030F0702030302020204" pitchFamily="66" charset="0"/>
              </a:rPr>
              <a:t>   0  0  1  0  1  0  1  0  1  0  1  0  1  0  0  1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en-US" altLang="en-US" sz="2000" b="1" dirty="0">
                <a:latin typeface="Comic Sans MS" panose="030F0702030302020204" pitchFamily="66" charset="0"/>
              </a:rPr>
              <a:t> </a:t>
            </a:r>
            <a:endParaRPr lang="en-US" altLang="en-US" sz="2400" b="1" dirty="0">
              <a:latin typeface="Comic Sans MS" panose="030F0702030302020204" pitchFamily="66" charset="0"/>
            </a:endParaRP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en-US" altLang="en-US" sz="2000" b="1" dirty="0">
                <a:latin typeface="Comic Sans MS" panose="030F0702030302020204" pitchFamily="66" charset="0"/>
              </a:rPr>
              <a:t>           0  0  1  0  1  0  1  0  1  0  1  0  1  0  1  0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zh-CN" altLang="en-US" sz="2000" b="1" dirty="0">
                <a:latin typeface="Comic Sans MS" panose="030F0702030302020204" pitchFamily="66" charset="0"/>
              </a:rPr>
              <a:t>字段</a:t>
            </a:r>
            <a:r>
              <a:rPr lang="en-US" altLang="zh-CN" sz="2000" b="1" dirty="0">
                <a:latin typeface="Comic Sans MS" panose="030F0702030302020204" pitchFamily="66" charset="0"/>
              </a:rPr>
              <a:t>2</a:t>
            </a:r>
            <a:r>
              <a:rPr lang="zh-CN" altLang="en-US" sz="2000" b="1" dirty="0">
                <a:latin typeface="Comic Sans MS" panose="030F0702030302020204" pitchFamily="66" charset="0"/>
              </a:rPr>
              <a:t>： </a:t>
            </a:r>
            <a:r>
              <a:rPr lang="en-US" altLang="en-US" sz="2000" b="1" dirty="0">
                <a:latin typeface="Comic Sans MS" panose="030F0702030302020204" pitchFamily="66" charset="0"/>
              </a:rPr>
              <a:t>  1  1  0  1  0  1  0  1  0  1  0  1  0  1  0  1</a:t>
            </a:r>
          </a:p>
          <a:p>
            <a:pPr>
              <a:lnSpc>
                <a:spcPct val="120000"/>
              </a:lnSpc>
              <a:buFont typeface="ZapfDingbats" pitchFamily="82" charset="2"/>
            </a:pPr>
            <a:r>
              <a:rPr lang="en-US" altLang="en-US" sz="2000" b="1" dirty="0">
                <a:latin typeface="Comic Sans MS" panose="030F0702030302020204" pitchFamily="66" charset="0"/>
              </a:rPr>
              <a:t>           1  1  1  1  1  1  1  1  1  1  1  1  1  1  1  1</a:t>
            </a:r>
          </a:p>
          <a:p>
            <a:pPr>
              <a:lnSpc>
                <a:spcPct val="120000"/>
              </a:lnSpc>
            </a:pPr>
            <a:endParaRPr lang="en-US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57352" name="Line 5"/>
          <p:cNvSpPr/>
          <p:nvPr/>
        </p:nvSpPr>
        <p:spPr>
          <a:xfrm flipH="1">
            <a:off x="1752600" y="4038600"/>
            <a:ext cx="6477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med"/>
            <a:tailEnd type="none" w="med" len="med"/>
          </a:ln>
        </p:spPr>
      </p:sp>
      <p:sp>
        <p:nvSpPr>
          <p:cNvPr id="57353" name="Oval 6"/>
          <p:cNvSpPr/>
          <p:nvPr/>
        </p:nvSpPr>
        <p:spPr>
          <a:xfrm>
            <a:off x="1524000" y="4075113"/>
            <a:ext cx="304800" cy="30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headEnd type="none" w="sm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57354" name="Line 10"/>
          <p:cNvSpPr/>
          <p:nvPr/>
        </p:nvSpPr>
        <p:spPr>
          <a:xfrm flipH="1">
            <a:off x="1447800" y="4618038"/>
            <a:ext cx="6477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med"/>
            <a:tailEnd type="none" w="med" len="med"/>
          </a:ln>
        </p:spPr>
      </p:sp>
      <p:sp>
        <p:nvSpPr>
          <p:cNvPr id="57355" name="Freeform 11"/>
          <p:cNvSpPr/>
          <p:nvPr/>
        </p:nvSpPr>
        <p:spPr>
          <a:xfrm>
            <a:off x="1685925" y="4381500"/>
            <a:ext cx="6013450" cy="92075"/>
          </a:xfrm>
          <a:custGeom>
            <a:avLst/>
            <a:gdLst>
              <a:gd name="txL" fmla="*/ 0 w 3788"/>
              <a:gd name="txT" fmla="*/ 0 h 58"/>
              <a:gd name="txR" fmla="*/ 3788 w 3788"/>
              <a:gd name="txB" fmla="*/ 58 h 58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sm" len="med"/>
            <a:tailEnd type="stealth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10"/>
          <p:cNvSpPr/>
          <p:nvPr/>
        </p:nvSpPr>
        <p:spPr>
          <a:xfrm flipH="1">
            <a:off x="1617663" y="5486400"/>
            <a:ext cx="64770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med"/>
            <a:tailEnd type="none" w="med" len="med"/>
          </a:ln>
        </p:spPr>
      </p:sp>
      <p:sp>
        <p:nvSpPr>
          <p:cNvPr id="22" name="TextBox 14"/>
          <p:cNvSpPr txBox="1"/>
          <p:nvPr/>
        </p:nvSpPr>
        <p:spPr>
          <a:xfrm>
            <a:off x="3238500" y="6148388"/>
            <a:ext cx="3505200" cy="461962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>
                <a:latin typeface="Comic Sans MS" panose="030F0702030302020204" pitchFamily="66" charset="0"/>
              </a:rPr>
              <a:t>思考：</a:t>
            </a:r>
            <a:r>
              <a:rPr lang="en-US" altLang="zh-CN" sz="2400" dirty="0">
                <a:latin typeface="Comic Sans MS" panose="030F0702030302020204" pitchFamily="66" charset="0"/>
              </a:rPr>
              <a:t>P189 P3</a:t>
            </a:r>
            <a:r>
              <a:rPr lang="zh-CN" altLang="en-US" sz="2400" dirty="0">
                <a:latin typeface="Comic Sans MS" panose="030F0702030302020204" pitchFamily="66" charset="0"/>
              </a:rPr>
              <a:t>，</a:t>
            </a:r>
            <a:r>
              <a:rPr lang="en-US" altLang="zh-CN" sz="2400" dirty="0">
                <a:latin typeface="Comic Sans MS" panose="030F0702030302020204" pitchFamily="66" charset="0"/>
              </a:rPr>
              <a:t>P4</a:t>
            </a:r>
            <a:endParaRPr lang="zh-CN" altLang="en-US" sz="240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6858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思考</a:t>
            </a:r>
            <a:endParaRPr lang="en-US" altLang="en-US" dirty="0"/>
          </a:p>
        </p:txBody>
      </p:sp>
      <p:sp>
        <p:nvSpPr>
          <p:cNvPr id="62467" name="Rectangle 3"/>
          <p:cNvSpPr>
            <a:spLocks noGrp="1"/>
          </p:cNvSpPr>
          <p:nvPr>
            <p:ph idx="1"/>
          </p:nvPr>
        </p:nvSpPr>
        <p:spPr>
          <a:xfrm>
            <a:off x="304800" y="1066800"/>
            <a:ext cx="8305800" cy="1068388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400" dirty="0"/>
              <a:t>UDP</a:t>
            </a:r>
            <a:r>
              <a:rPr lang="zh-CN" altLang="en-US" sz="2400" dirty="0"/>
              <a:t>提供的是端到端的差错检测，链路层对传输过程的帧进行差错检查。因此</a:t>
            </a:r>
            <a:r>
              <a:rPr lang="en-US" altLang="zh-CN" sz="2400" dirty="0"/>
              <a:t>UDP</a:t>
            </a:r>
            <a:r>
              <a:rPr lang="zh-CN" altLang="en-US" sz="2400" dirty="0"/>
              <a:t>提供的差错检查是否没有必要？</a:t>
            </a:r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lvl="1" eaLnBrk="1" hangingPunct="1"/>
            <a:r>
              <a:rPr lang="zh-CN" altLang="en-US" sz="2000" b="1" dirty="0">
                <a:solidFill>
                  <a:srgbClr val="FF0000"/>
                </a:solidFill>
              </a:rPr>
              <a:t>链路在网络核心，端系统无法保证所有链路都提供差错检测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 eaLnBrk="1" hangingPunct="1"/>
            <a:r>
              <a:rPr lang="zh-CN" altLang="en-US" sz="2000" b="1" dirty="0">
                <a:solidFill>
                  <a:srgbClr val="FF0000"/>
                </a:solidFill>
              </a:rPr>
              <a:t>路由器内存可能引入比特差错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12" name="页脚占位符 4"/>
          <p:cNvSpPr txBox="1">
            <a:spLocks noGrp="1"/>
          </p:cNvSpPr>
          <p:nvPr>
            <p:ph type="ftr" sz="quarter" idx="3"/>
          </p:nvPr>
        </p:nvSpPr>
        <p:spPr bwMode="auto">
          <a:xfrm>
            <a:off x="5715000" y="6477000"/>
            <a:ext cx="2895600" cy="457200"/>
          </a:xfrm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8373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8562975" y="6477000"/>
            <a:ext cx="457200" cy="457200"/>
          </a:xfrm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8374" name="Line 402"/>
          <p:cNvSpPr/>
          <p:nvPr/>
        </p:nvSpPr>
        <p:spPr>
          <a:xfrm flipH="1">
            <a:off x="-2205037" y="1552575"/>
            <a:ext cx="0" cy="300038"/>
          </a:xfrm>
          <a:prstGeom prst="line">
            <a:avLst/>
          </a:prstGeom>
          <a:ln w="12700" cap="flat" cmpd="sng">
            <a:solidFill>
              <a:schemeClr val="tx1"/>
            </a:solidFill>
            <a:prstDash val="dash"/>
            <a:headEnd type="none" w="sm" len="med"/>
            <a:tailEnd type="none" w="sm" len="med"/>
          </a:ln>
        </p:spPr>
      </p:sp>
      <p:grpSp>
        <p:nvGrpSpPr>
          <p:cNvPr id="2" name="组合 2"/>
          <p:cNvGrpSpPr/>
          <p:nvPr/>
        </p:nvGrpSpPr>
        <p:grpSpPr>
          <a:xfrm>
            <a:off x="419100" y="2727325"/>
            <a:ext cx="8691563" cy="2039938"/>
            <a:chOff x="418570" y="2727325"/>
            <a:chExt cx="8691563" cy="2040607"/>
          </a:xfrm>
        </p:grpSpPr>
        <p:sp>
          <p:nvSpPr>
            <p:cNvPr id="58376" name="Line 315"/>
            <p:cNvSpPr/>
            <p:nvPr/>
          </p:nvSpPr>
          <p:spPr>
            <a:xfrm>
              <a:off x="1858433" y="3562350"/>
              <a:ext cx="5789612" cy="0"/>
            </a:xfrm>
            <a:prstGeom prst="line">
              <a:avLst/>
            </a:prstGeom>
            <a:ln w="57150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" name="Rectangle 333"/>
            <p:cNvSpPr>
              <a:spLocks noChangeArrowheads="1"/>
            </p:cNvSpPr>
            <p:nvPr/>
          </p:nvSpPr>
          <p:spPr bwMode="auto">
            <a:xfrm>
              <a:off x="418570" y="3094158"/>
              <a:ext cx="1447800" cy="88611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rgbClr val="333399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58378" name="Freeform 334"/>
            <p:cNvSpPr/>
            <p:nvPr/>
          </p:nvSpPr>
          <p:spPr>
            <a:xfrm>
              <a:off x="1213908" y="3387725"/>
              <a:ext cx="655637" cy="165100"/>
            </a:xfrm>
            <a:custGeom>
              <a:avLst/>
              <a:gdLst>
                <a:gd name="txL" fmla="*/ 0 w 382"/>
                <a:gd name="txT" fmla="*/ 0 h 277"/>
                <a:gd name="txR" fmla="*/ 382 w 382"/>
                <a:gd name="txB" fmla="*/ 277 h 277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82" h="277">
                  <a:moveTo>
                    <a:pt x="0" y="0"/>
                  </a:moveTo>
                  <a:lnTo>
                    <a:pt x="9" y="0"/>
                  </a:lnTo>
                  <a:lnTo>
                    <a:pt x="18" y="6"/>
                  </a:lnTo>
                  <a:lnTo>
                    <a:pt x="27" y="6"/>
                  </a:lnTo>
                  <a:lnTo>
                    <a:pt x="36" y="9"/>
                  </a:lnTo>
                  <a:lnTo>
                    <a:pt x="48" y="12"/>
                  </a:lnTo>
                  <a:lnTo>
                    <a:pt x="57" y="15"/>
                  </a:lnTo>
                  <a:lnTo>
                    <a:pt x="66" y="18"/>
                  </a:lnTo>
                  <a:lnTo>
                    <a:pt x="75" y="21"/>
                  </a:lnTo>
                  <a:lnTo>
                    <a:pt x="84" y="24"/>
                  </a:lnTo>
                  <a:lnTo>
                    <a:pt x="93" y="30"/>
                  </a:lnTo>
                  <a:lnTo>
                    <a:pt x="102" y="33"/>
                  </a:lnTo>
                  <a:lnTo>
                    <a:pt x="111" y="36"/>
                  </a:lnTo>
                  <a:lnTo>
                    <a:pt x="120" y="42"/>
                  </a:lnTo>
                  <a:lnTo>
                    <a:pt x="132" y="45"/>
                  </a:lnTo>
                  <a:lnTo>
                    <a:pt x="144" y="54"/>
                  </a:lnTo>
                  <a:lnTo>
                    <a:pt x="153" y="57"/>
                  </a:lnTo>
                  <a:lnTo>
                    <a:pt x="162" y="66"/>
                  </a:lnTo>
                  <a:lnTo>
                    <a:pt x="171" y="66"/>
                  </a:lnTo>
                  <a:lnTo>
                    <a:pt x="180" y="72"/>
                  </a:lnTo>
                  <a:lnTo>
                    <a:pt x="192" y="78"/>
                  </a:lnTo>
                  <a:lnTo>
                    <a:pt x="213" y="84"/>
                  </a:lnTo>
                  <a:lnTo>
                    <a:pt x="225" y="90"/>
                  </a:lnTo>
                  <a:lnTo>
                    <a:pt x="234" y="96"/>
                  </a:lnTo>
                  <a:lnTo>
                    <a:pt x="243" y="105"/>
                  </a:lnTo>
                  <a:lnTo>
                    <a:pt x="252" y="111"/>
                  </a:lnTo>
                  <a:lnTo>
                    <a:pt x="261" y="117"/>
                  </a:lnTo>
                  <a:lnTo>
                    <a:pt x="267" y="126"/>
                  </a:lnTo>
                  <a:lnTo>
                    <a:pt x="276" y="132"/>
                  </a:lnTo>
                  <a:lnTo>
                    <a:pt x="285" y="138"/>
                  </a:lnTo>
                  <a:lnTo>
                    <a:pt x="294" y="144"/>
                  </a:lnTo>
                  <a:lnTo>
                    <a:pt x="300" y="153"/>
                  </a:lnTo>
                  <a:lnTo>
                    <a:pt x="303" y="162"/>
                  </a:lnTo>
                  <a:lnTo>
                    <a:pt x="312" y="168"/>
                  </a:lnTo>
                  <a:lnTo>
                    <a:pt x="321" y="177"/>
                  </a:lnTo>
                  <a:lnTo>
                    <a:pt x="333" y="186"/>
                  </a:lnTo>
                  <a:lnTo>
                    <a:pt x="345" y="195"/>
                  </a:lnTo>
                  <a:lnTo>
                    <a:pt x="348" y="204"/>
                  </a:lnTo>
                  <a:lnTo>
                    <a:pt x="357" y="210"/>
                  </a:lnTo>
                  <a:lnTo>
                    <a:pt x="360" y="219"/>
                  </a:lnTo>
                  <a:lnTo>
                    <a:pt x="366" y="228"/>
                  </a:lnTo>
                  <a:lnTo>
                    <a:pt x="369" y="237"/>
                  </a:lnTo>
                  <a:lnTo>
                    <a:pt x="372" y="246"/>
                  </a:lnTo>
                  <a:lnTo>
                    <a:pt x="372" y="258"/>
                  </a:lnTo>
                  <a:lnTo>
                    <a:pt x="378" y="267"/>
                  </a:lnTo>
                  <a:lnTo>
                    <a:pt x="381" y="276"/>
                  </a:lnTo>
                </a:path>
              </a:pathLst>
            </a:custGeom>
            <a:noFill/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79" name="Freeform 335"/>
            <p:cNvSpPr/>
            <p:nvPr/>
          </p:nvSpPr>
          <p:spPr>
            <a:xfrm>
              <a:off x="1151995" y="3575050"/>
              <a:ext cx="712788" cy="184150"/>
            </a:xfrm>
            <a:custGeom>
              <a:avLst/>
              <a:gdLst>
                <a:gd name="txL" fmla="*/ 0 w 334"/>
                <a:gd name="txT" fmla="*/ 0 h 244"/>
                <a:gd name="txR" fmla="*/ 334 w 334"/>
                <a:gd name="txB" fmla="*/ 244 h 244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334" h="244">
                  <a:moveTo>
                    <a:pt x="0" y="243"/>
                  </a:moveTo>
                  <a:lnTo>
                    <a:pt x="12" y="243"/>
                  </a:lnTo>
                  <a:lnTo>
                    <a:pt x="31" y="237"/>
                  </a:lnTo>
                  <a:lnTo>
                    <a:pt x="40" y="234"/>
                  </a:lnTo>
                  <a:lnTo>
                    <a:pt x="49" y="231"/>
                  </a:lnTo>
                  <a:lnTo>
                    <a:pt x="59" y="225"/>
                  </a:lnTo>
                  <a:lnTo>
                    <a:pt x="71" y="222"/>
                  </a:lnTo>
                  <a:lnTo>
                    <a:pt x="80" y="216"/>
                  </a:lnTo>
                  <a:lnTo>
                    <a:pt x="89" y="210"/>
                  </a:lnTo>
                  <a:lnTo>
                    <a:pt x="99" y="204"/>
                  </a:lnTo>
                  <a:lnTo>
                    <a:pt x="108" y="198"/>
                  </a:lnTo>
                  <a:lnTo>
                    <a:pt x="117" y="195"/>
                  </a:lnTo>
                  <a:lnTo>
                    <a:pt x="126" y="189"/>
                  </a:lnTo>
                  <a:lnTo>
                    <a:pt x="136" y="183"/>
                  </a:lnTo>
                  <a:lnTo>
                    <a:pt x="145" y="177"/>
                  </a:lnTo>
                  <a:lnTo>
                    <a:pt x="154" y="174"/>
                  </a:lnTo>
                  <a:lnTo>
                    <a:pt x="163" y="171"/>
                  </a:lnTo>
                  <a:lnTo>
                    <a:pt x="173" y="165"/>
                  </a:lnTo>
                  <a:lnTo>
                    <a:pt x="182" y="162"/>
                  </a:lnTo>
                  <a:lnTo>
                    <a:pt x="194" y="156"/>
                  </a:lnTo>
                  <a:lnTo>
                    <a:pt x="207" y="150"/>
                  </a:lnTo>
                  <a:lnTo>
                    <a:pt x="213" y="141"/>
                  </a:lnTo>
                  <a:lnTo>
                    <a:pt x="222" y="138"/>
                  </a:lnTo>
                  <a:lnTo>
                    <a:pt x="231" y="129"/>
                  </a:lnTo>
                  <a:lnTo>
                    <a:pt x="241" y="120"/>
                  </a:lnTo>
                  <a:lnTo>
                    <a:pt x="247" y="111"/>
                  </a:lnTo>
                  <a:lnTo>
                    <a:pt x="256" y="102"/>
                  </a:lnTo>
                  <a:lnTo>
                    <a:pt x="259" y="93"/>
                  </a:lnTo>
                  <a:lnTo>
                    <a:pt x="268" y="87"/>
                  </a:lnTo>
                  <a:lnTo>
                    <a:pt x="271" y="78"/>
                  </a:lnTo>
                  <a:lnTo>
                    <a:pt x="278" y="69"/>
                  </a:lnTo>
                  <a:lnTo>
                    <a:pt x="284" y="60"/>
                  </a:lnTo>
                  <a:lnTo>
                    <a:pt x="290" y="51"/>
                  </a:lnTo>
                  <a:lnTo>
                    <a:pt x="293" y="42"/>
                  </a:lnTo>
                  <a:lnTo>
                    <a:pt x="299" y="33"/>
                  </a:lnTo>
                  <a:lnTo>
                    <a:pt x="308" y="27"/>
                  </a:lnTo>
                  <a:lnTo>
                    <a:pt x="311" y="18"/>
                  </a:lnTo>
                  <a:lnTo>
                    <a:pt x="321" y="15"/>
                  </a:lnTo>
                  <a:lnTo>
                    <a:pt x="324" y="6"/>
                  </a:lnTo>
                  <a:lnTo>
                    <a:pt x="333" y="0"/>
                  </a:lnTo>
                </a:path>
              </a:pathLst>
            </a:custGeom>
            <a:noFill/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80" name="Rectangle 336"/>
            <p:cNvSpPr/>
            <p:nvPr/>
          </p:nvSpPr>
          <p:spPr>
            <a:xfrm>
              <a:off x="648758" y="2727325"/>
              <a:ext cx="928687" cy="39211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zh-CN" altLang="en-US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主机 </a:t>
              </a:r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</a:t>
              </a:r>
            </a:p>
          </p:txBody>
        </p:sp>
        <p:sp>
          <p:nvSpPr>
            <p:cNvPr id="58381" name="Rectangle 337"/>
            <p:cNvSpPr/>
            <p:nvPr/>
          </p:nvSpPr>
          <p:spPr>
            <a:xfrm>
              <a:off x="7892520" y="2727325"/>
              <a:ext cx="930275" cy="39211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zh-CN" altLang="en-US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主机 </a:t>
              </a:r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B</a:t>
              </a:r>
            </a:p>
          </p:txBody>
        </p:sp>
        <p:sp>
          <p:nvSpPr>
            <p:cNvPr id="58382" name="Rectangle 343"/>
            <p:cNvSpPr/>
            <p:nvPr/>
          </p:nvSpPr>
          <p:spPr>
            <a:xfrm>
              <a:off x="3185583" y="3006725"/>
              <a:ext cx="1155700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zh-CN" altLang="en-US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路由器 </a:t>
              </a:r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</a:p>
          </p:txBody>
        </p:sp>
        <p:pic>
          <p:nvPicPr>
            <p:cNvPr id="58383" name="Picture 34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263370" y="3354387"/>
              <a:ext cx="723900" cy="430213"/>
            </a:xfrm>
            <a:prstGeom prst="rect">
              <a:avLst/>
            </a:prstGeom>
            <a:noFill/>
            <a:ln w="12699">
              <a:noFill/>
            </a:ln>
          </p:spPr>
        </p:pic>
        <p:sp>
          <p:nvSpPr>
            <p:cNvPr id="58384" name="Rectangle 345"/>
            <p:cNvSpPr/>
            <p:nvPr/>
          </p:nvSpPr>
          <p:spPr>
            <a:xfrm>
              <a:off x="5392208" y="3006725"/>
              <a:ext cx="1155700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zh-CN" altLang="en-US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路由器 </a:t>
              </a:r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</a:p>
          </p:txBody>
        </p:sp>
        <p:sp>
          <p:nvSpPr>
            <p:cNvPr id="58385" name="Oval 346"/>
            <p:cNvSpPr/>
            <p:nvPr/>
          </p:nvSpPr>
          <p:spPr>
            <a:xfrm>
              <a:off x="672570" y="3203575"/>
              <a:ext cx="631825" cy="314325"/>
            </a:xfrm>
            <a:prstGeom prst="ellipse">
              <a:avLst/>
            </a:prstGeom>
            <a:solidFill>
              <a:srgbClr val="FFCC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386" name="Rectangle 347"/>
            <p:cNvSpPr/>
            <p:nvPr/>
          </p:nvSpPr>
          <p:spPr>
            <a:xfrm>
              <a:off x="717020" y="3152775"/>
              <a:ext cx="612775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AP</a:t>
              </a:r>
              <a:r>
                <a:rPr lang="en-US" altLang="zh-CN" sz="2000" baseline="-25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1</a:t>
              </a:r>
              <a:endPara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8387" name="Oval 355"/>
            <p:cNvSpPr/>
            <p:nvPr/>
          </p:nvSpPr>
          <p:spPr>
            <a:xfrm>
              <a:off x="1790170" y="3487737"/>
              <a:ext cx="153988" cy="138113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388" name="Oval 356"/>
            <p:cNvSpPr/>
            <p:nvPr/>
          </p:nvSpPr>
          <p:spPr>
            <a:xfrm>
              <a:off x="656695" y="3573462"/>
              <a:ext cx="633413" cy="314325"/>
            </a:xfrm>
            <a:prstGeom prst="ellipse">
              <a:avLst/>
            </a:prstGeom>
            <a:solidFill>
              <a:srgbClr val="FFCC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389" name="Rectangle 357"/>
            <p:cNvSpPr/>
            <p:nvPr/>
          </p:nvSpPr>
          <p:spPr>
            <a:xfrm>
              <a:off x="675745" y="3522662"/>
              <a:ext cx="612775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AP</a:t>
              </a:r>
              <a:r>
                <a:rPr lang="en-US" altLang="zh-CN" sz="2000" baseline="-25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2</a:t>
              </a:r>
              <a:endPara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39" name="Rectangle 358"/>
            <p:cNvSpPr>
              <a:spLocks noChangeArrowheads="1"/>
            </p:cNvSpPr>
            <p:nvPr/>
          </p:nvSpPr>
          <p:spPr bwMode="auto">
            <a:xfrm flipH="1">
              <a:off x="7662333" y="3094158"/>
              <a:ext cx="1447800" cy="886116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rgbClr val="333399"/>
              </a:solidFill>
              <a:miter lim="800000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  <p:sp>
          <p:nvSpPr>
            <p:cNvPr id="58391" name="Freeform 359"/>
            <p:cNvSpPr/>
            <p:nvPr/>
          </p:nvSpPr>
          <p:spPr>
            <a:xfrm flipH="1">
              <a:off x="7662333" y="3387725"/>
              <a:ext cx="655637" cy="165100"/>
            </a:xfrm>
            <a:custGeom>
              <a:avLst/>
              <a:gdLst>
                <a:gd name="txL" fmla="*/ 0 w 382"/>
                <a:gd name="txT" fmla="*/ 0 h 277"/>
                <a:gd name="txR" fmla="*/ 382 w 382"/>
                <a:gd name="txB" fmla="*/ 277 h 277"/>
              </a:gdLst>
              <a:ahLst/>
              <a:cxnLst>
                <a:cxn ang="0">
                  <a:pos x="0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382" h="277">
                  <a:moveTo>
                    <a:pt x="0" y="0"/>
                  </a:moveTo>
                  <a:lnTo>
                    <a:pt x="9" y="0"/>
                  </a:lnTo>
                  <a:lnTo>
                    <a:pt x="18" y="6"/>
                  </a:lnTo>
                  <a:lnTo>
                    <a:pt x="27" y="6"/>
                  </a:lnTo>
                  <a:lnTo>
                    <a:pt x="36" y="9"/>
                  </a:lnTo>
                  <a:lnTo>
                    <a:pt x="48" y="12"/>
                  </a:lnTo>
                  <a:lnTo>
                    <a:pt x="57" y="15"/>
                  </a:lnTo>
                  <a:lnTo>
                    <a:pt x="66" y="18"/>
                  </a:lnTo>
                  <a:lnTo>
                    <a:pt x="75" y="21"/>
                  </a:lnTo>
                  <a:lnTo>
                    <a:pt x="84" y="24"/>
                  </a:lnTo>
                  <a:lnTo>
                    <a:pt x="93" y="30"/>
                  </a:lnTo>
                  <a:lnTo>
                    <a:pt x="102" y="33"/>
                  </a:lnTo>
                  <a:lnTo>
                    <a:pt x="111" y="36"/>
                  </a:lnTo>
                  <a:lnTo>
                    <a:pt x="120" y="42"/>
                  </a:lnTo>
                  <a:lnTo>
                    <a:pt x="132" y="45"/>
                  </a:lnTo>
                  <a:lnTo>
                    <a:pt x="144" y="54"/>
                  </a:lnTo>
                  <a:lnTo>
                    <a:pt x="153" y="57"/>
                  </a:lnTo>
                  <a:lnTo>
                    <a:pt x="162" y="66"/>
                  </a:lnTo>
                  <a:lnTo>
                    <a:pt x="171" y="66"/>
                  </a:lnTo>
                  <a:lnTo>
                    <a:pt x="180" y="72"/>
                  </a:lnTo>
                  <a:lnTo>
                    <a:pt x="192" y="78"/>
                  </a:lnTo>
                  <a:lnTo>
                    <a:pt x="213" y="84"/>
                  </a:lnTo>
                  <a:lnTo>
                    <a:pt x="225" y="90"/>
                  </a:lnTo>
                  <a:lnTo>
                    <a:pt x="234" y="96"/>
                  </a:lnTo>
                  <a:lnTo>
                    <a:pt x="243" y="105"/>
                  </a:lnTo>
                  <a:lnTo>
                    <a:pt x="252" y="111"/>
                  </a:lnTo>
                  <a:lnTo>
                    <a:pt x="261" y="117"/>
                  </a:lnTo>
                  <a:lnTo>
                    <a:pt x="267" y="126"/>
                  </a:lnTo>
                  <a:lnTo>
                    <a:pt x="276" y="132"/>
                  </a:lnTo>
                  <a:lnTo>
                    <a:pt x="285" y="138"/>
                  </a:lnTo>
                  <a:lnTo>
                    <a:pt x="294" y="144"/>
                  </a:lnTo>
                  <a:lnTo>
                    <a:pt x="300" y="153"/>
                  </a:lnTo>
                  <a:lnTo>
                    <a:pt x="303" y="162"/>
                  </a:lnTo>
                  <a:lnTo>
                    <a:pt x="312" y="168"/>
                  </a:lnTo>
                  <a:lnTo>
                    <a:pt x="321" y="177"/>
                  </a:lnTo>
                  <a:lnTo>
                    <a:pt x="333" y="186"/>
                  </a:lnTo>
                  <a:lnTo>
                    <a:pt x="345" y="195"/>
                  </a:lnTo>
                  <a:lnTo>
                    <a:pt x="348" y="204"/>
                  </a:lnTo>
                  <a:lnTo>
                    <a:pt x="357" y="210"/>
                  </a:lnTo>
                  <a:lnTo>
                    <a:pt x="360" y="219"/>
                  </a:lnTo>
                  <a:lnTo>
                    <a:pt x="366" y="228"/>
                  </a:lnTo>
                  <a:lnTo>
                    <a:pt x="369" y="237"/>
                  </a:lnTo>
                  <a:lnTo>
                    <a:pt x="372" y="246"/>
                  </a:lnTo>
                  <a:lnTo>
                    <a:pt x="372" y="258"/>
                  </a:lnTo>
                  <a:lnTo>
                    <a:pt x="378" y="267"/>
                  </a:lnTo>
                  <a:lnTo>
                    <a:pt x="381" y="276"/>
                  </a:lnTo>
                </a:path>
              </a:pathLst>
            </a:custGeom>
            <a:noFill/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2" name="Freeform 360"/>
            <p:cNvSpPr/>
            <p:nvPr/>
          </p:nvSpPr>
          <p:spPr>
            <a:xfrm flipH="1">
              <a:off x="7662333" y="3575050"/>
              <a:ext cx="711200" cy="184150"/>
            </a:xfrm>
            <a:custGeom>
              <a:avLst/>
              <a:gdLst>
                <a:gd name="txL" fmla="*/ 0 w 334"/>
                <a:gd name="txT" fmla="*/ 0 h 244"/>
                <a:gd name="txR" fmla="*/ 334 w 334"/>
                <a:gd name="txB" fmla="*/ 244 h 244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</a:cxnLst>
              <a:rect l="txL" t="txT" r="txR" b="txB"/>
              <a:pathLst>
                <a:path w="334" h="244">
                  <a:moveTo>
                    <a:pt x="0" y="243"/>
                  </a:moveTo>
                  <a:lnTo>
                    <a:pt x="12" y="243"/>
                  </a:lnTo>
                  <a:lnTo>
                    <a:pt x="31" y="237"/>
                  </a:lnTo>
                  <a:lnTo>
                    <a:pt x="40" y="234"/>
                  </a:lnTo>
                  <a:lnTo>
                    <a:pt x="49" y="231"/>
                  </a:lnTo>
                  <a:lnTo>
                    <a:pt x="59" y="225"/>
                  </a:lnTo>
                  <a:lnTo>
                    <a:pt x="71" y="222"/>
                  </a:lnTo>
                  <a:lnTo>
                    <a:pt x="80" y="216"/>
                  </a:lnTo>
                  <a:lnTo>
                    <a:pt x="89" y="210"/>
                  </a:lnTo>
                  <a:lnTo>
                    <a:pt x="99" y="204"/>
                  </a:lnTo>
                  <a:lnTo>
                    <a:pt x="108" y="198"/>
                  </a:lnTo>
                  <a:lnTo>
                    <a:pt x="117" y="195"/>
                  </a:lnTo>
                  <a:lnTo>
                    <a:pt x="126" y="189"/>
                  </a:lnTo>
                  <a:lnTo>
                    <a:pt x="136" y="183"/>
                  </a:lnTo>
                  <a:lnTo>
                    <a:pt x="145" y="177"/>
                  </a:lnTo>
                  <a:lnTo>
                    <a:pt x="154" y="174"/>
                  </a:lnTo>
                  <a:lnTo>
                    <a:pt x="163" y="171"/>
                  </a:lnTo>
                  <a:lnTo>
                    <a:pt x="173" y="165"/>
                  </a:lnTo>
                  <a:lnTo>
                    <a:pt x="182" y="162"/>
                  </a:lnTo>
                  <a:lnTo>
                    <a:pt x="194" y="156"/>
                  </a:lnTo>
                  <a:lnTo>
                    <a:pt x="207" y="150"/>
                  </a:lnTo>
                  <a:lnTo>
                    <a:pt x="213" y="141"/>
                  </a:lnTo>
                  <a:lnTo>
                    <a:pt x="222" y="138"/>
                  </a:lnTo>
                  <a:lnTo>
                    <a:pt x="231" y="129"/>
                  </a:lnTo>
                  <a:lnTo>
                    <a:pt x="241" y="120"/>
                  </a:lnTo>
                  <a:lnTo>
                    <a:pt x="247" y="111"/>
                  </a:lnTo>
                  <a:lnTo>
                    <a:pt x="256" y="102"/>
                  </a:lnTo>
                  <a:lnTo>
                    <a:pt x="259" y="93"/>
                  </a:lnTo>
                  <a:lnTo>
                    <a:pt x="268" y="87"/>
                  </a:lnTo>
                  <a:lnTo>
                    <a:pt x="271" y="78"/>
                  </a:lnTo>
                  <a:lnTo>
                    <a:pt x="278" y="69"/>
                  </a:lnTo>
                  <a:lnTo>
                    <a:pt x="284" y="60"/>
                  </a:lnTo>
                  <a:lnTo>
                    <a:pt x="290" y="51"/>
                  </a:lnTo>
                  <a:lnTo>
                    <a:pt x="293" y="42"/>
                  </a:lnTo>
                  <a:lnTo>
                    <a:pt x="299" y="33"/>
                  </a:lnTo>
                  <a:lnTo>
                    <a:pt x="308" y="27"/>
                  </a:lnTo>
                  <a:lnTo>
                    <a:pt x="311" y="18"/>
                  </a:lnTo>
                  <a:lnTo>
                    <a:pt x="321" y="15"/>
                  </a:lnTo>
                  <a:lnTo>
                    <a:pt x="324" y="6"/>
                  </a:lnTo>
                  <a:lnTo>
                    <a:pt x="333" y="0"/>
                  </a:lnTo>
                </a:path>
              </a:pathLst>
            </a:custGeom>
            <a:noFill/>
            <a:ln w="12700" cap="rnd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93" name="Oval 361"/>
            <p:cNvSpPr/>
            <p:nvPr/>
          </p:nvSpPr>
          <p:spPr>
            <a:xfrm flipH="1">
              <a:off x="8119533" y="3203575"/>
              <a:ext cx="631825" cy="314325"/>
            </a:xfrm>
            <a:prstGeom prst="ellipse">
              <a:avLst/>
            </a:prstGeom>
            <a:solidFill>
              <a:srgbClr val="FFCC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394" name="Rectangle 362"/>
            <p:cNvSpPr/>
            <p:nvPr/>
          </p:nvSpPr>
          <p:spPr>
            <a:xfrm flipH="1">
              <a:off x="8130645" y="3152775"/>
              <a:ext cx="612775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AP</a:t>
              </a:r>
              <a:r>
                <a:rPr lang="en-US" altLang="zh-CN" sz="2000" baseline="-25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3</a:t>
              </a:r>
              <a:endPara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8395" name="Oval 364"/>
            <p:cNvSpPr/>
            <p:nvPr/>
          </p:nvSpPr>
          <p:spPr>
            <a:xfrm flipH="1">
              <a:off x="8105245" y="3573462"/>
              <a:ext cx="631825" cy="314325"/>
            </a:xfrm>
            <a:prstGeom prst="ellipse">
              <a:avLst/>
            </a:prstGeom>
            <a:solidFill>
              <a:srgbClr val="FFCCFF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396" name="Rectangle 365"/>
            <p:cNvSpPr/>
            <p:nvPr/>
          </p:nvSpPr>
          <p:spPr>
            <a:xfrm flipH="1">
              <a:off x="8130645" y="3536950"/>
              <a:ext cx="612775" cy="39370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AP</a:t>
              </a:r>
              <a:r>
                <a:rPr lang="en-US" altLang="zh-CN" sz="2000" baseline="-25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4</a:t>
              </a:r>
              <a:endPara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58397" name="Line 402"/>
            <p:cNvSpPr/>
            <p:nvPr/>
          </p:nvSpPr>
          <p:spPr>
            <a:xfrm flipH="1">
              <a:off x="1893358" y="4056062"/>
              <a:ext cx="0" cy="30003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398" name="Line 403"/>
            <p:cNvSpPr/>
            <p:nvPr/>
          </p:nvSpPr>
          <p:spPr>
            <a:xfrm>
              <a:off x="7662333" y="4056062"/>
              <a:ext cx="7937" cy="2286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399" name="Line 405"/>
            <p:cNvSpPr/>
            <p:nvPr/>
          </p:nvSpPr>
          <p:spPr>
            <a:xfrm>
              <a:off x="904345" y="3906837"/>
              <a:ext cx="0" cy="84931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400" name="Line 406"/>
            <p:cNvSpPr/>
            <p:nvPr/>
          </p:nvSpPr>
          <p:spPr>
            <a:xfrm>
              <a:off x="8402108" y="3833812"/>
              <a:ext cx="0" cy="904875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401" name="Line 407"/>
            <p:cNvSpPr/>
            <p:nvPr/>
          </p:nvSpPr>
          <p:spPr>
            <a:xfrm>
              <a:off x="904345" y="4579937"/>
              <a:ext cx="7497763" cy="0"/>
            </a:xfrm>
            <a:prstGeom prst="line">
              <a:avLst/>
            </a:prstGeom>
            <a:ln w="28575" cap="flat" cmpd="sng">
              <a:solidFill>
                <a:srgbClr val="00B050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58402" name="Rectangle 408"/>
            <p:cNvSpPr/>
            <p:nvPr/>
          </p:nvSpPr>
          <p:spPr>
            <a:xfrm>
              <a:off x="2801271" y="4370387"/>
              <a:ext cx="3803927" cy="39754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lIns="90488" tIns="44450" rIns="90488" bIns="44450">
              <a:spAutoFit/>
            </a:bodyPr>
            <a:lstStyle/>
            <a:p>
              <a:pPr algn="ctr" defTabSz="762000"/>
              <a:r>
                <a:rPr lang="en-US" altLang="zh-CN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UDP</a:t>
              </a:r>
              <a:r>
                <a:rPr lang="zh-CN" altLang="en-US" sz="2000" dirty="0">
                  <a:solidFill>
                    <a:srgbClr val="333399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提供的是端到端的差错检查</a:t>
              </a:r>
            </a:p>
          </p:txBody>
        </p:sp>
        <p:pic>
          <p:nvPicPr>
            <p:cNvPr id="58403" name="Picture 409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11270" y="3354387"/>
              <a:ext cx="723900" cy="430213"/>
            </a:xfrm>
            <a:prstGeom prst="rect">
              <a:avLst/>
            </a:prstGeom>
            <a:noFill/>
            <a:ln w="12699">
              <a:noFill/>
            </a:ln>
          </p:spPr>
        </p:pic>
        <p:sp>
          <p:nvSpPr>
            <p:cNvPr id="58404" name="Oval 363"/>
            <p:cNvSpPr/>
            <p:nvPr/>
          </p:nvSpPr>
          <p:spPr>
            <a:xfrm flipH="1">
              <a:off x="7579783" y="3487737"/>
              <a:ext cx="152400" cy="138113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33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8405" name="Line 402"/>
            <p:cNvSpPr/>
            <p:nvPr/>
          </p:nvSpPr>
          <p:spPr>
            <a:xfrm flipH="1">
              <a:off x="1858433" y="2793999"/>
              <a:ext cx="0" cy="30003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406" name="Line 403"/>
            <p:cNvSpPr/>
            <p:nvPr/>
          </p:nvSpPr>
          <p:spPr>
            <a:xfrm>
              <a:off x="3598862" y="2814638"/>
              <a:ext cx="7937" cy="2286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407" name="Line 407"/>
            <p:cNvSpPr/>
            <p:nvPr/>
          </p:nvSpPr>
          <p:spPr>
            <a:xfrm>
              <a:off x="1790170" y="2929994"/>
              <a:ext cx="1816629" cy="206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58408" name="Line 403"/>
            <p:cNvSpPr/>
            <p:nvPr/>
          </p:nvSpPr>
          <p:spPr>
            <a:xfrm>
              <a:off x="5791200" y="2790648"/>
              <a:ext cx="7937" cy="2286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  <p:sp>
          <p:nvSpPr>
            <p:cNvPr id="58409" name="Line 407"/>
            <p:cNvSpPr/>
            <p:nvPr/>
          </p:nvSpPr>
          <p:spPr>
            <a:xfrm>
              <a:off x="3657600" y="2929994"/>
              <a:ext cx="2048933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58410" name="Line 407"/>
            <p:cNvSpPr/>
            <p:nvPr/>
          </p:nvSpPr>
          <p:spPr>
            <a:xfrm>
              <a:off x="5763154" y="2942258"/>
              <a:ext cx="1816629" cy="2061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triangle" w="med" len="lg"/>
              <a:tailEnd type="triangle" w="med" len="lg"/>
            </a:ln>
          </p:spPr>
        </p:sp>
        <p:sp>
          <p:nvSpPr>
            <p:cNvPr id="58411" name="Line 403"/>
            <p:cNvSpPr/>
            <p:nvPr/>
          </p:nvSpPr>
          <p:spPr>
            <a:xfrm>
              <a:off x="7599892" y="2856707"/>
              <a:ext cx="7937" cy="22860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dash"/>
              <a:headEnd type="none" w="sm" len="med"/>
              <a:tailEnd type="none" w="sm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59395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939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9398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可靠数据传输的原则</a:t>
            </a:r>
            <a:endParaRPr lang="zh-CN" altLang="en-US" dirty="0"/>
          </a:p>
        </p:txBody>
      </p:sp>
      <p:sp>
        <p:nvSpPr>
          <p:cNvPr id="60419" name="Rectangle 3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7658100" cy="83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在应用层、传输层、数据链路层的重要性</a:t>
            </a:r>
          </a:p>
          <a:p>
            <a:pPr lvl="1" eaLnBrk="1" hangingPunct="1">
              <a:buSzPct val="75000"/>
            </a:pPr>
            <a:r>
              <a:rPr lang="zh-CN" altLang="en-US" sz="1800" dirty="0">
                <a:latin typeface="+mn-lt"/>
                <a:ea typeface="+mn-ea"/>
              </a:rPr>
              <a:t>网络中需解决的最重要的</a:t>
            </a:r>
            <a:r>
              <a:rPr lang="en-US" altLang="zh-CN" sz="1800" dirty="0">
                <a:latin typeface="+mn-lt"/>
                <a:ea typeface="+mn-ea"/>
              </a:rPr>
              <a:t>10</a:t>
            </a:r>
            <a:r>
              <a:rPr lang="zh-CN" altLang="en-US" sz="1800" dirty="0">
                <a:latin typeface="+mn-lt"/>
                <a:ea typeface="+mn-ea"/>
              </a:rPr>
              <a:t>个问题之一</a:t>
            </a:r>
            <a:r>
              <a:rPr lang="en-US" altLang="zh-CN" sz="1800" dirty="0">
                <a:latin typeface="+mn-lt"/>
                <a:ea typeface="+mn-ea"/>
              </a:rPr>
              <a:t>!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60420" name="Rectangle 4"/>
          <p:cNvSpPr>
            <a:spLocks noGrp="1"/>
          </p:cNvSpPr>
          <p:nvPr>
            <p:ph sz="half" idx="2"/>
          </p:nvPr>
        </p:nvSpPr>
        <p:spPr>
          <a:xfrm>
            <a:off x="504825" y="5619750"/>
            <a:ext cx="7781925" cy="4667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不可靠信道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的特点决定了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 协议 </a:t>
            </a: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(rdt)</a:t>
            </a: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的复杂性</a:t>
            </a:r>
            <a:endParaRPr lang="en-US" altLang="zh-CN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042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29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282629" name="Picture 5" descr="rdt_serv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114550"/>
            <a:ext cx="7623175" cy="336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2630" name="Rectangle 6"/>
          <p:cNvSpPr/>
          <p:nvPr/>
        </p:nvSpPr>
        <p:spPr>
          <a:xfrm>
            <a:off x="533400" y="2057400"/>
            <a:ext cx="3581400" cy="289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82631" name="Rectangle 7"/>
          <p:cNvSpPr/>
          <p:nvPr/>
        </p:nvSpPr>
        <p:spPr>
          <a:xfrm>
            <a:off x="4038600" y="2667000"/>
            <a:ext cx="4724400" cy="2514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8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30" grpId="0" animBg="1"/>
      <p:bldP spid="2826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36867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686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6870" name="Rectangle 6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可靠数据传输</a:t>
            </a:r>
            <a:r>
              <a:rPr lang="en-US" altLang="zh-CN" sz="3600" dirty="0"/>
              <a:t>: </a:t>
            </a:r>
            <a:r>
              <a:rPr lang="zh-CN" altLang="en-US" sz="3600" dirty="0"/>
              <a:t>基本概念</a:t>
            </a:r>
            <a:endParaRPr lang="zh-CN" altLang="en-US" sz="4400" dirty="0"/>
          </a:p>
        </p:txBody>
      </p:sp>
      <p:sp>
        <p:nvSpPr>
          <p:cNvPr id="2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144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61445" name="Picture 3" descr="rdt_part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667000"/>
            <a:ext cx="5969000" cy="2386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6" name="Text Box 4"/>
          <p:cNvSpPr txBox="1"/>
          <p:nvPr/>
        </p:nvSpPr>
        <p:spPr>
          <a:xfrm>
            <a:off x="890588" y="308768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Comic Sans MS" panose="030F0702030302020204" pitchFamily="66" charset="0"/>
              </a:rPr>
              <a:t>发送侧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61447" name="Text Box 5"/>
          <p:cNvSpPr txBox="1"/>
          <p:nvPr/>
        </p:nvSpPr>
        <p:spPr>
          <a:xfrm>
            <a:off x="7227888" y="3097213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Comic Sans MS" panose="030F0702030302020204" pitchFamily="66" charset="0"/>
              </a:rPr>
              <a:t>接收侧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Group 6"/>
          <p:cNvGrpSpPr/>
          <p:nvPr/>
        </p:nvGrpSpPr>
        <p:grpSpPr>
          <a:xfrm>
            <a:off x="227013" y="1460500"/>
            <a:ext cx="3965575" cy="1416050"/>
            <a:chOff x="143" y="920"/>
            <a:chExt cx="2498" cy="892"/>
          </a:xfrm>
        </p:grpSpPr>
        <p:sp>
          <p:nvSpPr>
            <p:cNvPr id="61464" name="Text Box 7"/>
            <p:cNvSpPr txBox="1"/>
            <p:nvPr/>
          </p:nvSpPr>
          <p:spPr>
            <a:xfrm>
              <a:off x="143" y="920"/>
              <a:ext cx="2498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rdt_send():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called from above, (e.g., by app.). Passed data to </a:t>
              </a:r>
            </a:p>
            <a:p>
              <a:pPr algn="ctr"/>
              <a:r>
                <a:rPr lang="en-US" altLang="zh-CN" sz="1800" dirty="0">
                  <a:latin typeface="Comic Sans MS" panose="030F0702030302020204" pitchFamily="66" charset="0"/>
                </a:rPr>
                <a:t>deliver to receiver upper layer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1465" name="Group 8"/>
            <p:cNvGrpSpPr/>
            <p:nvPr/>
          </p:nvGrpSpPr>
          <p:grpSpPr>
            <a:xfrm>
              <a:off x="240" y="930"/>
              <a:ext cx="2370" cy="882"/>
              <a:chOff x="240" y="942"/>
              <a:chExt cx="2370" cy="882"/>
            </a:xfrm>
          </p:grpSpPr>
          <p:sp>
            <p:nvSpPr>
              <p:cNvPr id="61466" name="Line 9"/>
              <p:cNvSpPr/>
              <p:nvPr/>
            </p:nvSpPr>
            <p:spPr>
              <a:xfrm>
                <a:off x="942" y="1500"/>
                <a:ext cx="174" cy="324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1467" name="Rectangle 10"/>
              <p:cNvSpPr/>
              <p:nvPr/>
            </p:nvSpPr>
            <p:spPr>
              <a:xfrm>
                <a:off x="240" y="942"/>
                <a:ext cx="2370" cy="558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4" name="Group 11"/>
          <p:cNvGrpSpPr/>
          <p:nvPr/>
        </p:nvGrpSpPr>
        <p:grpSpPr>
          <a:xfrm>
            <a:off x="276225" y="4381500"/>
            <a:ext cx="3762375" cy="1862138"/>
            <a:chOff x="174" y="2760"/>
            <a:chExt cx="2370" cy="1173"/>
          </a:xfrm>
        </p:grpSpPr>
        <p:sp>
          <p:nvSpPr>
            <p:cNvPr id="61460" name="Text Box 12"/>
            <p:cNvSpPr txBox="1"/>
            <p:nvPr/>
          </p:nvSpPr>
          <p:spPr>
            <a:xfrm>
              <a:off x="233" y="3356"/>
              <a:ext cx="2144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udt_send():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called by rdt,</a:t>
              </a:r>
            </a:p>
            <a:p>
              <a:pPr algn="ctr"/>
              <a:r>
                <a:rPr lang="en-US" altLang="zh-CN" sz="1800" dirty="0">
                  <a:latin typeface="Comic Sans MS" panose="030F0702030302020204" pitchFamily="66" charset="0"/>
                </a:rPr>
                <a:t>to transfer packet over </a:t>
              </a:r>
            </a:p>
            <a:p>
              <a:pPr algn="ctr"/>
              <a:r>
                <a:rPr lang="en-US" altLang="zh-CN" sz="1800" dirty="0">
                  <a:latin typeface="Comic Sans MS" panose="030F0702030302020204" pitchFamily="66" charset="0"/>
                </a:rPr>
                <a:t>unreliable channel to receiver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1461" name="Group 13"/>
            <p:cNvGrpSpPr/>
            <p:nvPr/>
          </p:nvGrpSpPr>
          <p:grpSpPr>
            <a:xfrm>
              <a:off x="174" y="2760"/>
              <a:ext cx="2370" cy="1170"/>
              <a:chOff x="174" y="2760"/>
              <a:chExt cx="2370" cy="1170"/>
            </a:xfrm>
          </p:grpSpPr>
          <p:sp>
            <p:nvSpPr>
              <p:cNvPr id="61462" name="Line 14"/>
              <p:cNvSpPr/>
              <p:nvPr/>
            </p:nvSpPr>
            <p:spPr>
              <a:xfrm flipV="1">
                <a:off x="882" y="2760"/>
                <a:ext cx="228" cy="606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1463" name="Rectangle 15"/>
              <p:cNvSpPr/>
              <p:nvPr/>
            </p:nvSpPr>
            <p:spPr>
              <a:xfrm>
                <a:off x="174" y="3372"/>
                <a:ext cx="2370" cy="558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6" name="Group 16"/>
          <p:cNvGrpSpPr/>
          <p:nvPr/>
        </p:nvGrpSpPr>
        <p:grpSpPr>
          <a:xfrm>
            <a:off x="4922838" y="4362450"/>
            <a:ext cx="3965575" cy="1647825"/>
            <a:chOff x="3101" y="2748"/>
            <a:chExt cx="2498" cy="1038"/>
          </a:xfrm>
        </p:grpSpPr>
        <p:sp>
          <p:nvSpPr>
            <p:cNvPr id="61456" name="Text Box 17"/>
            <p:cNvSpPr txBox="1"/>
            <p:nvPr/>
          </p:nvSpPr>
          <p:spPr>
            <a:xfrm>
              <a:off x="3101" y="3368"/>
              <a:ext cx="249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rdt_rcv():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called when packet arrives on rcv-side of channel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1457" name="Group 18"/>
            <p:cNvGrpSpPr/>
            <p:nvPr/>
          </p:nvGrpSpPr>
          <p:grpSpPr>
            <a:xfrm>
              <a:off x="3162" y="2748"/>
              <a:ext cx="2370" cy="1038"/>
              <a:chOff x="3162" y="2748"/>
              <a:chExt cx="2370" cy="1038"/>
            </a:xfrm>
          </p:grpSpPr>
          <p:sp>
            <p:nvSpPr>
              <p:cNvPr id="61458" name="Line 19"/>
              <p:cNvSpPr/>
              <p:nvPr/>
            </p:nvSpPr>
            <p:spPr>
              <a:xfrm flipH="1" flipV="1">
                <a:off x="4596" y="2748"/>
                <a:ext cx="300" cy="630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1459" name="Rectangle 20"/>
              <p:cNvSpPr/>
              <p:nvPr/>
            </p:nvSpPr>
            <p:spPr>
              <a:xfrm>
                <a:off x="3162" y="3390"/>
                <a:ext cx="2370" cy="396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8" name="Group 21"/>
          <p:cNvGrpSpPr/>
          <p:nvPr/>
        </p:nvGrpSpPr>
        <p:grpSpPr>
          <a:xfrm>
            <a:off x="4981575" y="1470025"/>
            <a:ext cx="3762375" cy="1349375"/>
            <a:chOff x="3138" y="926"/>
            <a:chExt cx="2370" cy="850"/>
          </a:xfrm>
        </p:grpSpPr>
        <p:sp>
          <p:nvSpPr>
            <p:cNvPr id="61452" name="Text Box 22"/>
            <p:cNvSpPr txBox="1"/>
            <p:nvPr/>
          </p:nvSpPr>
          <p:spPr>
            <a:xfrm>
              <a:off x="3215" y="926"/>
              <a:ext cx="2078" cy="40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deliver_data():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called by </a:t>
              </a:r>
              <a:r>
                <a:rPr lang="en-US" altLang="zh-CN" sz="1800" b="1" dirty="0">
                  <a:latin typeface="Courier New" panose="02070309020205020404" pitchFamily="49" charset="0"/>
                </a:rPr>
                <a:t>rdt</a:t>
              </a:r>
              <a:r>
                <a:rPr lang="en-US" altLang="zh-CN" sz="1800" dirty="0">
                  <a:latin typeface="Comic Sans MS" panose="030F0702030302020204" pitchFamily="66" charset="0"/>
                </a:rPr>
                <a:t> to deliver data to upper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1453" name="Group 23"/>
            <p:cNvGrpSpPr/>
            <p:nvPr/>
          </p:nvGrpSpPr>
          <p:grpSpPr>
            <a:xfrm>
              <a:off x="3138" y="942"/>
              <a:ext cx="2370" cy="834"/>
              <a:chOff x="3138" y="942"/>
              <a:chExt cx="2370" cy="834"/>
            </a:xfrm>
          </p:grpSpPr>
          <p:sp>
            <p:nvSpPr>
              <p:cNvPr id="61454" name="Line 24"/>
              <p:cNvSpPr/>
              <p:nvPr/>
            </p:nvSpPr>
            <p:spPr>
              <a:xfrm flipH="1">
                <a:off x="4560" y="1344"/>
                <a:ext cx="150" cy="432"/>
              </a:xfrm>
              <a:prstGeom prst="line">
                <a:avLst/>
              </a:prstGeom>
              <a:ln w="1905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61455" name="Rectangle 25"/>
              <p:cNvSpPr/>
              <p:nvPr/>
            </p:nvSpPr>
            <p:spPr>
              <a:xfrm>
                <a:off x="3138" y="942"/>
                <a:ext cx="2370" cy="402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可靠数据传输</a:t>
            </a:r>
            <a:r>
              <a:rPr lang="en-US" altLang="zh-CN" sz="3600" dirty="0"/>
              <a:t>: </a:t>
            </a:r>
            <a:r>
              <a:rPr lang="zh-CN" altLang="en-US" sz="3600" dirty="0"/>
              <a:t>基本概念</a:t>
            </a:r>
          </a:p>
        </p:txBody>
      </p:sp>
      <p:sp>
        <p:nvSpPr>
          <p:cNvPr id="62467" name="Rectangle 3"/>
          <p:cNvSpPr>
            <a:spLocks noGrp="1"/>
          </p:cNvSpPr>
          <p:nvPr>
            <p:ph sz="half" idx="1"/>
          </p:nvPr>
        </p:nvSpPr>
        <p:spPr>
          <a:xfrm>
            <a:off x="514350" y="1304925"/>
            <a:ext cx="7258050" cy="33528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我们将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逐渐递增地研究可靠数据传输协议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(rdt)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的发送方和接收方：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仅考虑单向数据传输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但控制信息将在两个方向流动！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使用有限状态机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(FSM)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来定义发送方和接收方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24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246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62470" name="Group 4"/>
          <p:cNvGrpSpPr/>
          <p:nvPr/>
        </p:nvGrpSpPr>
        <p:grpSpPr>
          <a:xfrm>
            <a:off x="3095625" y="4619625"/>
            <a:ext cx="885825" cy="942975"/>
            <a:chOff x="690" y="3294"/>
            <a:chExt cx="558" cy="594"/>
          </a:xfrm>
        </p:grpSpPr>
        <p:sp>
          <p:nvSpPr>
            <p:cNvPr id="62487" name="Oval 5"/>
            <p:cNvSpPr/>
            <p:nvPr/>
          </p:nvSpPr>
          <p:spPr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2488" name="Oval 6"/>
            <p:cNvSpPr/>
            <p:nvPr/>
          </p:nvSpPr>
          <p:spPr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2489" name="Text Box 7"/>
            <p:cNvSpPr txBox="1"/>
            <p:nvPr/>
          </p:nvSpPr>
          <p:spPr>
            <a:xfrm>
              <a:off x="709" y="3412"/>
              <a:ext cx="43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Comic Sans MS" panose="030F0702030302020204" pitchFamily="66" charset="0"/>
                </a:rPr>
                <a:t>状态</a:t>
              </a:r>
            </a:p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1</a:t>
              </a:r>
            </a:p>
          </p:txBody>
        </p:sp>
      </p:grpSp>
      <p:sp>
        <p:nvSpPr>
          <p:cNvPr id="62471" name="Freeform 8"/>
          <p:cNvSpPr/>
          <p:nvPr/>
        </p:nvSpPr>
        <p:spPr>
          <a:xfrm>
            <a:off x="3981450" y="4638675"/>
            <a:ext cx="3952875" cy="285750"/>
          </a:xfrm>
          <a:custGeom>
            <a:avLst/>
            <a:gdLst>
              <a:gd name="txL" fmla="*/ 0 w 1446"/>
              <a:gd name="txT" fmla="*/ 0 h 180"/>
              <a:gd name="txR" fmla="*/ 1446 w 1446"/>
              <a:gd name="txB" fmla="*/ 180 h 180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1446" h="180">
                <a:moveTo>
                  <a:pt x="0" y="180"/>
                </a:moveTo>
                <a:cubicBezTo>
                  <a:pt x="540" y="30"/>
                  <a:pt x="972" y="0"/>
                  <a:pt x="1446" y="168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2472" name="Group 9"/>
          <p:cNvGrpSpPr/>
          <p:nvPr/>
        </p:nvGrpSpPr>
        <p:grpSpPr>
          <a:xfrm>
            <a:off x="7848600" y="4724400"/>
            <a:ext cx="885825" cy="942975"/>
            <a:chOff x="690" y="3294"/>
            <a:chExt cx="558" cy="594"/>
          </a:xfrm>
        </p:grpSpPr>
        <p:sp>
          <p:nvSpPr>
            <p:cNvPr id="62484" name="Oval 10"/>
            <p:cNvSpPr/>
            <p:nvPr/>
          </p:nvSpPr>
          <p:spPr>
            <a:xfrm>
              <a:off x="738" y="3294"/>
              <a:ext cx="510" cy="552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2485" name="Oval 11"/>
            <p:cNvSpPr/>
            <p:nvPr/>
          </p:nvSpPr>
          <p:spPr>
            <a:xfrm>
              <a:off x="690" y="3336"/>
              <a:ext cx="510" cy="552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2486" name="Text Box 12"/>
            <p:cNvSpPr txBox="1"/>
            <p:nvPr/>
          </p:nvSpPr>
          <p:spPr>
            <a:xfrm>
              <a:off x="709" y="3412"/>
              <a:ext cx="43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Comic Sans MS" panose="030F0702030302020204" pitchFamily="66" charset="0"/>
                </a:rPr>
                <a:t>状态</a:t>
              </a:r>
            </a:p>
            <a:p>
              <a:pPr algn="ctr"/>
              <a:r>
                <a:rPr lang="en-US" altLang="zh-CN" sz="2000" dirty="0">
                  <a:latin typeface="Comic Sans MS" panose="030F0702030302020204" pitchFamily="66" charset="0"/>
                </a:rPr>
                <a:t>2</a:t>
              </a:r>
            </a:p>
          </p:txBody>
        </p:sp>
      </p:grpSp>
      <p:sp>
        <p:nvSpPr>
          <p:cNvPr id="284685" name="Text Box 13"/>
          <p:cNvSpPr txBox="1"/>
          <p:nvPr/>
        </p:nvSpPr>
        <p:spPr>
          <a:xfrm>
            <a:off x="4667250" y="3994150"/>
            <a:ext cx="22415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引起状态变迁的事件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284686" name="Text Box 14"/>
          <p:cNvSpPr txBox="1"/>
          <p:nvPr/>
        </p:nvSpPr>
        <p:spPr>
          <a:xfrm>
            <a:off x="4614863" y="4289425"/>
            <a:ext cx="24701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状态变迁所采取的行动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75" name="Line 15"/>
          <p:cNvSpPr/>
          <p:nvPr/>
        </p:nvSpPr>
        <p:spPr>
          <a:xfrm>
            <a:off x="4105275" y="4352925"/>
            <a:ext cx="3381375" cy="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2476" name="Rectangle 16"/>
          <p:cNvSpPr/>
          <p:nvPr/>
        </p:nvSpPr>
        <p:spPr>
          <a:xfrm>
            <a:off x="123825" y="4686300"/>
            <a:ext cx="2771775" cy="1238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algn="r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状态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:</a:t>
            </a:r>
            <a:r>
              <a:rPr lang="en-US" altLang="zh-CN" sz="1800" dirty="0">
                <a:latin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</a:rPr>
              <a:t>当位于这个</a:t>
            </a:r>
            <a:r>
              <a:rPr lang="zh-CN" altLang="en-US" sz="1800" dirty="0">
                <a:latin typeface="Comic Sans MS" panose="030F0702030302020204" pitchFamily="66" charset="0"/>
              </a:rPr>
              <a:t>“</a:t>
            </a:r>
            <a:r>
              <a:rPr lang="zh-CN" altLang="en-US" sz="1800" dirty="0">
                <a:latin typeface="Times New Roman" panose="02020603050405020304" pitchFamily="18" charset="0"/>
              </a:rPr>
              <a:t>状态时</a:t>
            </a:r>
            <a:r>
              <a:rPr lang="en-US" altLang="zh-CN" sz="1800" dirty="0">
                <a:latin typeface="Comic Sans MS" panose="030F0702030302020204" pitchFamily="66" charset="0"/>
              </a:rPr>
              <a:t>”</a:t>
            </a:r>
            <a:r>
              <a:rPr lang="zh-CN" altLang="en-US" sz="1800" dirty="0">
                <a:latin typeface="Times New Roman" panose="02020603050405020304" pitchFamily="18" charset="0"/>
              </a:rPr>
              <a:t>，下个状态惟一地由下个事件决定</a:t>
            </a:r>
            <a:endParaRPr lang="en-US" altLang="zh-CN" sz="1800" dirty="0">
              <a:latin typeface="Times New Roman" panose="02020603050405020304" pitchFamily="18" charset="0"/>
            </a:endParaRPr>
          </a:p>
        </p:txBody>
      </p:sp>
      <p:sp>
        <p:nvSpPr>
          <p:cNvPr id="62477" name="Freeform 17"/>
          <p:cNvSpPr/>
          <p:nvPr/>
        </p:nvSpPr>
        <p:spPr>
          <a:xfrm>
            <a:off x="3381375" y="5562600"/>
            <a:ext cx="95250" cy="581025"/>
          </a:xfrm>
          <a:custGeom>
            <a:avLst/>
            <a:gdLst>
              <a:gd name="txL" fmla="*/ 0 w 60"/>
              <a:gd name="txT" fmla="*/ 0 h 366"/>
              <a:gd name="txR" fmla="*/ 60 w 60"/>
              <a:gd name="txB" fmla="*/ 366 h 366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8" name="Freeform 18"/>
          <p:cNvSpPr/>
          <p:nvPr/>
        </p:nvSpPr>
        <p:spPr>
          <a:xfrm flipH="1" flipV="1">
            <a:off x="8524875" y="5600700"/>
            <a:ext cx="95250" cy="581025"/>
          </a:xfrm>
          <a:custGeom>
            <a:avLst/>
            <a:gdLst>
              <a:gd name="txL" fmla="*/ 0 w 60"/>
              <a:gd name="txT" fmla="*/ 0 h 366"/>
              <a:gd name="txR" fmla="*/ 60 w 60"/>
              <a:gd name="txB" fmla="*/ 366 h 366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60" h="366">
                <a:moveTo>
                  <a:pt x="48" y="366"/>
                </a:moveTo>
                <a:cubicBezTo>
                  <a:pt x="0" y="204"/>
                  <a:pt x="60" y="55"/>
                  <a:pt x="60" y="0"/>
                </a:cubicBezTo>
              </a:path>
            </a:pathLst>
          </a:cu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9" name="Line 19"/>
          <p:cNvSpPr/>
          <p:nvPr/>
        </p:nvSpPr>
        <p:spPr>
          <a:xfrm>
            <a:off x="3905250" y="5305425"/>
            <a:ext cx="1571625" cy="752475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62480" name="Group 20"/>
          <p:cNvGrpSpPr/>
          <p:nvPr/>
        </p:nvGrpSpPr>
        <p:grpSpPr>
          <a:xfrm>
            <a:off x="4581525" y="5089525"/>
            <a:ext cx="942975" cy="671513"/>
            <a:chOff x="3516" y="3248"/>
            <a:chExt cx="594" cy="423"/>
          </a:xfrm>
        </p:grpSpPr>
        <p:sp>
          <p:nvSpPr>
            <p:cNvPr id="62481" name="Text Box 21"/>
            <p:cNvSpPr txBox="1"/>
            <p:nvPr/>
          </p:nvSpPr>
          <p:spPr>
            <a:xfrm>
              <a:off x="3605" y="3248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事件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62482" name="Text Box 22"/>
            <p:cNvSpPr txBox="1"/>
            <p:nvPr/>
          </p:nvSpPr>
          <p:spPr>
            <a:xfrm>
              <a:off x="3626" y="3440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动作</a:t>
              </a:r>
              <a:endPara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483" name="Line 23"/>
            <p:cNvSpPr/>
            <p:nvPr/>
          </p:nvSpPr>
          <p:spPr>
            <a:xfrm>
              <a:off x="3516" y="3480"/>
              <a:ext cx="594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4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4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85" grpId="0"/>
      <p:bldP spid="2846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63491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349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63494" name="Rectangle 5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u="none" dirty="0"/>
              <a:t>Rdt1.0: </a:t>
            </a:r>
            <a:r>
              <a:rPr lang="zh-CN" altLang="en-US" sz="2800" dirty="0"/>
              <a:t>经可靠信道的可靠传输</a:t>
            </a:r>
            <a:endParaRPr lang="en-US" altLang="zh-CN" sz="4400" dirty="0"/>
          </a:p>
        </p:txBody>
      </p:sp>
      <p:sp>
        <p:nvSpPr>
          <p:cNvPr id="64515" name="Rectangle 3"/>
          <p:cNvSpPr>
            <a:spLocks noGrp="1"/>
          </p:cNvSpPr>
          <p:nvPr>
            <p:ph sz="half" idx="1"/>
          </p:nvPr>
        </p:nvSpPr>
        <p:spPr>
          <a:xfrm>
            <a:off x="431800" y="1331913"/>
            <a:ext cx="7896225" cy="30194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底层信道非常可靠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无比特差错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无分组丢失</a:t>
            </a:r>
            <a:r>
              <a:rPr lang="en-US" altLang="zh-CN" sz="2000" dirty="0">
                <a:latin typeface="+mn-lt"/>
                <a:ea typeface="+mn-ea"/>
                <a:sym typeface="Wingdings" panose="05000000000000000000" pitchFamily="2" charset="2"/>
              </a:rPr>
              <a:t></a:t>
            </a:r>
            <a:r>
              <a:rPr lang="zh-CN" altLang="en-US" sz="2000" dirty="0">
                <a:latin typeface="+mn-lt"/>
                <a:ea typeface="+mn-ea"/>
                <a:sym typeface="Wingdings" panose="05000000000000000000" pitchFamily="2" charset="2"/>
              </a:rPr>
              <a:t>分组按序到达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发送方、接收方的单独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FSM:</a:t>
            </a:r>
          </a:p>
          <a:p>
            <a:pPr lvl="1" eaLnBrk="1" hangingPunct="1">
              <a:buSzPct val="75000"/>
            </a:pPr>
            <a:r>
              <a:rPr lang="zh-CN" altLang="en-US" sz="2000" u="sng" dirty="0">
                <a:latin typeface="+mn-lt"/>
                <a:ea typeface="+mn-ea"/>
              </a:rPr>
              <a:t>发送方将数据发向底层信道</a:t>
            </a:r>
          </a:p>
          <a:p>
            <a:pPr lvl="1" eaLnBrk="1" hangingPunct="1">
              <a:buSzPct val="75000"/>
            </a:pPr>
            <a:r>
              <a:rPr lang="zh-CN" altLang="en-US" sz="2000" u="sng" dirty="0">
                <a:latin typeface="+mn-lt"/>
                <a:ea typeface="+mn-ea"/>
              </a:rPr>
              <a:t>接收方从底层信道读取数据</a:t>
            </a:r>
          </a:p>
        </p:txBody>
      </p:sp>
      <p:sp>
        <p:nvSpPr>
          <p:cNvPr id="21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451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64518" name="Oval 4"/>
          <p:cNvSpPr/>
          <p:nvPr/>
        </p:nvSpPr>
        <p:spPr>
          <a:xfrm>
            <a:off x="808038" y="4246563"/>
            <a:ext cx="955675" cy="1011237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4519" name="Text Box 5"/>
          <p:cNvSpPr txBox="1"/>
          <p:nvPr/>
        </p:nvSpPr>
        <p:spPr>
          <a:xfrm>
            <a:off x="744538" y="4332288"/>
            <a:ext cx="1098550" cy="9128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Wait for call from above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4520" name="Freeform 6"/>
          <p:cNvSpPr/>
          <p:nvPr/>
        </p:nvSpPr>
        <p:spPr>
          <a:xfrm>
            <a:off x="1617663" y="4230688"/>
            <a:ext cx="611187" cy="1027112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521" name="Text Box 7"/>
          <p:cNvSpPr txBox="1"/>
          <p:nvPr/>
        </p:nvSpPr>
        <p:spPr>
          <a:xfrm>
            <a:off x="2070100" y="4754563"/>
            <a:ext cx="2682875" cy="5984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packet = make_pkt(data)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udt_send(packet)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4522" name="Text Box 8"/>
          <p:cNvSpPr txBox="1"/>
          <p:nvPr/>
        </p:nvSpPr>
        <p:spPr>
          <a:xfrm>
            <a:off x="2028825" y="4287838"/>
            <a:ext cx="2255838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4523" name="Line 9"/>
          <p:cNvSpPr/>
          <p:nvPr/>
        </p:nvSpPr>
        <p:spPr>
          <a:xfrm>
            <a:off x="2128838" y="4630738"/>
            <a:ext cx="1296987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4524" name="Line 10"/>
          <p:cNvSpPr/>
          <p:nvPr/>
        </p:nvSpPr>
        <p:spPr>
          <a:xfrm>
            <a:off x="484188" y="4230688"/>
            <a:ext cx="385762" cy="242887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4525" name="Text Box 11"/>
          <p:cNvSpPr txBox="1"/>
          <p:nvPr/>
        </p:nvSpPr>
        <p:spPr>
          <a:xfrm>
            <a:off x="6335713" y="4613275"/>
            <a:ext cx="2487612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extract (packet,data)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deliver_data(data)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4526" name="Oval 12"/>
          <p:cNvSpPr/>
          <p:nvPr/>
        </p:nvSpPr>
        <p:spPr>
          <a:xfrm>
            <a:off x="5116513" y="4232275"/>
            <a:ext cx="955675" cy="1011238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4527" name="Text Box 13"/>
          <p:cNvSpPr txBox="1"/>
          <p:nvPr/>
        </p:nvSpPr>
        <p:spPr>
          <a:xfrm>
            <a:off x="5053013" y="4318000"/>
            <a:ext cx="1098550" cy="9128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Wait for call from below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4528" name="Freeform 14"/>
          <p:cNvSpPr/>
          <p:nvPr/>
        </p:nvSpPr>
        <p:spPr>
          <a:xfrm>
            <a:off x="5926138" y="4216400"/>
            <a:ext cx="611187" cy="1027113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529" name="Text Box 15"/>
          <p:cNvSpPr txBox="1"/>
          <p:nvPr/>
        </p:nvSpPr>
        <p:spPr>
          <a:xfrm>
            <a:off x="6337300" y="4273550"/>
            <a:ext cx="2255838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4530" name="Line 16"/>
          <p:cNvSpPr/>
          <p:nvPr/>
        </p:nvSpPr>
        <p:spPr>
          <a:xfrm>
            <a:off x="6437313" y="4616450"/>
            <a:ext cx="1296987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4531" name="Line 17"/>
          <p:cNvSpPr/>
          <p:nvPr/>
        </p:nvSpPr>
        <p:spPr>
          <a:xfrm>
            <a:off x="4792663" y="4216400"/>
            <a:ext cx="385762" cy="242888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4532" name="Rectangle 18"/>
          <p:cNvSpPr/>
          <p:nvPr/>
        </p:nvSpPr>
        <p:spPr>
          <a:xfrm>
            <a:off x="6351588" y="4292600"/>
            <a:ext cx="15414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rdt_rcv(packet)</a:t>
            </a:r>
          </a:p>
        </p:txBody>
      </p:sp>
      <p:sp>
        <p:nvSpPr>
          <p:cNvPr id="64533" name="Text Box 19"/>
          <p:cNvSpPr txBox="1"/>
          <p:nvPr/>
        </p:nvSpPr>
        <p:spPr>
          <a:xfrm>
            <a:off x="2111375" y="5527675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发送方</a:t>
            </a:r>
          </a:p>
        </p:txBody>
      </p:sp>
      <p:sp>
        <p:nvSpPr>
          <p:cNvPr id="64534" name="Text Box 20"/>
          <p:cNvSpPr txBox="1"/>
          <p:nvPr/>
        </p:nvSpPr>
        <p:spPr>
          <a:xfrm>
            <a:off x="6202363" y="55689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接收方</a:t>
            </a:r>
          </a:p>
        </p:txBody>
      </p:sp>
      <p:sp>
        <p:nvSpPr>
          <p:cNvPr id="23" name="椭圆形标注 22"/>
          <p:cNvSpPr/>
          <p:nvPr/>
        </p:nvSpPr>
        <p:spPr bwMode="auto">
          <a:xfrm>
            <a:off x="6629400" y="1295400"/>
            <a:ext cx="2209800" cy="1219200"/>
          </a:xfrm>
          <a:prstGeom prst="wedgeEllipseCallou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完美信道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不存在！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65539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554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65542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Rdt2.0: </a:t>
            </a:r>
            <a:r>
              <a:rPr kumimoji="0" lang="zh-CN" altLang="en-US" sz="32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具有比特差错的信道</a:t>
            </a:r>
            <a:endParaRPr kumimoji="0" lang="en-US" altLang="zh-CN" sz="32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2472" name="Rectangle 3"/>
          <p:cNvSpPr>
            <a:spLocks noChangeArrowheads="1"/>
          </p:cNvSpPr>
          <p:nvPr/>
        </p:nvSpPr>
        <p:spPr bwMode="auto">
          <a:xfrm>
            <a:off x="431800" y="1247775"/>
            <a:ext cx="7896225" cy="431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具有比特差错的底层信道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有比特差错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无分组丢失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分组按序到达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数据出错后处理方式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检错重传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rdt2.0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新增加机制（与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rdt1.0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比较）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检错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反馈：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ACK, NAK</a:t>
            </a:r>
          </a:p>
          <a:p>
            <a:pPr marL="742950" marR="0" lvl="1" indent="-28575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重传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656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3"/>
          <p:cNvGrpSpPr/>
          <p:nvPr/>
        </p:nvGrpSpPr>
        <p:grpSpPr>
          <a:xfrm>
            <a:off x="5181600" y="4191000"/>
            <a:ext cx="2406650" cy="990600"/>
            <a:chOff x="5181600" y="4191000"/>
            <a:chExt cx="2406373" cy="990600"/>
          </a:xfrm>
        </p:grpSpPr>
        <p:sp>
          <p:nvSpPr>
            <p:cNvPr id="66567" name="右大括号 11"/>
            <p:cNvSpPr/>
            <p:nvPr/>
          </p:nvSpPr>
          <p:spPr>
            <a:xfrm>
              <a:off x="5181600" y="4191000"/>
              <a:ext cx="914400" cy="990600"/>
            </a:xfrm>
            <a:prstGeom prst="rightBrace">
              <a:avLst>
                <a:gd name="adj1" fmla="val 8330"/>
                <a:gd name="adj2" fmla="val 50000"/>
              </a:avLst>
            </a:prstGeom>
            <a:noFill/>
            <a:ln w="158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</a:pP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66568" name="TextBox 12"/>
            <p:cNvSpPr txBox="1"/>
            <p:nvPr/>
          </p:nvSpPr>
          <p:spPr>
            <a:xfrm>
              <a:off x="6172200" y="4495800"/>
              <a:ext cx="141577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自动重传请求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val 3"/>
          <p:cNvSpPr/>
          <p:nvPr/>
        </p:nvSpPr>
        <p:spPr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7587" name="Text Box 4"/>
          <p:cNvSpPr txBox="1"/>
          <p:nvPr/>
        </p:nvSpPr>
        <p:spPr>
          <a:xfrm>
            <a:off x="595313" y="2293938"/>
            <a:ext cx="120015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Arial" panose="020B0604020202020204" pitchFamily="34" charset="0"/>
              </a:rPr>
              <a:t> 等待来自上面的调用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588" name="Text Box 5"/>
          <p:cNvSpPr txBox="1"/>
          <p:nvPr/>
        </p:nvSpPr>
        <p:spPr>
          <a:xfrm>
            <a:off x="1004888" y="1490663"/>
            <a:ext cx="3643312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snkpkt = make_pkt(data,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589" name="Line 6"/>
          <p:cNvSpPr/>
          <p:nvPr/>
        </p:nvSpPr>
        <p:spPr>
          <a:xfrm>
            <a:off x="1109663" y="1535113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590" name="Text Box 7"/>
          <p:cNvSpPr txBox="1"/>
          <p:nvPr/>
        </p:nvSpPr>
        <p:spPr>
          <a:xfrm>
            <a:off x="6319838" y="5314950"/>
            <a:ext cx="2143125" cy="619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udt_send(ACK)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591" name="Text Box 8"/>
          <p:cNvSpPr txBox="1"/>
          <p:nvPr/>
        </p:nvSpPr>
        <p:spPr>
          <a:xfrm>
            <a:off x="6297613" y="4781550"/>
            <a:ext cx="2157412" cy="701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notcorrupt(rcvpkt)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592" name="Line 9"/>
          <p:cNvSpPr/>
          <p:nvPr/>
        </p:nvSpPr>
        <p:spPr>
          <a:xfrm>
            <a:off x="6419850" y="5370513"/>
            <a:ext cx="14890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593" name="Freeform 10"/>
          <p:cNvSpPr/>
          <p:nvPr/>
        </p:nvSpPr>
        <p:spPr>
          <a:xfrm flipV="1">
            <a:off x="1057275" y="1979613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594" name="Freeform 11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595" name="Text Box 12"/>
          <p:cNvSpPr txBox="1"/>
          <p:nvPr/>
        </p:nvSpPr>
        <p:spPr>
          <a:xfrm>
            <a:off x="1071563" y="3492500"/>
            <a:ext cx="3548062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isACK(rcvpkt)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596" name="Line 13"/>
          <p:cNvSpPr/>
          <p:nvPr/>
        </p:nvSpPr>
        <p:spPr>
          <a:xfrm>
            <a:off x="1173163" y="38163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7597" name="Freeform 14"/>
          <p:cNvSpPr/>
          <p:nvPr/>
        </p:nvSpPr>
        <p:spPr>
          <a:xfrm>
            <a:off x="3252788" y="2286000"/>
            <a:ext cx="466725" cy="893763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598" name="Text Box 15"/>
          <p:cNvSpPr txBox="1"/>
          <p:nvPr/>
        </p:nvSpPr>
        <p:spPr>
          <a:xfrm>
            <a:off x="3562350" y="2600325"/>
            <a:ext cx="1763713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599" name="Text Box 16"/>
          <p:cNvSpPr txBox="1"/>
          <p:nvPr/>
        </p:nvSpPr>
        <p:spPr>
          <a:xfrm>
            <a:off x="3536950" y="1925638"/>
            <a:ext cx="2085975" cy="6318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isNAK(rcvpkt)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600" name="Line 17"/>
          <p:cNvSpPr/>
          <p:nvPr/>
        </p:nvSpPr>
        <p:spPr>
          <a:xfrm>
            <a:off x="3656013" y="2600325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67601" name="Group 18"/>
          <p:cNvGrpSpPr/>
          <p:nvPr/>
        </p:nvGrpSpPr>
        <p:grpSpPr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67624" name="Text Box 19"/>
            <p:cNvSpPr txBox="1"/>
            <p:nvPr/>
          </p:nvSpPr>
          <p:spPr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udt_send(NAK)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7625" name="Text Box 20"/>
            <p:cNvSpPr txBox="1"/>
            <p:nvPr/>
          </p:nvSpPr>
          <p:spPr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rdt_rcv(rcvpkt) &amp;&amp; </a:t>
              </a:r>
            </a:p>
            <a:p>
              <a:r>
                <a:rPr lang="en-US" altLang="zh-CN" dirty="0">
                  <a:latin typeface="Arial" panose="020B0604020202020204" pitchFamily="34" charset="0"/>
                </a:rPr>
                <a:t>  corrupt(rcvpkt)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7626" name="Line 21"/>
            <p:cNvSpPr/>
            <p:nvPr/>
          </p:nvSpPr>
          <p:spPr>
            <a:xfrm>
              <a:off x="2285" y="3040"/>
              <a:ext cx="624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7602" name="Group 22"/>
          <p:cNvGrpSpPr/>
          <p:nvPr/>
        </p:nvGrpSpPr>
        <p:grpSpPr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67622" name="Oval 23"/>
            <p:cNvSpPr/>
            <p:nvPr/>
          </p:nvSpPr>
          <p:spPr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7623" name="Text Box 24"/>
            <p:cNvSpPr txBox="1"/>
            <p:nvPr/>
          </p:nvSpPr>
          <p:spPr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Arial" panose="020B0604020202020204" pitchFamily="34" charset="0"/>
                </a:rPr>
                <a:t> 等待</a:t>
              </a:r>
              <a:r>
                <a:rPr lang="en-US" altLang="zh-CN" dirty="0">
                  <a:latin typeface="Arial" panose="020B0604020202020204" pitchFamily="34" charset="0"/>
                </a:rPr>
                <a:t>ACK </a:t>
              </a:r>
              <a:r>
                <a:rPr lang="zh-CN" altLang="en-US" dirty="0">
                  <a:latin typeface="Arial" panose="020B0604020202020204" pitchFamily="34" charset="0"/>
                </a:rPr>
                <a:t>或</a:t>
              </a:r>
              <a:r>
                <a:rPr lang="en-US" altLang="zh-CN" dirty="0">
                  <a:latin typeface="Arial" panose="020B0604020202020204" pitchFamily="34" charset="0"/>
                </a:rPr>
                <a:t>NAK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7603" name="Line 25"/>
          <p:cNvSpPr/>
          <p:nvPr/>
        </p:nvSpPr>
        <p:spPr>
          <a:xfrm>
            <a:off x="6334125" y="3497263"/>
            <a:ext cx="433388" cy="244475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7604" name="Freeform 26"/>
          <p:cNvSpPr/>
          <p:nvPr/>
        </p:nvSpPr>
        <p:spPr>
          <a:xfrm>
            <a:off x="6672263" y="3148013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7605" name="Group 27"/>
          <p:cNvGrpSpPr/>
          <p:nvPr/>
        </p:nvGrpSpPr>
        <p:grpSpPr>
          <a:xfrm>
            <a:off x="6677025" y="3568700"/>
            <a:ext cx="1200150" cy="962025"/>
            <a:chOff x="1335" y="3347"/>
            <a:chExt cx="756" cy="606"/>
          </a:xfrm>
        </p:grpSpPr>
        <p:sp>
          <p:nvSpPr>
            <p:cNvPr id="67620" name="Oval 28"/>
            <p:cNvSpPr/>
            <p:nvPr/>
          </p:nvSpPr>
          <p:spPr>
            <a:xfrm>
              <a:off x="1390" y="3347"/>
              <a:ext cx="621" cy="60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7621" name="Text Box 29"/>
            <p:cNvSpPr txBox="1"/>
            <p:nvPr/>
          </p:nvSpPr>
          <p:spPr>
            <a:xfrm>
              <a:off x="1335" y="3400"/>
              <a:ext cx="756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 等待来自下面的调用</a:t>
              </a:r>
              <a:endParaRPr lang="en-US" altLang="zh-CN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7606" name="Freeform 30"/>
          <p:cNvSpPr/>
          <p:nvPr/>
        </p:nvSpPr>
        <p:spPr>
          <a:xfrm flipV="1">
            <a:off x="6684963" y="4464050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607" name="Text Box 31"/>
          <p:cNvSpPr txBox="1"/>
          <p:nvPr/>
        </p:nvSpPr>
        <p:spPr>
          <a:xfrm>
            <a:off x="892175" y="4141788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发送方</a:t>
            </a:r>
          </a:p>
        </p:txBody>
      </p:sp>
      <p:sp>
        <p:nvSpPr>
          <p:cNvPr id="67608" name="Text Box 32"/>
          <p:cNvSpPr txBox="1"/>
          <p:nvPr/>
        </p:nvSpPr>
        <p:spPr>
          <a:xfrm>
            <a:off x="7046913" y="1454150"/>
            <a:ext cx="1098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接收方</a:t>
            </a:r>
          </a:p>
        </p:txBody>
      </p:sp>
      <p:sp>
        <p:nvSpPr>
          <p:cNvPr id="67609" name="Line 33"/>
          <p:cNvSpPr/>
          <p:nvPr/>
        </p:nvSpPr>
        <p:spPr>
          <a:xfrm>
            <a:off x="349250" y="2166938"/>
            <a:ext cx="433388" cy="244475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67610" name="Text Box 34"/>
          <p:cNvSpPr txBox="1"/>
          <p:nvPr/>
        </p:nvSpPr>
        <p:spPr>
          <a:xfrm>
            <a:off x="1031875" y="1212850"/>
            <a:ext cx="2255838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7611" name="Text Box 35"/>
          <p:cNvSpPr txBox="1"/>
          <p:nvPr/>
        </p:nvSpPr>
        <p:spPr>
          <a:xfrm>
            <a:off x="1462088" y="3786188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67612" name="Text Box 40"/>
          <p:cNvSpPr txBox="1"/>
          <p:nvPr/>
        </p:nvSpPr>
        <p:spPr>
          <a:xfrm>
            <a:off x="971550" y="5394325"/>
            <a:ext cx="314325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发送方发出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个分组，等待接收方响应后再继续发送。（类似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rdt2.0</a:t>
            </a:r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）</a:t>
            </a:r>
            <a:endParaRPr lang="en-US" altLang="zh-CN" sz="2400" b="1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613" name="Rectangle 41"/>
          <p:cNvSpPr/>
          <p:nvPr/>
        </p:nvSpPr>
        <p:spPr>
          <a:xfrm>
            <a:off x="792163" y="5192713"/>
            <a:ext cx="3467100" cy="1238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67614" name="Group 42"/>
          <p:cNvGrpSpPr/>
          <p:nvPr/>
        </p:nvGrpSpPr>
        <p:grpSpPr>
          <a:xfrm>
            <a:off x="706438" y="5029200"/>
            <a:ext cx="1647825" cy="396875"/>
            <a:chOff x="2976" y="2669"/>
            <a:chExt cx="1038" cy="250"/>
          </a:xfrm>
        </p:grpSpPr>
        <p:sp>
          <p:nvSpPr>
            <p:cNvPr id="67618" name="Rectangle 43"/>
            <p:cNvSpPr/>
            <p:nvPr/>
          </p:nvSpPr>
          <p:spPr>
            <a:xfrm>
              <a:off x="2976" y="2712"/>
              <a:ext cx="1038" cy="17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7619" name="Text Box 44"/>
            <p:cNvSpPr txBox="1"/>
            <p:nvPr/>
          </p:nvSpPr>
          <p:spPr>
            <a:xfrm>
              <a:off x="3116" y="2669"/>
              <a:ext cx="76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停等协议</a:t>
              </a: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3532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rdt2.0: FSM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描述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2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761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val 3"/>
          <p:cNvSpPr/>
          <p:nvPr/>
        </p:nvSpPr>
        <p:spPr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8611" name="Text Box 4"/>
          <p:cNvSpPr txBox="1"/>
          <p:nvPr/>
        </p:nvSpPr>
        <p:spPr>
          <a:xfrm>
            <a:off x="595313" y="2293938"/>
            <a:ext cx="120015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 等待来自上面的调用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68612" name="Text Box 5"/>
          <p:cNvSpPr txBox="1"/>
          <p:nvPr/>
        </p:nvSpPr>
        <p:spPr>
          <a:xfrm>
            <a:off x="1004888" y="1490663"/>
            <a:ext cx="3643312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snkpkt = make_pkt(data,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13" name="Line 6"/>
          <p:cNvSpPr/>
          <p:nvPr/>
        </p:nvSpPr>
        <p:spPr>
          <a:xfrm>
            <a:off x="1109663" y="1535113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614" name="Text Box 7"/>
          <p:cNvSpPr txBox="1"/>
          <p:nvPr/>
        </p:nvSpPr>
        <p:spPr>
          <a:xfrm>
            <a:off x="6319838" y="5314950"/>
            <a:ext cx="2143125" cy="619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udt_send(ACK)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15" name="Text Box 8"/>
          <p:cNvSpPr txBox="1"/>
          <p:nvPr/>
        </p:nvSpPr>
        <p:spPr>
          <a:xfrm>
            <a:off x="6297613" y="4781550"/>
            <a:ext cx="2157412" cy="701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notcorrupt(rcvpkt)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16" name="Line 9"/>
          <p:cNvSpPr/>
          <p:nvPr/>
        </p:nvSpPr>
        <p:spPr>
          <a:xfrm>
            <a:off x="6419850" y="5370513"/>
            <a:ext cx="14890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617" name="Freeform 10"/>
          <p:cNvSpPr/>
          <p:nvPr/>
        </p:nvSpPr>
        <p:spPr>
          <a:xfrm flipV="1">
            <a:off x="1057275" y="1979613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618" name="Freeform 11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619" name="Text Box 12"/>
          <p:cNvSpPr txBox="1"/>
          <p:nvPr/>
        </p:nvSpPr>
        <p:spPr>
          <a:xfrm>
            <a:off x="1071563" y="3492500"/>
            <a:ext cx="3548062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isACK(rcvpkt)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20" name="Line 13"/>
          <p:cNvSpPr/>
          <p:nvPr/>
        </p:nvSpPr>
        <p:spPr>
          <a:xfrm>
            <a:off x="1173163" y="38163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8621" name="Freeform 14"/>
          <p:cNvSpPr/>
          <p:nvPr/>
        </p:nvSpPr>
        <p:spPr>
          <a:xfrm>
            <a:off x="3252788" y="2286000"/>
            <a:ext cx="466725" cy="893763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622" name="Text Box 15"/>
          <p:cNvSpPr txBox="1"/>
          <p:nvPr/>
        </p:nvSpPr>
        <p:spPr>
          <a:xfrm>
            <a:off x="3562350" y="2600325"/>
            <a:ext cx="1763713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23" name="Text Box 16"/>
          <p:cNvSpPr txBox="1"/>
          <p:nvPr/>
        </p:nvSpPr>
        <p:spPr>
          <a:xfrm>
            <a:off x="3536950" y="1925638"/>
            <a:ext cx="2085975" cy="6318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isNAK(rcvpkt)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8624" name="Line 17"/>
          <p:cNvSpPr/>
          <p:nvPr/>
        </p:nvSpPr>
        <p:spPr>
          <a:xfrm>
            <a:off x="3656013" y="2600325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68625" name="Group 18"/>
          <p:cNvGrpSpPr/>
          <p:nvPr/>
        </p:nvGrpSpPr>
        <p:grpSpPr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68656" name="Text Box 19"/>
            <p:cNvSpPr txBox="1"/>
            <p:nvPr/>
          </p:nvSpPr>
          <p:spPr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udt_send(NAK)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8657" name="Text Box 20"/>
            <p:cNvSpPr txBox="1"/>
            <p:nvPr/>
          </p:nvSpPr>
          <p:spPr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rdt_rcv(rcvpkt) &amp;&amp; </a:t>
              </a:r>
            </a:p>
            <a:p>
              <a:r>
                <a:rPr lang="en-US" altLang="zh-CN" dirty="0">
                  <a:latin typeface="Arial" panose="020B0604020202020204" pitchFamily="34" charset="0"/>
                </a:rPr>
                <a:t>  corrupt(rcvpkt)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8658" name="Line 21"/>
            <p:cNvSpPr/>
            <p:nvPr/>
          </p:nvSpPr>
          <p:spPr>
            <a:xfrm>
              <a:off x="2285" y="3040"/>
              <a:ext cx="624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8626" name="Group 22"/>
          <p:cNvGrpSpPr/>
          <p:nvPr/>
        </p:nvGrpSpPr>
        <p:grpSpPr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68654" name="Oval 23"/>
            <p:cNvSpPr/>
            <p:nvPr/>
          </p:nvSpPr>
          <p:spPr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8655" name="Text Box 24"/>
            <p:cNvSpPr txBox="1"/>
            <p:nvPr/>
          </p:nvSpPr>
          <p:spPr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Arial" panose="020B0604020202020204" pitchFamily="34" charset="0"/>
                </a:rPr>
                <a:t> 等待 </a:t>
              </a:r>
              <a:r>
                <a:rPr lang="en-US" altLang="zh-CN" dirty="0">
                  <a:latin typeface="Arial" panose="020B0604020202020204" pitchFamily="34" charset="0"/>
                </a:rPr>
                <a:t>ACK </a:t>
              </a:r>
              <a:r>
                <a:rPr lang="zh-CN" altLang="en-US" dirty="0">
                  <a:latin typeface="Arial" panose="020B0604020202020204" pitchFamily="34" charset="0"/>
                </a:rPr>
                <a:t>或</a:t>
              </a:r>
              <a:r>
                <a:rPr lang="en-US" altLang="zh-CN" dirty="0">
                  <a:latin typeface="Arial" panose="020B0604020202020204" pitchFamily="34" charset="0"/>
                </a:rPr>
                <a:t>NAK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8627" name="Freeform 25"/>
          <p:cNvSpPr/>
          <p:nvPr/>
        </p:nvSpPr>
        <p:spPr>
          <a:xfrm>
            <a:off x="6672263" y="3148013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628" name="Oval 26"/>
          <p:cNvSpPr/>
          <p:nvPr/>
        </p:nvSpPr>
        <p:spPr>
          <a:xfrm>
            <a:off x="6764338" y="35687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8629" name="Text Box 27"/>
          <p:cNvSpPr txBox="1"/>
          <p:nvPr/>
        </p:nvSpPr>
        <p:spPr>
          <a:xfrm>
            <a:off x="6677025" y="3652838"/>
            <a:ext cx="120015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 等待来自下面的调用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68630" name="Freeform 28"/>
          <p:cNvSpPr/>
          <p:nvPr/>
        </p:nvSpPr>
        <p:spPr>
          <a:xfrm flipV="1">
            <a:off x="6684963" y="4464050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9"/>
          <p:cNvGrpSpPr/>
          <p:nvPr/>
        </p:nvGrpSpPr>
        <p:grpSpPr>
          <a:xfrm>
            <a:off x="349250" y="2166938"/>
            <a:ext cx="1333500" cy="1004887"/>
            <a:chOff x="220" y="1365"/>
            <a:chExt cx="840" cy="633"/>
          </a:xfrm>
        </p:grpSpPr>
        <p:sp>
          <p:nvSpPr>
            <p:cNvPr id="68652" name="Line 30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8653" name="Oval 31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334125" y="3497263"/>
            <a:ext cx="1414463" cy="1033462"/>
            <a:chOff x="3990" y="2203"/>
            <a:chExt cx="891" cy="651"/>
          </a:xfrm>
        </p:grpSpPr>
        <p:sp>
          <p:nvSpPr>
            <p:cNvPr id="68650" name="Line 33"/>
            <p:cNvSpPr/>
            <p:nvPr/>
          </p:nvSpPr>
          <p:spPr>
            <a:xfrm>
              <a:off x="3990" y="2203"/>
              <a:ext cx="273" cy="1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8651" name="Oval 34"/>
            <p:cNvSpPr/>
            <p:nvPr/>
          </p:nvSpPr>
          <p:spPr>
            <a:xfrm>
              <a:off x="4260" y="2248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8633" name="Text Box 35"/>
          <p:cNvSpPr txBox="1"/>
          <p:nvPr/>
        </p:nvSpPr>
        <p:spPr>
          <a:xfrm>
            <a:off x="1030288" y="1200150"/>
            <a:ext cx="2255837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88804" name="Line 36"/>
          <p:cNvSpPr/>
          <p:nvPr/>
        </p:nvSpPr>
        <p:spPr>
          <a:xfrm>
            <a:off x="1011238" y="1289050"/>
            <a:ext cx="12700" cy="74771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8805" name="Freeform 37"/>
          <p:cNvSpPr/>
          <p:nvPr/>
        </p:nvSpPr>
        <p:spPr>
          <a:xfrm>
            <a:off x="1011238" y="2006600"/>
            <a:ext cx="6697662" cy="3060700"/>
          </a:xfrm>
          <a:custGeom>
            <a:avLst/>
            <a:gdLst>
              <a:gd name="txL" fmla="*/ 0 w 4219"/>
              <a:gd name="txT" fmla="*/ 0 h 1928"/>
              <a:gd name="txR" fmla="*/ 4219 w 4219"/>
              <a:gd name="txB" fmla="*/ 1928 h 1928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219" h="1928">
                <a:moveTo>
                  <a:pt x="0" y="10"/>
                </a:moveTo>
                <a:lnTo>
                  <a:pt x="1003" y="0"/>
                </a:lnTo>
                <a:lnTo>
                  <a:pt x="3387" y="1928"/>
                </a:lnTo>
                <a:lnTo>
                  <a:pt x="4219" y="1928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38"/>
          <p:cNvGrpSpPr/>
          <p:nvPr/>
        </p:nvGrpSpPr>
        <p:grpSpPr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68648" name="Line 39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8649" name="Oval 40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8809" name="Oval 41"/>
          <p:cNvSpPr/>
          <p:nvPr/>
        </p:nvSpPr>
        <p:spPr>
          <a:xfrm>
            <a:off x="2332038" y="2222500"/>
            <a:ext cx="985837" cy="9620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88810" name="Line 42"/>
          <p:cNvSpPr/>
          <p:nvPr/>
        </p:nvSpPr>
        <p:spPr>
          <a:xfrm flipH="1">
            <a:off x="6261100" y="4902200"/>
            <a:ext cx="12700" cy="11938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8811" name="Freeform 43"/>
          <p:cNvSpPr/>
          <p:nvPr/>
        </p:nvSpPr>
        <p:spPr>
          <a:xfrm>
            <a:off x="1155700" y="3886200"/>
            <a:ext cx="6667500" cy="2260600"/>
          </a:xfrm>
          <a:custGeom>
            <a:avLst/>
            <a:gdLst>
              <a:gd name="txL" fmla="*/ 0 w 4200"/>
              <a:gd name="txT" fmla="*/ 0 h 1424"/>
              <a:gd name="txR" fmla="*/ 4200 w 4200"/>
              <a:gd name="txB" fmla="*/ 1424 h 142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rect l="txL" t="txT" r="txR" b="tx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44"/>
          <p:cNvGrpSpPr/>
          <p:nvPr/>
        </p:nvGrpSpPr>
        <p:grpSpPr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68646" name="Line 45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8647" name="Oval 46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8815" name="Oval 47"/>
          <p:cNvSpPr/>
          <p:nvPr/>
        </p:nvSpPr>
        <p:spPr>
          <a:xfrm>
            <a:off x="2328863" y="2227263"/>
            <a:ext cx="985837" cy="9620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8642" name="Text Box 48"/>
          <p:cNvSpPr txBox="1"/>
          <p:nvPr/>
        </p:nvSpPr>
        <p:spPr>
          <a:xfrm>
            <a:off x="1409700" y="3854450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64564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rdt2.0: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无差错时的操作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864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88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880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88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888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09" grpId="0" animBg="1"/>
      <p:bldP spid="288815" grpId="0" animBg="1"/>
      <p:bldP spid="2888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val 3"/>
          <p:cNvSpPr/>
          <p:nvPr/>
        </p:nvSpPr>
        <p:spPr>
          <a:xfrm>
            <a:off x="696913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9635" name="Text Box 4"/>
          <p:cNvSpPr txBox="1"/>
          <p:nvPr/>
        </p:nvSpPr>
        <p:spPr>
          <a:xfrm>
            <a:off x="609600" y="2362200"/>
            <a:ext cx="120015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 等待来自上面的调用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69636" name="Text Box 5"/>
          <p:cNvSpPr txBox="1"/>
          <p:nvPr/>
        </p:nvSpPr>
        <p:spPr>
          <a:xfrm>
            <a:off x="1004888" y="1490663"/>
            <a:ext cx="3643312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snkpkt = make_pkt(data,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37" name="Line 6"/>
          <p:cNvSpPr/>
          <p:nvPr/>
        </p:nvSpPr>
        <p:spPr>
          <a:xfrm>
            <a:off x="1109663" y="1535113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638" name="Text Box 7"/>
          <p:cNvSpPr txBox="1"/>
          <p:nvPr/>
        </p:nvSpPr>
        <p:spPr>
          <a:xfrm>
            <a:off x="6319838" y="5314950"/>
            <a:ext cx="2143125" cy="619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udt_send(ACK)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39" name="Text Box 8"/>
          <p:cNvSpPr txBox="1"/>
          <p:nvPr/>
        </p:nvSpPr>
        <p:spPr>
          <a:xfrm>
            <a:off x="6297613" y="4781550"/>
            <a:ext cx="2157412" cy="701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notcorrupt(rcvpkt)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40" name="Line 9"/>
          <p:cNvSpPr/>
          <p:nvPr/>
        </p:nvSpPr>
        <p:spPr>
          <a:xfrm>
            <a:off x="6419850" y="5370513"/>
            <a:ext cx="14890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641" name="Freeform 10"/>
          <p:cNvSpPr/>
          <p:nvPr/>
        </p:nvSpPr>
        <p:spPr>
          <a:xfrm flipV="1">
            <a:off x="1057275" y="1979613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42" name="Freeform 11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43" name="Text Box 12"/>
          <p:cNvSpPr txBox="1"/>
          <p:nvPr/>
        </p:nvSpPr>
        <p:spPr>
          <a:xfrm>
            <a:off x="1071563" y="3492500"/>
            <a:ext cx="3548062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isACK(rcvpkt)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44" name="Line 13"/>
          <p:cNvSpPr/>
          <p:nvPr/>
        </p:nvSpPr>
        <p:spPr>
          <a:xfrm>
            <a:off x="1173163" y="38163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9645" name="Freeform 14"/>
          <p:cNvSpPr/>
          <p:nvPr/>
        </p:nvSpPr>
        <p:spPr>
          <a:xfrm>
            <a:off x="3252788" y="2286000"/>
            <a:ext cx="466725" cy="893763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46" name="Text Box 15"/>
          <p:cNvSpPr txBox="1"/>
          <p:nvPr/>
        </p:nvSpPr>
        <p:spPr>
          <a:xfrm>
            <a:off x="3562350" y="2600325"/>
            <a:ext cx="1763713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47" name="Text Box 16"/>
          <p:cNvSpPr txBox="1"/>
          <p:nvPr/>
        </p:nvSpPr>
        <p:spPr>
          <a:xfrm>
            <a:off x="3536950" y="1925638"/>
            <a:ext cx="2085975" cy="6318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isNAK(rcvpkt)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69648" name="Line 17"/>
          <p:cNvSpPr/>
          <p:nvPr/>
        </p:nvSpPr>
        <p:spPr>
          <a:xfrm>
            <a:off x="3656013" y="2600325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69649" name="Group 18"/>
          <p:cNvGrpSpPr/>
          <p:nvPr/>
        </p:nvGrpSpPr>
        <p:grpSpPr>
          <a:xfrm>
            <a:off x="6573838" y="2352675"/>
            <a:ext cx="1924050" cy="858838"/>
            <a:chOff x="2222" y="2660"/>
            <a:chExt cx="1212" cy="541"/>
          </a:xfrm>
        </p:grpSpPr>
        <p:sp>
          <p:nvSpPr>
            <p:cNvPr id="69684" name="Text Box 19"/>
            <p:cNvSpPr txBox="1"/>
            <p:nvPr/>
          </p:nvSpPr>
          <p:spPr>
            <a:xfrm>
              <a:off x="2222" y="3039"/>
              <a:ext cx="1152" cy="16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udt_send(NAK)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9685" name="Text Box 20"/>
            <p:cNvSpPr txBox="1"/>
            <p:nvPr/>
          </p:nvSpPr>
          <p:spPr>
            <a:xfrm>
              <a:off x="2225" y="2660"/>
              <a:ext cx="1209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rdt_rcv(rcvpkt) &amp;&amp; </a:t>
              </a:r>
            </a:p>
            <a:p>
              <a:r>
                <a:rPr lang="en-US" altLang="zh-CN" dirty="0">
                  <a:latin typeface="Arial" panose="020B0604020202020204" pitchFamily="34" charset="0"/>
                </a:rPr>
                <a:t>  corrupt(rcvpkt)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sp>
          <p:nvSpPr>
            <p:cNvPr id="69686" name="Line 21"/>
            <p:cNvSpPr/>
            <p:nvPr/>
          </p:nvSpPr>
          <p:spPr>
            <a:xfrm>
              <a:off x="2285" y="3040"/>
              <a:ext cx="624" cy="0"/>
            </a:xfrm>
            <a:prstGeom prst="line">
              <a:avLst/>
            </a:prstGeom>
            <a:ln w="2857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9650" name="Group 22"/>
          <p:cNvGrpSpPr/>
          <p:nvPr/>
        </p:nvGrpSpPr>
        <p:grpSpPr>
          <a:xfrm>
            <a:off x="2292350" y="2222500"/>
            <a:ext cx="1074738" cy="962025"/>
            <a:chOff x="1540" y="2116"/>
            <a:chExt cx="677" cy="606"/>
          </a:xfrm>
        </p:grpSpPr>
        <p:sp>
          <p:nvSpPr>
            <p:cNvPr id="69682" name="Oval 23"/>
            <p:cNvSpPr/>
            <p:nvPr/>
          </p:nvSpPr>
          <p:spPr>
            <a:xfrm>
              <a:off x="1565" y="2116"/>
              <a:ext cx="621" cy="60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69683" name="Text Box 24"/>
            <p:cNvSpPr txBox="1"/>
            <p:nvPr/>
          </p:nvSpPr>
          <p:spPr>
            <a:xfrm>
              <a:off x="1540" y="2163"/>
              <a:ext cx="677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Arial" panose="020B0604020202020204" pitchFamily="34" charset="0"/>
                </a:rPr>
                <a:t>等待</a:t>
              </a:r>
              <a:r>
                <a:rPr lang="en-US" altLang="zh-CN" dirty="0">
                  <a:latin typeface="Arial" panose="020B0604020202020204" pitchFamily="34" charset="0"/>
                </a:rPr>
                <a:t>ACK </a:t>
              </a:r>
              <a:r>
                <a:rPr lang="zh-CN" altLang="en-US" dirty="0">
                  <a:latin typeface="Arial" panose="020B0604020202020204" pitchFamily="34" charset="0"/>
                </a:rPr>
                <a:t>或</a:t>
              </a:r>
              <a:r>
                <a:rPr lang="en-US" altLang="zh-CN" dirty="0">
                  <a:latin typeface="Arial" panose="020B0604020202020204" pitchFamily="34" charset="0"/>
                </a:rPr>
                <a:t>NAK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69651" name="Freeform 25"/>
          <p:cNvSpPr/>
          <p:nvPr/>
        </p:nvSpPr>
        <p:spPr>
          <a:xfrm>
            <a:off x="6672263" y="3148013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52" name="Oval 26"/>
          <p:cNvSpPr/>
          <p:nvPr/>
        </p:nvSpPr>
        <p:spPr>
          <a:xfrm>
            <a:off x="6764338" y="35687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69653" name="Text Box 27"/>
          <p:cNvSpPr txBox="1"/>
          <p:nvPr/>
        </p:nvSpPr>
        <p:spPr>
          <a:xfrm>
            <a:off x="6677025" y="3652838"/>
            <a:ext cx="1200150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 等待来自下面的调用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69654" name="Freeform 28"/>
          <p:cNvSpPr/>
          <p:nvPr/>
        </p:nvSpPr>
        <p:spPr>
          <a:xfrm flipV="1">
            <a:off x="6684963" y="4464050"/>
            <a:ext cx="12573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2857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9"/>
          <p:cNvGrpSpPr/>
          <p:nvPr/>
        </p:nvGrpSpPr>
        <p:grpSpPr>
          <a:xfrm>
            <a:off x="349250" y="2166938"/>
            <a:ext cx="1333500" cy="1004887"/>
            <a:chOff x="220" y="1365"/>
            <a:chExt cx="840" cy="633"/>
          </a:xfrm>
        </p:grpSpPr>
        <p:sp>
          <p:nvSpPr>
            <p:cNvPr id="69680" name="Line 30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9681" name="Oval 31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334125" y="3497263"/>
            <a:ext cx="1414463" cy="1033462"/>
            <a:chOff x="3990" y="2203"/>
            <a:chExt cx="891" cy="651"/>
          </a:xfrm>
        </p:grpSpPr>
        <p:sp>
          <p:nvSpPr>
            <p:cNvPr id="69678" name="Line 33"/>
            <p:cNvSpPr/>
            <p:nvPr/>
          </p:nvSpPr>
          <p:spPr>
            <a:xfrm>
              <a:off x="3990" y="2203"/>
              <a:ext cx="273" cy="154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9679" name="Oval 34"/>
            <p:cNvSpPr/>
            <p:nvPr/>
          </p:nvSpPr>
          <p:spPr>
            <a:xfrm>
              <a:off x="4260" y="2248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9657" name="Text Box 35"/>
          <p:cNvSpPr txBox="1"/>
          <p:nvPr/>
        </p:nvSpPr>
        <p:spPr>
          <a:xfrm>
            <a:off x="1030288" y="1200150"/>
            <a:ext cx="2255837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289828" name="Line 36"/>
          <p:cNvSpPr/>
          <p:nvPr/>
        </p:nvSpPr>
        <p:spPr>
          <a:xfrm>
            <a:off x="1011238" y="1289050"/>
            <a:ext cx="12700" cy="747713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9829" name="Freeform 37"/>
          <p:cNvSpPr/>
          <p:nvPr/>
        </p:nvSpPr>
        <p:spPr>
          <a:xfrm>
            <a:off x="1011238" y="2006600"/>
            <a:ext cx="6940550" cy="654050"/>
          </a:xfrm>
          <a:custGeom>
            <a:avLst/>
            <a:gdLst>
              <a:gd name="txL" fmla="*/ 0 w 4372"/>
              <a:gd name="txT" fmla="*/ 0 h 412"/>
              <a:gd name="txR" fmla="*/ 4372 w 4372"/>
              <a:gd name="txB" fmla="*/ 412 h 412"/>
            </a:gdLst>
            <a:ahLst/>
            <a:cxnLst>
              <a:cxn ang="0">
                <a:pos x="0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4372" h="412">
                <a:moveTo>
                  <a:pt x="0" y="10"/>
                </a:moveTo>
                <a:lnTo>
                  <a:pt x="1003" y="0"/>
                </a:lnTo>
                <a:lnTo>
                  <a:pt x="3508" y="412"/>
                </a:lnTo>
                <a:lnTo>
                  <a:pt x="4372" y="412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38"/>
          <p:cNvGrpSpPr/>
          <p:nvPr/>
        </p:nvGrpSpPr>
        <p:grpSpPr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69676" name="Line 39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9677" name="Oval 40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9833" name="Oval 41"/>
          <p:cNvSpPr/>
          <p:nvPr/>
        </p:nvSpPr>
        <p:spPr>
          <a:xfrm>
            <a:off x="2332038" y="2222500"/>
            <a:ext cx="985837" cy="9620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89834" name="Line 42"/>
          <p:cNvSpPr/>
          <p:nvPr/>
        </p:nvSpPr>
        <p:spPr>
          <a:xfrm flipH="1">
            <a:off x="6261100" y="4902200"/>
            <a:ext cx="12700" cy="1193800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9835" name="Freeform 43"/>
          <p:cNvSpPr/>
          <p:nvPr/>
        </p:nvSpPr>
        <p:spPr>
          <a:xfrm>
            <a:off x="1155700" y="3886200"/>
            <a:ext cx="6667500" cy="2260600"/>
          </a:xfrm>
          <a:custGeom>
            <a:avLst/>
            <a:gdLst>
              <a:gd name="txL" fmla="*/ 0 w 4200"/>
              <a:gd name="txT" fmla="*/ 0 h 1424"/>
              <a:gd name="txR" fmla="*/ 4200 w 4200"/>
              <a:gd name="txB" fmla="*/ 1424 h 1424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rect l="txL" t="txT" r="txR" b="txB"/>
            <a:pathLst>
              <a:path w="4200" h="1424">
                <a:moveTo>
                  <a:pt x="4200" y="1424"/>
                </a:moveTo>
                <a:lnTo>
                  <a:pt x="3224" y="1424"/>
                </a:lnTo>
                <a:lnTo>
                  <a:pt x="1880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44"/>
          <p:cNvGrpSpPr/>
          <p:nvPr/>
        </p:nvGrpSpPr>
        <p:grpSpPr>
          <a:xfrm>
            <a:off x="347663" y="2166938"/>
            <a:ext cx="1333500" cy="1004887"/>
            <a:chOff x="220" y="1365"/>
            <a:chExt cx="840" cy="633"/>
          </a:xfrm>
        </p:grpSpPr>
        <p:sp>
          <p:nvSpPr>
            <p:cNvPr id="69674" name="Line 45"/>
            <p:cNvSpPr/>
            <p:nvPr/>
          </p:nvSpPr>
          <p:spPr>
            <a:xfrm>
              <a:off x="220" y="1365"/>
              <a:ext cx="273" cy="15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dash"/>
              <a:headEnd type="none" w="med" len="med"/>
              <a:tailEnd type="triangle" w="med" len="med"/>
            </a:ln>
          </p:spPr>
        </p:sp>
        <p:sp>
          <p:nvSpPr>
            <p:cNvPr id="69675" name="Oval 46"/>
            <p:cNvSpPr/>
            <p:nvPr/>
          </p:nvSpPr>
          <p:spPr>
            <a:xfrm>
              <a:off x="439" y="1392"/>
              <a:ext cx="621" cy="60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9839" name="Oval 47"/>
          <p:cNvSpPr/>
          <p:nvPr/>
        </p:nvSpPr>
        <p:spPr>
          <a:xfrm>
            <a:off x="2328863" y="2227263"/>
            <a:ext cx="985837" cy="962025"/>
          </a:xfrm>
          <a:prstGeom prst="ellipse">
            <a:avLst/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89840" name="Line 48"/>
          <p:cNvSpPr/>
          <p:nvPr/>
        </p:nvSpPr>
        <p:spPr>
          <a:xfrm>
            <a:off x="6553200" y="2493963"/>
            <a:ext cx="0" cy="817562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9841" name="Freeform 49"/>
          <p:cNvSpPr/>
          <p:nvPr/>
        </p:nvSpPr>
        <p:spPr>
          <a:xfrm>
            <a:off x="3657600" y="2216150"/>
            <a:ext cx="4378325" cy="1025525"/>
          </a:xfrm>
          <a:custGeom>
            <a:avLst/>
            <a:gdLst>
              <a:gd name="txL" fmla="*/ 0 w 2758"/>
              <a:gd name="txT" fmla="*/ 0 h 646"/>
              <a:gd name="txR" fmla="*/ 2758 w 2758"/>
              <a:gd name="txB" fmla="*/ 646 h 646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rect l="txL" t="txT" r="txR" b="txB"/>
            <a:pathLst>
              <a:path w="2758" h="646">
                <a:moveTo>
                  <a:pt x="2758" y="646"/>
                </a:moveTo>
                <a:lnTo>
                  <a:pt x="1763" y="629"/>
                </a:lnTo>
                <a:lnTo>
                  <a:pt x="1039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9842" name="Line 50"/>
          <p:cNvSpPr/>
          <p:nvPr/>
        </p:nvSpPr>
        <p:spPr>
          <a:xfrm>
            <a:off x="3548063" y="2090738"/>
            <a:ext cx="0" cy="846137"/>
          </a:xfrm>
          <a:prstGeom prst="line">
            <a:avLst/>
          </a:prstGeom>
          <a:ln w="762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89843" name="Freeform 51"/>
          <p:cNvSpPr/>
          <p:nvPr/>
        </p:nvSpPr>
        <p:spPr>
          <a:xfrm>
            <a:off x="3643313" y="2951163"/>
            <a:ext cx="4073525" cy="2133600"/>
          </a:xfrm>
          <a:custGeom>
            <a:avLst/>
            <a:gdLst>
              <a:gd name="txL" fmla="*/ 0 w 2566"/>
              <a:gd name="txT" fmla="*/ 0 h 1344"/>
              <a:gd name="txR" fmla="*/ 2566 w 2566"/>
              <a:gd name="txB" fmla="*/ 1344 h 1344"/>
            </a:gdLst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2566" h="1344">
                <a:moveTo>
                  <a:pt x="0" y="0"/>
                </a:moveTo>
                <a:lnTo>
                  <a:pt x="1013" y="0"/>
                </a:lnTo>
                <a:lnTo>
                  <a:pt x="1650" y="1344"/>
                </a:lnTo>
                <a:lnTo>
                  <a:pt x="2566" y="1344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670" name="Text Box 52"/>
          <p:cNvSpPr txBox="1"/>
          <p:nvPr/>
        </p:nvSpPr>
        <p:spPr>
          <a:xfrm>
            <a:off x="1435100" y="3868738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65592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rdt2.0: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有差错时的情况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967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898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9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89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89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898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98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898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289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33" grpId="0" animBg="1"/>
      <p:bldP spid="289839" grpId="0" animBg="1"/>
      <p:bldP spid="28983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3"/>
          <p:cNvSpPr>
            <a:spLocks noGrp="1"/>
          </p:cNvSpPr>
          <p:nvPr>
            <p:ph type="body" sz="half"/>
          </p:nvPr>
        </p:nvSpPr>
        <p:spPr>
          <a:xfrm>
            <a:off x="533400" y="914400"/>
            <a:ext cx="3932238" cy="2667000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accent2"/>
              </a:buClr>
              <a:buSzPct val="85000"/>
              <a:buFont typeface="ZapfDingbats" pitchFamily="82" charset="2"/>
              <a:defRPr sz="2400"/>
            </a:lvl1pPr>
            <a:lvl2pPr lvl="1">
              <a:buClr>
                <a:schemeClr val="accent2"/>
              </a:buClr>
              <a:buSzPct val="75000"/>
              <a:buFont typeface="ZapfDingbats" pitchFamily="82" charset="2"/>
              <a:defRPr sz="2000"/>
            </a:lvl2pPr>
            <a:lvl3pPr lvl="2">
              <a:buClrTx/>
              <a:buSzTx/>
              <a:buFontTx/>
              <a:defRPr sz="18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</a:rPr>
              <a:t>如果</a:t>
            </a:r>
            <a:r>
              <a:rPr lang="en-US" altLang="zh-CN" dirty="0">
                <a:solidFill>
                  <a:srgbClr val="FF0000"/>
                </a:solidFill>
              </a:rPr>
              <a:t>ACK/NAK</a:t>
            </a:r>
            <a:r>
              <a:rPr lang="zh-CN" altLang="en-US" dirty="0">
                <a:solidFill>
                  <a:srgbClr val="FF0000"/>
                </a:solidFill>
              </a:rPr>
              <a:t>受损，将会出现何种情况？</a:t>
            </a:r>
            <a:endParaRPr lang="en-US" altLang="zh-CN" dirty="0"/>
          </a:p>
          <a:p>
            <a:pPr lvl="0">
              <a:spcBef>
                <a:spcPct val="40000"/>
              </a:spcBef>
              <a:buFont typeface="ZapfDingbats" pitchFamily="82" charset="2"/>
              <a:buChar char="r"/>
            </a:pPr>
            <a:r>
              <a:rPr lang="zh-CN" altLang="en-US" dirty="0"/>
              <a:t>发送方不知道在接收方会发生什么情况！</a:t>
            </a:r>
            <a:endParaRPr lang="en-US" altLang="zh-CN" dirty="0"/>
          </a:p>
          <a:p>
            <a:pPr lvl="0">
              <a:spcBef>
                <a:spcPct val="40000"/>
              </a:spcBef>
              <a:buFont typeface="ZapfDingbats" pitchFamily="82" charset="2"/>
              <a:buChar char="r"/>
            </a:pPr>
            <a:r>
              <a:rPr lang="zh-CN" altLang="en-US" dirty="0"/>
              <a:t>不能只是重传：可能导致重复（ </a:t>
            </a:r>
            <a:r>
              <a:rPr lang="en-US" altLang="zh-CN" dirty="0"/>
              <a:t>duplicate</a:t>
            </a:r>
            <a:r>
              <a:rPr lang="zh-CN" altLang="en-US" dirty="0"/>
              <a:t> ）</a:t>
            </a:r>
          </a:p>
          <a:p>
            <a:pPr lvl="0">
              <a:spcBef>
                <a:spcPct val="40000"/>
              </a:spcBef>
              <a:buFont typeface="Wingdings" panose="05000000000000000000" pitchFamily="2" charset="2"/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lvl="0">
              <a:spcBef>
                <a:spcPct val="40000"/>
              </a:spcBef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66566" name="Rectangle 4"/>
          <p:cNvSpPr>
            <a:spLocks noGrp="1"/>
          </p:cNvSpPr>
          <p:nvPr>
            <p:ph type="body" sz="half"/>
          </p:nvPr>
        </p:nvSpPr>
        <p:spPr>
          <a:xfrm>
            <a:off x="4724400" y="838200"/>
            <a:ext cx="3910013" cy="3352800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accent2"/>
              </a:buClr>
              <a:buSzPct val="85000"/>
              <a:buFont typeface="ZapfDingbats" pitchFamily="82" charset="2"/>
              <a:defRPr sz="2400"/>
            </a:lvl1pPr>
            <a:lvl2pPr lvl="1">
              <a:buClr>
                <a:schemeClr val="accent2"/>
              </a:buClr>
              <a:buSzPct val="75000"/>
              <a:buFont typeface="ZapfDingbats" pitchFamily="82" charset="2"/>
              <a:defRPr sz="2000"/>
            </a:lvl2pPr>
            <a:lvl3pPr lvl="2">
              <a:buClrTx/>
              <a:buSzTx/>
              <a:buFontTx/>
              <a:defRPr sz="18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0000"/>
                </a:solidFill>
              </a:rPr>
              <a:t>处理重复（序号机制）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</a:p>
          <a:p>
            <a:pPr lvl="0">
              <a:spcBef>
                <a:spcPct val="40000"/>
              </a:spcBef>
              <a:buFont typeface="ZapfDingbats" pitchFamily="82" charset="2"/>
              <a:buChar char="r"/>
            </a:pPr>
            <a:r>
              <a:rPr lang="zh-CN" altLang="en-US" dirty="0"/>
              <a:t>发送方对每个分组增加</a:t>
            </a:r>
            <a:r>
              <a:rPr lang="zh-CN" altLang="en-US" i="1" dirty="0">
                <a:solidFill>
                  <a:schemeClr val="accent2"/>
                </a:solidFill>
              </a:rPr>
              <a:t>序列号</a:t>
            </a:r>
          </a:p>
          <a:p>
            <a:pPr lvl="0">
              <a:spcBef>
                <a:spcPct val="40000"/>
              </a:spcBef>
              <a:buFont typeface="ZapfDingbats" pitchFamily="82" charset="2"/>
              <a:buChar char="r"/>
            </a:pPr>
            <a:r>
              <a:rPr lang="zh-CN" altLang="en-US" dirty="0"/>
              <a:t>如果</a:t>
            </a:r>
            <a:r>
              <a:rPr lang="en-US" altLang="zh-CN" dirty="0"/>
              <a:t>ACK/NAK</a:t>
            </a:r>
            <a:r>
              <a:rPr lang="zh-CN" altLang="en-US" dirty="0"/>
              <a:t>受损，发送方重传当前的分组</a:t>
            </a:r>
          </a:p>
          <a:p>
            <a:pPr lvl="0">
              <a:spcBef>
                <a:spcPct val="40000"/>
              </a:spcBef>
              <a:buFont typeface="ZapfDingbats" pitchFamily="82" charset="2"/>
              <a:buChar char="r"/>
            </a:pPr>
            <a:r>
              <a:rPr lang="zh-CN" altLang="en-US" dirty="0"/>
              <a:t>接收方丢弃</a:t>
            </a:r>
            <a:r>
              <a:rPr lang="en-US" altLang="zh-CN" dirty="0"/>
              <a:t>(</a:t>
            </a:r>
            <a:r>
              <a:rPr lang="zh-CN" altLang="en-US" dirty="0"/>
              <a:t>不再向上交付</a:t>
            </a:r>
            <a:r>
              <a:rPr lang="en-US" altLang="zh-CN" dirty="0"/>
              <a:t>)</a:t>
            </a:r>
            <a:r>
              <a:rPr lang="zh-CN" altLang="en-US" dirty="0"/>
              <a:t>重复的分组</a:t>
            </a:r>
          </a:p>
        </p:txBody>
      </p:sp>
      <p:sp>
        <p:nvSpPr>
          <p:cNvPr id="66573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rdt2.0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有重大的缺陷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!</a:t>
            </a: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066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39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24"/>
          <p:cNvGrpSpPr/>
          <p:nvPr/>
        </p:nvGrpSpPr>
        <p:grpSpPr>
          <a:xfrm>
            <a:off x="76200" y="3810000"/>
            <a:ext cx="4106863" cy="2667000"/>
            <a:chOff x="457200" y="4038600"/>
            <a:chExt cx="4107163" cy="2667000"/>
          </a:xfrm>
        </p:grpSpPr>
        <p:cxnSp>
          <p:nvCxnSpPr>
            <p:cNvPr id="70678" name="直接连接符 8"/>
            <p:cNvCxnSpPr/>
            <p:nvPr/>
          </p:nvCxnSpPr>
          <p:spPr>
            <a:xfrm>
              <a:off x="1219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70679" name="直接连接符 9"/>
            <p:cNvCxnSpPr/>
            <p:nvPr/>
          </p:nvCxnSpPr>
          <p:spPr>
            <a:xfrm>
              <a:off x="3505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70680" name="TextBox 10"/>
            <p:cNvSpPr txBox="1"/>
            <p:nvPr/>
          </p:nvSpPr>
          <p:spPr>
            <a:xfrm>
              <a:off x="838200" y="4114800"/>
              <a:ext cx="8787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Sender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0681" name="TextBox 11"/>
            <p:cNvSpPr txBox="1"/>
            <p:nvPr/>
          </p:nvSpPr>
          <p:spPr>
            <a:xfrm>
              <a:off x="3057678" y="4038600"/>
              <a:ext cx="101181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Receiver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82" name="直接连接符 13"/>
            <p:cNvCxnSpPr/>
            <p:nvPr/>
          </p:nvCxnSpPr>
          <p:spPr>
            <a:xfrm>
              <a:off x="1295400" y="4648200"/>
              <a:ext cx="2057400" cy="5334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83" name="TextBox 14"/>
            <p:cNvSpPr txBox="1"/>
            <p:nvPr/>
          </p:nvSpPr>
          <p:spPr>
            <a:xfrm>
              <a:off x="1981200" y="4495800"/>
              <a:ext cx="70083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84" name="直接连接符 17"/>
            <p:cNvCxnSpPr/>
            <p:nvPr/>
          </p:nvCxnSpPr>
          <p:spPr>
            <a:xfrm flipH="1">
              <a:off x="1447800" y="5334000"/>
              <a:ext cx="1905000" cy="4572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85" name="TextBox 18"/>
            <p:cNvSpPr txBox="1"/>
            <p:nvPr/>
          </p:nvSpPr>
          <p:spPr>
            <a:xfrm>
              <a:off x="1905000" y="5181600"/>
              <a:ext cx="58381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ACK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86" name="直接连接符 22"/>
            <p:cNvCxnSpPr/>
            <p:nvPr/>
          </p:nvCxnSpPr>
          <p:spPr>
            <a:xfrm>
              <a:off x="1219200" y="5867400"/>
              <a:ext cx="2057400" cy="5334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87" name="TextBox 23"/>
            <p:cNvSpPr txBox="1"/>
            <p:nvPr/>
          </p:nvSpPr>
          <p:spPr>
            <a:xfrm>
              <a:off x="1905000" y="5715000"/>
              <a:ext cx="70083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0688" name="TextBox 26"/>
            <p:cNvSpPr txBox="1"/>
            <p:nvPr/>
          </p:nvSpPr>
          <p:spPr>
            <a:xfrm>
              <a:off x="457200" y="5638800"/>
              <a:ext cx="74892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wrong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689" name="TextBox 27"/>
            <p:cNvSpPr txBox="1"/>
            <p:nvPr/>
          </p:nvSpPr>
          <p:spPr>
            <a:xfrm>
              <a:off x="3505200" y="4953000"/>
              <a:ext cx="91082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correct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690" name="TextBox 28"/>
            <p:cNvSpPr txBox="1"/>
            <p:nvPr/>
          </p:nvSpPr>
          <p:spPr>
            <a:xfrm>
              <a:off x="3509266" y="6096000"/>
              <a:ext cx="10550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duplicate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3" name="组合 29"/>
          <p:cNvGrpSpPr/>
          <p:nvPr/>
        </p:nvGrpSpPr>
        <p:grpSpPr>
          <a:xfrm>
            <a:off x="4727575" y="3810000"/>
            <a:ext cx="3959225" cy="2667000"/>
            <a:chOff x="457200" y="4038600"/>
            <a:chExt cx="3958827" cy="2667000"/>
          </a:xfrm>
        </p:grpSpPr>
        <p:cxnSp>
          <p:nvCxnSpPr>
            <p:cNvPr id="70665" name="直接连接符 30"/>
            <p:cNvCxnSpPr/>
            <p:nvPr/>
          </p:nvCxnSpPr>
          <p:spPr>
            <a:xfrm>
              <a:off x="1219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70666" name="直接连接符 31"/>
            <p:cNvCxnSpPr/>
            <p:nvPr/>
          </p:nvCxnSpPr>
          <p:spPr>
            <a:xfrm>
              <a:off x="3505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70667" name="TextBox 32"/>
            <p:cNvSpPr txBox="1"/>
            <p:nvPr/>
          </p:nvSpPr>
          <p:spPr>
            <a:xfrm>
              <a:off x="838200" y="4114800"/>
              <a:ext cx="8787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Sender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0668" name="TextBox 33"/>
            <p:cNvSpPr txBox="1"/>
            <p:nvPr/>
          </p:nvSpPr>
          <p:spPr>
            <a:xfrm>
              <a:off x="3057678" y="4038600"/>
              <a:ext cx="101181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Receiver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69" name="直接连接符 34"/>
            <p:cNvCxnSpPr/>
            <p:nvPr/>
          </p:nvCxnSpPr>
          <p:spPr>
            <a:xfrm>
              <a:off x="1295400" y="4648200"/>
              <a:ext cx="2057400" cy="5334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70" name="TextBox 35"/>
            <p:cNvSpPr txBox="1"/>
            <p:nvPr/>
          </p:nvSpPr>
          <p:spPr>
            <a:xfrm>
              <a:off x="1725522" y="4495800"/>
              <a:ext cx="1212191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r>
                <a:rPr lang="en-US" altLang="zh-CN" dirty="0">
                  <a:latin typeface="Comic Sans MS" panose="030F0702030302020204" pitchFamily="66" charset="0"/>
                </a:rPr>
                <a:t>,Data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71" name="直接连接符 36"/>
            <p:cNvCxnSpPr/>
            <p:nvPr/>
          </p:nvCxnSpPr>
          <p:spPr>
            <a:xfrm flipH="1">
              <a:off x="1447800" y="5334000"/>
              <a:ext cx="1905000" cy="4572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72" name="TextBox 37"/>
            <p:cNvSpPr txBox="1"/>
            <p:nvPr/>
          </p:nvSpPr>
          <p:spPr>
            <a:xfrm>
              <a:off x="1905000" y="5181600"/>
              <a:ext cx="58381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ACK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673" name="直接连接符 38"/>
            <p:cNvCxnSpPr/>
            <p:nvPr/>
          </p:nvCxnSpPr>
          <p:spPr>
            <a:xfrm>
              <a:off x="1219200" y="5867400"/>
              <a:ext cx="2057400" cy="533400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0674" name="TextBox 39"/>
            <p:cNvSpPr txBox="1"/>
            <p:nvPr/>
          </p:nvSpPr>
          <p:spPr>
            <a:xfrm>
              <a:off x="1618865" y="5715000"/>
              <a:ext cx="127310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r>
                <a:rPr lang="en-US" altLang="zh-CN" dirty="0">
                  <a:latin typeface="Comic Sans MS" panose="030F0702030302020204" pitchFamily="66" charset="0"/>
                </a:rPr>
                <a:t>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0675" name="TextBox 40"/>
            <p:cNvSpPr txBox="1"/>
            <p:nvPr/>
          </p:nvSpPr>
          <p:spPr>
            <a:xfrm>
              <a:off x="457200" y="5638800"/>
              <a:ext cx="74892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wrong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676" name="TextBox 41"/>
            <p:cNvSpPr txBox="1"/>
            <p:nvPr/>
          </p:nvSpPr>
          <p:spPr>
            <a:xfrm>
              <a:off x="3505200" y="4953000"/>
              <a:ext cx="91082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correct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0677" name="TextBox 42"/>
            <p:cNvSpPr txBox="1"/>
            <p:nvPr/>
          </p:nvSpPr>
          <p:spPr>
            <a:xfrm>
              <a:off x="3570317" y="6138446"/>
              <a:ext cx="62068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drop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6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65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6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65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200" dirty="0">
                <a:cs typeface="Times New Roman" panose="02020603050405020304" pitchFamily="18" charset="0"/>
              </a:rPr>
              <a:t>传输层服务</a:t>
            </a:r>
            <a:endParaRPr lang="zh-CN" altLang="en-US" sz="3200" dirty="0">
              <a:ea typeface="Times New Roman" panose="02020603050405020304" pitchFamily="18" charset="0"/>
            </a:endParaRPr>
          </a:p>
        </p:txBody>
      </p:sp>
      <p:sp>
        <p:nvSpPr>
          <p:cNvPr id="37891" name="Rectangle 6"/>
          <p:cNvSpPr/>
          <p:nvPr/>
        </p:nvSpPr>
        <p:spPr>
          <a:xfrm>
            <a:off x="1066800" y="1295400"/>
            <a:ext cx="20574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面向信息处理</a:t>
            </a:r>
          </a:p>
        </p:txBody>
      </p:sp>
      <p:grpSp>
        <p:nvGrpSpPr>
          <p:cNvPr id="37892" name="Group 7"/>
          <p:cNvGrpSpPr/>
          <p:nvPr/>
        </p:nvGrpSpPr>
        <p:grpSpPr>
          <a:xfrm>
            <a:off x="3189288" y="1295400"/>
            <a:ext cx="2667000" cy="3346450"/>
            <a:chOff x="1632" y="720"/>
            <a:chExt cx="1680" cy="2352"/>
          </a:xfrm>
        </p:grpSpPr>
        <p:grpSp>
          <p:nvGrpSpPr>
            <p:cNvPr id="37900" name="Group 8"/>
            <p:cNvGrpSpPr/>
            <p:nvPr/>
          </p:nvGrpSpPr>
          <p:grpSpPr>
            <a:xfrm>
              <a:off x="1824" y="720"/>
              <a:ext cx="1344" cy="960"/>
              <a:chOff x="1824" y="720"/>
              <a:chExt cx="1344" cy="960"/>
            </a:xfrm>
          </p:grpSpPr>
          <p:sp>
            <p:nvSpPr>
              <p:cNvPr id="37909" name="Rectangle 9"/>
              <p:cNvSpPr/>
              <p:nvPr/>
            </p:nvSpPr>
            <p:spPr>
              <a:xfrm>
                <a:off x="1824" y="720"/>
                <a:ext cx="1344" cy="384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</a:rPr>
                  <a:t>应用层</a:t>
                </a:r>
              </a:p>
            </p:txBody>
          </p:sp>
          <p:sp>
            <p:nvSpPr>
              <p:cNvPr id="37910" name="Rectangle 10"/>
              <p:cNvSpPr/>
              <p:nvPr/>
            </p:nvSpPr>
            <p:spPr>
              <a:xfrm>
                <a:off x="1824" y="1296"/>
                <a:ext cx="1344" cy="384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</a:rPr>
                  <a:t>传输层</a:t>
                </a:r>
              </a:p>
            </p:txBody>
          </p:sp>
        </p:grpSp>
        <p:grpSp>
          <p:nvGrpSpPr>
            <p:cNvPr id="37901" name="Group 11"/>
            <p:cNvGrpSpPr/>
            <p:nvPr/>
          </p:nvGrpSpPr>
          <p:grpSpPr>
            <a:xfrm>
              <a:off x="1824" y="1920"/>
              <a:ext cx="1344" cy="1152"/>
              <a:chOff x="1824" y="1920"/>
              <a:chExt cx="1344" cy="1152"/>
            </a:xfrm>
          </p:grpSpPr>
          <p:sp>
            <p:nvSpPr>
              <p:cNvPr id="37906" name="Rectangle 12"/>
              <p:cNvSpPr/>
              <p:nvPr/>
            </p:nvSpPr>
            <p:spPr>
              <a:xfrm>
                <a:off x="1824" y="1920"/>
                <a:ext cx="1344" cy="384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</a:rPr>
                  <a:t>网络层</a:t>
                </a:r>
              </a:p>
            </p:txBody>
          </p:sp>
          <p:sp>
            <p:nvSpPr>
              <p:cNvPr id="37907" name="Rectangle 13"/>
              <p:cNvSpPr/>
              <p:nvPr/>
            </p:nvSpPr>
            <p:spPr>
              <a:xfrm>
                <a:off x="1824" y="2304"/>
                <a:ext cx="1344" cy="384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</a:rPr>
                  <a:t>数据链路层</a:t>
                </a:r>
              </a:p>
            </p:txBody>
          </p:sp>
          <p:sp>
            <p:nvSpPr>
              <p:cNvPr id="37908" name="Rectangle 14"/>
              <p:cNvSpPr/>
              <p:nvPr/>
            </p:nvSpPr>
            <p:spPr>
              <a:xfrm>
                <a:off x="1824" y="2688"/>
                <a:ext cx="1344" cy="384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r>
                  <a:rPr lang="zh-CN" altLang="en-US" sz="2000" dirty="0">
                    <a:latin typeface="Times New Roman" panose="02020603050405020304" pitchFamily="18" charset="0"/>
                  </a:rPr>
                  <a:t>物理层</a:t>
                </a:r>
              </a:p>
            </p:txBody>
          </p:sp>
        </p:grpSp>
        <p:sp>
          <p:nvSpPr>
            <p:cNvPr id="37902" name="AutoShape 15"/>
            <p:cNvSpPr/>
            <p:nvPr/>
          </p:nvSpPr>
          <p:spPr>
            <a:xfrm>
              <a:off x="1680" y="728"/>
              <a:ext cx="88" cy="384"/>
            </a:xfrm>
            <a:prstGeom prst="leftBrace">
              <a:avLst>
                <a:gd name="adj1" fmla="val 3636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7903" name="AutoShape 16"/>
            <p:cNvSpPr/>
            <p:nvPr/>
          </p:nvSpPr>
          <p:spPr>
            <a:xfrm>
              <a:off x="1632" y="1344"/>
              <a:ext cx="144" cy="1728"/>
            </a:xfrm>
            <a:prstGeom prst="leftBrace">
              <a:avLst>
                <a:gd name="adj1" fmla="val 100000"/>
                <a:gd name="adj2" fmla="val 48556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7904" name="AutoShape 17"/>
            <p:cNvSpPr/>
            <p:nvPr/>
          </p:nvSpPr>
          <p:spPr>
            <a:xfrm>
              <a:off x="3216" y="752"/>
              <a:ext cx="96" cy="928"/>
            </a:xfrm>
            <a:prstGeom prst="rightBrace">
              <a:avLst>
                <a:gd name="adj1" fmla="val 80555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7905" name="AutoShape 18"/>
            <p:cNvSpPr/>
            <p:nvPr/>
          </p:nvSpPr>
          <p:spPr>
            <a:xfrm>
              <a:off x="3216" y="1936"/>
              <a:ext cx="96" cy="1104"/>
            </a:xfrm>
            <a:prstGeom prst="rightBrace">
              <a:avLst>
                <a:gd name="adj1" fmla="val 95833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7893" name="Rectangle 19"/>
          <p:cNvSpPr/>
          <p:nvPr/>
        </p:nvSpPr>
        <p:spPr>
          <a:xfrm>
            <a:off x="979488" y="2889250"/>
            <a:ext cx="20574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面向通信</a:t>
            </a:r>
          </a:p>
        </p:txBody>
      </p:sp>
      <p:sp>
        <p:nvSpPr>
          <p:cNvPr id="37894" name="Rectangle 20"/>
          <p:cNvSpPr/>
          <p:nvPr/>
        </p:nvSpPr>
        <p:spPr>
          <a:xfrm>
            <a:off x="5867400" y="1447800"/>
            <a:ext cx="20574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用户功能</a:t>
            </a:r>
          </a:p>
        </p:txBody>
      </p:sp>
      <p:sp>
        <p:nvSpPr>
          <p:cNvPr id="37895" name="Rectangle 21"/>
          <p:cNvSpPr/>
          <p:nvPr/>
        </p:nvSpPr>
        <p:spPr>
          <a:xfrm>
            <a:off x="5791200" y="3422650"/>
            <a:ext cx="2057400" cy="6096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</a:rPr>
              <a:t>网络功能</a:t>
            </a:r>
          </a:p>
        </p:txBody>
      </p:sp>
      <p:sp>
        <p:nvSpPr>
          <p:cNvPr id="12310" name="AutoShape 22"/>
          <p:cNvSpPr/>
          <p:nvPr/>
        </p:nvSpPr>
        <p:spPr>
          <a:xfrm>
            <a:off x="6618288" y="2127250"/>
            <a:ext cx="2209800" cy="1149350"/>
          </a:xfrm>
          <a:prstGeom prst="wedgeRoundRectCallout">
            <a:avLst>
              <a:gd name="adj1" fmla="val -87639"/>
              <a:gd name="adj2" fmla="val -33384"/>
              <a:gd name="adj3" fmla="val 16667"/>
            </a:avLst>
          </a:prstGeom>
          <a:solidFill>
            <a:srgbClr val="FFCC00">
              <a:alpha val="50195"/>
            </a:srgbClr>
          </a:solidFill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</a:rPr>
              <a:t>整个网络体系结构中关键的一层。</a:t>
            </a:r>
          </a:p>
          <a:p>
            <a:pPr algn="ctr"/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端系统</a:t>
            </a:r>
            <a:r>
              <a:rPr lang="zh-CN" altLang="en-US" dirty="0">
                <a:latin typeface="Times New Roman" panose="02020603050405020304" pitchFamily="18" charset="0"/>
              </a:rPr>
              <a:t>运行传输层。</a:t>
            </a:r>
          </a:p>
        </p:txBody>
      </p:sp>
      <p:sp>
        <p:nvSpPr>
          <p:cNvPr id="3" name="内容占位符 2"/>
          <p:cNvSpPr/>
          <p:nvPr/>
        </p:nvSpPr>
        <p:spPr>
          <a:xfrm>
            <a:off x="304800" y="4884738"/>
            <a:ext cx="8751888" cy="14398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000" u="sng" dirty="0">
                <a:latin typeface="Comic Sans MS" panose="030F0702030302020204" pitchFamily="66" charset="0"/>
              </a:rPr>
              <a:t>传输层的基本功能</a:t>
            </a:r>
            <a:endParaRPr lang="en-US" altLang="zh-CN" sz="2000" u="sng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har char="•"/>
            </a:pPr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向应用层提供通信服务，实现进程到进程的逻辑通信。</a:t>
            </a:r>
            <a:endParaRPr lang="zh-CN" altLang="en-US" sz="2000" b="1" u="sng" dirty="0">
              <a:solidFill>
                <a:schemeClr val="accent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789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/>
          </p:nvPr>
        </p:nvSpPr>
        <p:spPr>
          <a:xfrm>
            <a:off x="333375" y="238125"/>
            <a:ext cx="8277225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rdt2.1: </a:t>
            </a:r>
            <a:r>
              <a:rPr lang="zh-CN" altLang="en-US" sz="3600" dirty="0"/>
              <a:t>发送方</a:t>
            </a:r>
            <a:r>
              <a:rPr lang="en-US" altLang="zh-CN" sz="3600" dirty="0"/>
              <a:t>, </a:t>
            </a:r>
            <a:r>
              <a:rPr lang="zh-CN" altLang="en-US" sz="3600" dirty="0"/>
              <a:t>处理受损的</a:t>
            </a:r>
            <a:r>
              <a:rPr lang="en-US" altLang="zh-CN" sz="3600" dirty="0"/>
              <a:t>ACK/NAK</a:t>
            </a:r>
            <a:endParaRPr lang="en-US" altLang="zh-CN" sz="4400" dirty="0"/>
          </a:p>
        </p:txBody>
      </p:sp>
      <p:sp>
        <p:nvSpPr>
          <p:cNvPr id="39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168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1685" name="Oval 3"/>
          <p:cNvSpPr/>
          <p:nvPr/>
        </p:nvSpPr>
        <p:spPr>
          <a:xfrm>
            <a:off x="2868613" y="2306638"/>
            <a:ext cx="901700" cy="836612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71686" name="Text Box 4"/>
          <p:cNvSpPr txBox="1"/>
          <p:nvPr/>
        </p:nvSpPr>
        <p:spPr>
          <a:xfrm>
            <a:off x="2816225" y="2395538"/>
            <a:ext cx="1090613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等待来自上面的调用</a:t>
            </a:r>
            <a:r>
              <a:rPr lang="en-US" altLang="zh-CN" dirty="0">
                <a:latin typeface="Comic Sans MS" panose="030F0702030302020204" pitchFamily="66" charset="0"/>
              </a:rPr>
              <a:t>0</a:t>
            </a:r>
            <a:endParaRPr lang="en-US" altLang="zh-CN" sz="1400" dirty="0">
              <a:latin typeface="Arial" panose="020B0604020202020204" pitchFamily="34" charset="0"/>
            </a:endParaRPr>
          </a:p>
        </p:txBody>
      </p:sp>
      <p:sp>
        <p:nvSpPr>
          <p:cNvPr id="71687" name="Text Box 5"/>
          <p:cNvSpPr txBox="1"/>
          <p:nvPr/>
        </p:nvSpPr>
        <p:spPr>
          <a:xfrm>
            <a:off x="3124200" y="1577975"/>
            <a:ext cx="3694113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sndpkt = make_pkt(0, 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688" name="Text Box 6"/>
          <p:cNvSpPr txBox="1"/>
          <p:nvPr/>
        </p:nvSpPr>
        <p:spPr>
          <a:xfrm>
            <a:off x="3138488" y="1265238"/>
            <a:ext cx="2111375" cy="30003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689" name="Line 7"/>
          <p:cNvSpPr/>
          <p:nvPr/>
        </p:nvSpPr>
        <p:spPr>
          <a:xfrm>
            <a:off x="3255963" y="1630363"/>
            <a:ext cx="2735262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690" name="Line 8"/>
          <p:cNvSpPr/>
          <p:nvPr/>
        </p:nvSpPr>
        <p:spPr>
          <a:xfrm>
            <a:off x="2593975" y="2262188"/>
            <a:ext cx="377825" cy="190500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71691" name="Freeform 9"/>
          <p:cNvSpPr/>
          <p:nvPr/>
        </p:nvSpPr>
        <p:spPr>
          <a:xfrm rot="-6989453">
            <a:off x="2179638" y="4603750"/>
            <a:ext cx="952500" cy="469900"/>
          </a:xfrm>
          <a:custGeom>
            <a:avLst/>
            <a:gdLst>
              <a:gd name="txL" fmla="*/ 0 w 1500"/>
              <a:gd name="txT" fmla="*/ 0 h 740"/>
              <a:gd name="txR" fmla="*/ 1500 w 1500"/>
              <a:gd name="txB" fmla="*/ 740 h 74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500" h="740">
                <a:moveTo>
                  <a:pt x="361" y="671"/>
                </a:moveTo>
                <a:cubicBezTo>
                  <a:pt x="0" y="0"/>
                  <a:pt x="1500" y="90"/>
                  <a:pt x="1017" y="74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1692" name="Group 10"/>
          <p:cNvGrpSpPr/>
          <p:nvPr/>
        </p:nvGrpSpPr>
        <p:grpSpPr>
          <a:xfrm>
            <a:off x="4702175" y="2254250"/>
            <a:ext cx="1089025" cy="865188"/>
            <a:chOff x="2848" y="1499"/>
            <a:chExt cx="660" cy="510"/>
          </a:xfrm>
        </p:grpSpPr>
        <p:sp>
          <p:nvSpPr>
            <p:cNvPr id="71720" name="Oval 11"/>
            <p:cNvSpPr/>
            <p:nvPr/>
          </p:nvSpPr>
          <p:spPr>
            <a:xfrm>
              <a:off x="2893" y="1499"/>
              <a:ext cx="568" cy="51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1721" name="Text Box 12"/>
            <p:cNvSpPr txBox="1"/>
            <p:nvPr/>
          </p:nvSpPr>
          <p:spPr>
            <a:xfrm>
              <a:off x="2848" y="1535"/>
              <a:ext cx="660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Arial" panose="020B0604020202020204" pitchFamily="34" charset="0"/>
                </a:rPr>
                <a:t>等待 </a:t>
              </a:r>
              <a:r>
                <a:rPr lang="en-US" altLang="zh-CN" sz="1400" dirty="0">
                  <a:latin typeface="Arial" panose="020B0604020202020204" pitchFamily="34" charset="0"/>
                </a:rPr>
                <a:t>ACK </a:t>
              </a:r>
              <a:r>
                <a:rPr lang="zh-CN" altLang="en-US" sz="1400" dirty="0">
                  <a:latin typeface="Arial" panose="020B0604020202020204" pitchFamily="34" charset="0"/>
                </a:rPr>
                <a:t>或 </a:t>
              </a:r>
              <a:r>
                <a:rPr lang="en-US" altLang="zh-CN" sz="1400" dirty="0">
                  <a:latin typeface="Arial" panose="020B0604020202020204" pitchFamily="34" charset="0"/>
                </a:rPr>
                <a:t>NAK 0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1693" name="Freeform 13"/>
          <p:cNvSpPr/>
          <p:nvPr/>
        </p:nvSpPr>
        <p:spPr>
          <a:xfrm flipV="1">
            <a:off x="3425825" y="2132013"/>
            <a:ext cx="1482725" cy="220662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4" name="Freeform 14"/>
          <p:cNvSpPr/>
          <p:nvPr/>
        </p:nvSpPr>
        <p:spPr>
          <a:xfrm rot="-1357180">
            <a:off x="5589588" y="2116138"/>
            <a:ext cx="466725" cy="685800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5" name="Text Box 15"/>
          <p:cNvSpPr txBox="1"/>
          <p:nvPr/>
        </p:nvSpPr>
        <p:spPr>
          <a:xfrm>
            <a:off x="5913438" y="2678113"/>
            <a:ext cx="2262187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696" name="Text Box 16"/>
          <p:cNvSpPr txBox="1"/>
          <p:nvPr/>
        </p:nvSpPr>
        <p:spPr>
          <a:xfrm>
            <a:off x="5875338" y="1920875"/>
            <a:ext cx="2563812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( corrupt(rcvpkt) ||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isNAK(rcvpkt) 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697" name="Line 17"/>
          <p:cNvSpPr/>
          <p:nvPr/>
        </p:nvSpPr>
        <p:spPr>
          <a:xfrm>
            <a:off x="6045200" y="2717800"/>
            <a:ext cx="1433513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698" name="Freeform 18"/>
          <p:cNvSpPr/>
          <p:nvPr/>
        </p:nvSpPr>
        <p:spPr>
          <a:xfrm rot="-5400000" flipV="1">
            <a:off x="2201863" y="3492500"/>
            <a:ext cx="1266825" cy="123825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699" name="Freeform 19"/>
          <p:cNvSpPr/>
          <p:nvPr/>
        </p:nvSpPr>
        <p:spPr>
          <a:xfrm>
            <a:off x="3600450" y="4779963"/>
            <a:ext cx="1606550" cy="247650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0" name="Freeform 20"/>
          <p:cNvSpPr/>
          <p:nvPr/>
        </p:nvSpPr>
        <p:spPr>
          <a:xfrm rot="5400000" flipH="1" flipV="1">
            <a:off x="4970463" y="3440113"/>
            <a:ext cx="1363662" cy="204787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01" name="Text Box 21"/>
          <p:cNvSpPr txBox="1"/>
          <p:nvPr/>
        </p:nvSpPr>
        <p:spPr>
          <a:xfrm>
            <a:off x="3365500" y="5364163"/>
            <a:ext cx="3763963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sndpkt = make_pkt(1, 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702" name="Text Box 22"/>
          <p:cNvSpPr txBox="1"/>
          <p:nvPr/>
        </p:nvSpPr>
        <p:spPr>
          <a:xfrm>
            <a:off x="3435350" y="5026025"/>
            <a:ext cx="2389188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703" name="Line 23"/>
          <p:cNvSpPr/>
          <p:nvPr/>
        </p:nvSpPr>
        <p:spPr>
          <a:xfrm>
            <a:off x="3482975" y="5378450"/>
            <a:ext cx="29035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04" name="Text Box 24"/>
          <p:cNvSpPr txBox="1"/>
          <p:nvPr/>
        </p:nvSpPr>
        <p:spPr>
          <a:xfrm>
            <a:off x="5692775" y="3173413"/>
            <a:ext cx="2995613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&amp;&amp; notcorrupt(rcvpkt)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&amp;&amp; isACK(rcvpkt) </a:t>
            </a:r>
          </a:p>
        </p:txBody>
      </p:sp>
      <p:sp>
        <p:nvSpPr>
          <p:cNvPr id="71705" name="Line 25"/>
          <p:cNvSpPr/>
          <p:nvPr/>
        </p:nvSpPr>
        <p:spPr>
          <a:xfrm>
            <a:off x="5821363" y="3984625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06" name="Text Box 26"/>
          <p:cNvSpPr txBox="1"/>
          <p:nvPr/>
        </p:nvSpPr>
        <p:spPr>
          <a:xfrm>
            <a:off x="720725" y="5435600"/>
            <a:ext cx="1819275" cy="2762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707" name="Text Box 27"/>
          <p:cNvSpPr txBox="1"/>
          <p:nvPr/>
        </p:nvSpPr>
        <p:spPr>
          <a:xfrm>
            <a:off x="695325" y="4618038"/>
            <a:ext cx="2011363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( corrupt(rcvpkt) ||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isNAK(rcvpkt) 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708" name="Line 28"/>
          <p:cNvSpPr/>
          <p:nvPr/>
        </p:nvSpPr>
        <p:spPr>
          <a:xfrm>
            <a:off x="811213" y="5443538"/>
            <a:ext cx="15573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09" name="Text Box 29"/>
          <p:cNvSpPr txBox="1"/>
          <p:nvPr/>
        </p:nvSpPr>
        <p:spPr>
          <a:xfrm>
            <a:off x="638175" y="3016250"/>
            <a:ext cx="2109788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&amp;&amp; notcorrupt(rcvpkt)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&amp;&amp; isACK(rcvpkt)</a:t>
            </a:r>
            <a:r>
              <a:rPr lang="en-US" altLang="zh-CN" sz="1000" dirty="0">
                <a:latin typeface="Arial" panose="020B0604020202020204" pitchFamily="34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71710" name="Line 30"/>
          <p:cNvSpPr/>
          <p:nvPr/>
        </p:nvSpPr>
        <p:spPr>
          <a:xfrm>
            <a:off x="782638" y="3854450"/>
            <a:ext cx="1738312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71711" name="Group 31"/>
          <p:cNvGrpSpPr/>
          <p:nvPr/>
        </p:nvGrpSpPr>
        <p:grpSpPr>
          <a:xfrm>
            <a:off x="4852988" y="4200525"/>
            <a:ext cx="1117600" cy="823913"/>
            <a:chOff x="4156" y="2812"/>
            <a:chExt cx="704" cy="519"/>
          </a:xfrm>
        </p:grpSpPr>
        <p:sp>
          <p:nvSpPr>
            <p:cNvPr id="71718" name="Oval 32"/>
            <p:cNvSpPr/>
            <p:nvPr/>
          </p:nvSpPr>
          <p:spPr>
            <a:xfrm>
              <a:off x="4242" y="2812"/>
              <a:ext cx="567" cy="51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1719" name="Text Box 33"/>
            <p:cNvSpPr txBox="1"/>
            <p:nvPr/>
          </p:nvSpPr>
          <p:spPr>
            <a:xfrm>
              <a:off x="4156" y="2870"/>
              <a:ext cx="7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等待来自上面的调用</a:t>
              </a:r>
              <a:r>
                <a:rPr lang="en-US" altLang="zh-CN" dirty="0">
                  <a:latin typeface="Comic Sans MS" panose="030F0702030302020204" pitchFamily="66" charset="0"/>
                </a:rPr>
                <a:t>1</a:t>
              </a:r>
            </a:p>
          </p:txBody>
        </p:sp>
      </p:grpSp>
      <p:grpSp>
        <p:nvGrpSpPr>
          <p:cNvPr id="71712" name="Group 34"/>
          <p:cNvGrpSpPr/>
          <p:nvPr/>
        </p:nvGrpSpPr>
        <p:grpSpPr>
          <a:xfrm>
            <a:off x="2663825" y="4146550"/>
            <a:ext cx="1046163" cy="823913"/>
            <a:chOff x="4916" y="3266"/>
            <a:chExt cx="659" cy="519"/>
          </a:xfrm>
        </p:grpSpPr>
        <p:sp>
          <p:nvSpPr>
            <p:cNvPr id="71716" name="Oval 35"/>
            <p:cNvSpPr/>
            <p:nvPr/>
          </p:nvSpPr>
          <p:spPr>
            <a:xfrm>
              <a:off x="4957" y="3266"/>
              <a:ext cx="567" cy="51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1717" name="Text Box 36"/>
            <p:cNvSpPr txBox="1"/>
            <p:nvPr/>
          </p:nvSpPr>
          <p:spPr>
            <a:xfrm>
              <a:off x="4916" y="3319"/>
              <a:ext cx="659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Arial" panose="020B0604020202020204" pitchFamily="34" charset="0"/>
                </a:rPr>
                <a:t>等待 </a:t>
              </a:r>
              <a:r>
                <a:rPr lang="en-US" altLang="zh-CN" sz="1400" dirty="0">
                  <a:latin typeface="Arial" panose="020B0604020202020204" pitchFamily="34" charset="0"/>
                </a:rPr>
                <a:t>ACK </a:t>
              </a:r>
              <a:r>
                <a:rPr lang="zh-CN" altLang="en-US" sz="1400" dirty="0">
                  <a:latin typeface="Arial" panose="020B0604020202020204" pitchFamily="34" charset="0"/>
                </a:rPr>
                <a:t>或</a:t>
              </a:r>
              <a:r>
                <a:rPr lang="en-US" altLang="zh-CN" sz="1400" dirty="0">
                  <a:latin typeface="Arial" panose="020B0604020202020204" pitchFamily="34" charset="0"/>
                </a:rPr>
                <a:t>NAK 1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1713" name="Text Box 37"/>
          <p:cNvSpPr txBox="1"/>
          <p:nvPr/>
        </p:nvSpPr>
        <p:spPr>
          <a:xfrm>
            <a:off x="6203950" y="3994150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71714" name="Text Box 38"/>
          <p:cNvSpPr txBox="1"/>
          <p:nvPr/>
        </p:nvSpPr>
        <p:spPr>
          <a:xfrm>
            <a:off x="1354138" y="3868738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5950" y="5951538"/>
            <a:ext cx="700405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停等协议：采用</a:t>
            </a:r>
            <a:r>
              <a:rPr kumimoji="0" lang="en-US" altLang="zh-CN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比特序号</a:t>
            </a:r>
            <a:endParaRPr kumimoji="0" lang="en-US" altLang="zh-CN" sz="2400" kern="120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分组不会丢失：</a:t>
            </a:r>
            <a:r>
              <a:rPr kumimoji="0" lang="en-US" altLang="zh-CN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ACK</a:t>
            </a: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和</a:t>
            </a:r>
            <a:r>
              <a:rPr kumimoji="0" lang="en-US" altLang="zh-CN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NAK</a:t>
            </a:r>
            <a:r>
              <a:rPr kumimoji="0" lang="zh-CN" altLang="en-US" sz="2400" kern="1200" cap="none" spc="0" normalizeH="0" baseline="0" noProof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无需指定确认分组序号</a:t>
            </a:r>
            <a:endParaRPr kumimoji="0" lang="en-US" altLang="zh-CN" sz="2400" kern="1200" cap="none" spc="0" normalizeH="0" baseline="0" noProof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/>
          </p:nvPr>
        </p:nvSpPr>
        <p:spPr>
          <a:xfrm>
            <a:off x="419100" y="228600"/>
            <a:ext cx="832485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200" dirty="0"/>
              <a:t>rdt2.1: </a:t>
            </a:r>
            <a:r>
              <a:rPr lang="zh-CN" altLang="en-US" sz="3200" dirty="0"/>
              <a:t>接收方</a:t>
            </a:r>
            <a:r>
              <a:rPr lang="en-US" altLang="zh-CN" sz="3200" dirty="0"/>
              <a:t>,</a:t>
            </a:r>
            <a:r>
              <a:rPr lang="zh-CN" altLang="en-US" sz="3600" dirty="0"/>
              <a:t>处理受损的</a:t>
            </a:r>
            <a:r>
              <a:rPr lang="en-US" altLang="zh-CN" sz="3600" dirty="0"/>
              <a:t>ACK/NAK</a:t>
            </a:r>
          </a:p>
        </p:txBody>
      </p:sp>
      <p:sp>
        <p:nvSpPr>
          <p:cNvPr id="3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2708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72709" name="Group 3"/>
          <p:cNvGrpSpPr/>
          <p:nvPr/>
        </p:nvGrpSpPr>
        <p:grpSpPr>
          <a:xfrm>
            <a:off x="3038475" y="3352800"/>
            <a:ext cx="923925" cy="838200"/>
            <a:chOff x="963" y="1131"/>
            <a:chExt cx="515" cy="501"/>
          </a:xfrm>
        </p:grpSpPr>
        <p:sp>
          <p:nvSpPr>
            <p:cNvPr id="72744" name="Oval 4"/>
            <p:cNvSpPr/>
            <p:nvPr/>
          </p:nvSpPr>
          <p:spPr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2745" name="Text Box 5"/>
            <p:cNvSpPr txBox="1"/>
            <p:nvPr/>
          </p:nvSpPr>
          <p:spPr>
            <a:xfrm>
              <a:off x="974" y="1153"/>
              <a:ext cx="5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等待来自下面的调用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0</a:t>
              </a:r>
            </a:p>
            <a:p>
              <a:pPr algn="ctr"/>
              <a:endParaRPr lang="en-US" altLang="zh-CN" sz="12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2710" name="Line 6"/>
          <p:cNvSpPr/>
          <p:nvPr/>
        </p:nvSpPr>
        <p:spPr>
          <a:xfrm>
            <a:off x="2874963" y="2282825"/>
            <a:ext cx="419100" cy="1079500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72711" name="Freeform 7"/>
          <p:cNvSpPr/>
          <p:nvPr/>
        </p:nvSpPr>
        <p:spPr>
          <a:xfrm flipV="1">
            <a:off x="3556000" y="2600325"/>
            <a:ext cx="1590675" cy="785813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2" name="Text Box 8"/>
          <p:cNvSpPr txBox="1"/>
          <p:nvPr/>
        </p:nvSpPr>
        <p:spPr>
          <a:xfrm>
            <a:off x="6116638" y="2959100"/>
            <a:ext cx="3027362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make_pkt(NAK,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13" name="Text Box 9"/>
          <p:cNvSpPr txBox="1"/>
          <p:nvPr/>
        </p:nvSpPr>
        <p:spPr>
          <a:xfrm>
            <a:off x="6119813" y="3671888"/>
            <a:ext cx="2624137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not corrupt(rcvpkt) &amp;&amp;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has_seq0(rcvpkt)</a:t>
            </a: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2714" name="Line 10"/>
          <p:cNvSpPr/>
          <p:nvPr/>
        </p:nvSpPr>
        <p:spPr>
          <a:xfrm>
            <a:off x="6203950" y="4370388"/>
            <a:ext cx="19383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15" name="Freeform 11"/>
          <p:cNvSpPr/>
          <p:nvPr/>
        </p:nvSpPr>
        <p:spPr>
          <a:xfrm>
            <a:off x="3573463" y="4168775"/>
            <a:ext cx="1590675" cy="688975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16" name="Text Box 12"/>
          <p:cNvSpPr txBox="1"/>
          <p:nvPr/>
        </p:nvSpPr>
        <p:spPr>
          <a:xfrm>
            <a:off x="2962275" y="4749800"/>
            <a:ext cx="358140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has_seq1(rcvpkt)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2717" name="Line 13"/>
          <p:cNvSpPr/>
          <p:nvPr/>
        </p:nvSpPr>
        <p:spPr>
          <a:xfrm>
            <a:off x="3028950" y="5307013"/>
            <a:ext cx="28987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18" name="Text Box 14"/>
          <p:cNvSpPr txBox="1"/>
          <p:nvPr/>
        </p:nvSpPr>
        <p:spPr>
          <a:xfrm>
            <a:off x="2971800" y="5362575"/>
            <a:ext cx="3852863" cy="9937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72719" name="Group 15"/>
          <p:cNvGrpSpPr/>
          <p:nvPr/>
        </p:nvGrpSpPr>
        <p:grpSpPr>
          <a:xfrm>
            <a:off x="4737100" y="3387725"/>
            <a:ext cx="825500" cy="796925"/>
            <a:chOff x="4398" y="3133"/>
            <a:chExt cx="520" cy="502"/>
          </a:xfrm>
        </p:grpSpPr>
        <p:sp>
          <p:nvSpPr>
            <p:cNvPr id="72742" name="Oval 16"/>
            <p:cNvSpPr/>
            <p:nvPr/>
          </p:nvSpPr>
          <p:spPr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2743" name="Text Box 17"/>
            <p:cNvSpPr txBox="1"/>
            <p:nvPr/>
          </p:nvSpPr>
          <p:spPr>
            <a:xfrm>
              <a:off x="4414" y="3163"/>
              <a:ext cx="5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等待来自上面的调用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1</a:t>
              </a:r>
            </a:p>
          </p:txBody>
        </p:sp>
      </p:grpSp>
      <p:sp>
        <p:nvSpPr>
          <p:cNvPr id="72720" name="Freeform 18"/>
          <p:cNvSpPr/>
          <p:nvPr/>
        </p:nvSpPr>
        <p:spPr>
          <a:xfrm rot="-1361013">
            <a:off x="5437188" y="2979738"/>
            <a:ext cx="839787" cy="8636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1" name="Text Box 19"/>
          <p:cNvSpPr txBox="1"/>
          <p:nvPr/>
        </p:nvSpPr>
        <p:spPr>
          <a:xfrm>
            <a:off x="3124200" y="1284288"/>
            <a:ext cx="398145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has_seq0(rcvpkt) 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22" name="Line 20"/>
          <p:cNvSpPr/>
          <p:nvPr/>
        </p:nvSpPr>
        <p:spPr>
          <a:xfrm>
            <a:off x="3233738" y="1854200"/>
            <a:ext cx="19145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23" name="Text Box 21"/>
          <p:cNvSpPr txBox="1"/>
          <p:nvPr/>
        </p:nvSpPr>
        <p:spPr>
          <a:xfrm>
            <a:off x="3136900" y="1811338"/>
            <a:ext cx="3475038" cy="7048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24" name="Freeform 22"/>
          <p:cNvSpPr/>
          <p:nvPr/>
        </p:nvSpPr>
        <p:spPr>
          <a:xfrm rot="1020547">
            <a:off x="5461000" y="3703638"/>
            <a:ext cx="839788" cy="8636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25" name="Text Box 23"/>
          <p:cNvSpPr txBox="1"/>
          <p:nvPr/>
        </p:nvSpPr>
        <p:spPr>
          <a:xfrm>
            <a:off x="6067425" y="2662238"/>
            <a:ext cx="2871788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(corrupt(rcvpkt)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26" name="Line 24"/>
          <p:cNvSpPr/>
          <p:nvPr/>
        </p:nvSpPr>
        <p:spPr>
          <a:xfrm>
            <a:off x="6205538" y="2973388"/>
            <a:ext cx="19383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27" name="Text Box 25"/>
          <p:cNvSpPr txBox="1"/>
          <p:nvPr/>
        </p:nvSpPr>
        <p:spPr>
          <a:xfrm>
            <a:off x="6075363" y="4424363"/>
            <a:ext cx="2940050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28" name="Text Box 26"/>
          <p:cNvSpPr txBox="1"/>
          <p:nvPr/>
        </p:nvSpPr>
        <p:spPr>
          <a:xfrm>
            <a:off x="193675" y="3651250"/>
            <a:ext cx="2624138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not corrupt(rcvpkt) &amp;&amp;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has_seq1(rcvpkt)</a:t>
            </a:r>
          </a:p>
          <a:p>
            <a:pPr algn="ctr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2729" name="Line 27"/>
          <p:cNvSpPr/>
          <p:nvPr/>
        </p:nvSpPr>
        <p:spPr>
          <a:xfrm>
            <a:off x="277813" y="4359275"/>
            <a:ext cx="19383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30" name="Text Box 28"/>
          <p:cNvSpPr txBox="1"/>
          <p:nvPr/>
        </p:nvSpPr>
        <p:spPr>
          <a:xfrm>
            <a:off x="141288" y="2598738"/>
            <a:ext cx="2871787" cy="609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(corrupt(rcvpkt)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31" name="Line 29"/>
          <p:cNvSpPr/>
          <p:nvPr/>
        </p:nvSpPr>
        <p:spPr>
          <a:xfrm>
            <a:off x="279400" y="2973388"/>
            <a:ext cx="19383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732" name="Text Box 30"/>
          <p:cNvSpPr txBox="1"/>
          <p:nvPr/>
        </p:nvSpPr>
        <p:spPr>
          <a:xfrm>
            <a:off x="225425" y="4381500"/>
            <a:ext cx="2940050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33" name="Text Box 31"/>
          <p:cNvSpPr txBox="1"/>
          <p:nvPr/>
        </p:nvSpPr>
        <p:spPr>
          <a:xfrm>
            <a:off x="201613" y="2940050"/>
            <a:ext cx="3027362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make_pkt(NAK,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2734" name="Freeform 32"/>
          <p:cNvSpPr/>
          <p:nvPr/>
        </p:nvSpPr>
        <p:spPr>
          <a:xfrm rot="-1020547" flipH="1">
            <a:off x="2235200" y="3640138"/>
            <a:ext cx="839788" cy="8636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735" name="Freeform 33"/>
          <p:cNvSpPr/>
          <p:nvPr/>
        </p:nvSpPr>
        <p:spPr>
          <a:xfrm rot="1361013" flipH="1">
            <a:off x="2222500" y="2992438"/>
            <a:ext cx="839788" cy="8636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" name="组合 43"/>
          <p:cNvGrpSpPr/>
          <p:nvPr/>
        </p:nvGrpSpPr>
        <p:grpSpPr>
          <a:xfrm>
            <a:off x="119063" y="3657600"/>
            <a:ext cx="8034337" cy="3146425"/>
            <a:chOff x="119654" y="3657600"/>
            <a:chExt cx="8033746" cy="3146286"/>
          </a:xfrm>
        </p:grpSpPr>
        <p:sp>
          <p:nvSpPr>
            <p:cNvPr id="72737" name="矩形 35"/>
            <p:cNvSpPr/>
            <p:nvPr/>
          </p:nvSpPr>
          <p:spPr>
            <a:xfrm>
              <a:off x="6019800" y="3657600"/>
              <a:ext cx="2133600" cy="685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</a:pP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sp>
          <p:nvSpPr>
            <p:cNvPr id="72738" name="矩形 36"/>
            <p:cNvSpPr/>
            <p:nvPr/>
          </p:nvSpPr>
          <p:spPr>
            <a:xfrm>
              <a:off x="152400" y="3657600"/>
              <a:ext cx="2133600" cy="685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</a:pPr>
              <a:endParaRPr lang="zh-CN" altLang="en-US" sz="2400" b="1" dirty="0">
                <a:latin typeface="Comic Sans MS" panose="030F0702030302020204" pitchFamily="66" charset="0"/>
              </a:endParaRPr>
            </a:p>
          </p:txBody>
        </p:sp>
        <p:cxnSp>
          <p:nvCxnSpPr>
            <p:cNvPr id="72739" name="直接连接符 39"/>
            <p:cNvCxnSpPr/>
            <p:nvPr/>
          </p:nvCxnSpPr>
          <p:spPr>
            <a:xfrm flipH="1">
              <a:off x="1066800" y="4343400"/>
              <a:ext cx="685800" cy="1828800"/>
            </a:xfrm>
            <a:prstGeom prst="line">
              <a:avLst/>
            </a:prstGeom>
            <a:ln w="15875" cap="flat" cmpd="sng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</p:cxnSp>
        <p:cxnSp>
          <p:nvCxnSpPr>
            <p:cNvPr id="72740" name="直接连接符 41"/>
            <p:cNvCxnSpPr>
              <a:endCxn id="72737" idx="2"/>
            </p:cNvCxnSpPr>
            <p:nvPr/>
          </p:nvCxnSpPr>
          <p:spPr>
            <a:xfrm flipV="1">
              <a:off x="1066800" y="4343400"/>
              <a:ext cx="6019800" cy="1828800"/>
            </a:xfrm>
            <a:prstGeom prst="line">
              <a:avLst/>
            </a:prstGeom>
            <a:ln w="15875" cap="flat" cmpd="sng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</p:cxnSp>
        <p:sp>
          <p:nvSpPr>
            <p:cNvPr id="72741" name="TextBox 42"/>
            <p:cNvSpPr txBox="1"/>
            <p:nvPr/>
          </p:nvSpPr>
          <p:spPr>
            <a:xfrm>
              <a:off x="119654" y="6096000"/>
              <a:ext cx="1980029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上一个</a:t>
              </a:r>
              <a:r>
                <a:rPr lang="en-US" altLang="zh-CN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ACK</a:t>
              </a:r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错误</a:t>
              </a:r>
              <a:endPara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20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发送方重发数据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rdt2.1: </a:t>
            </a:r>
            <a:r>
              <a:rPr lang="zh-CN" altLang="en-US" dirty="0"/>
              <a:t>讨论</a:t>
            </a:r>
          </a:p>
        </p:txBody>
      </p:sp>
      <p:sp>
        <p:nvSpPr>
          <p:cNvPr id="73731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发送方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序号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seq #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加入分组中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两个序号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seq. #</a:t>
            </a:r>
            <a:r>
              <a:rPr lang="en-US" altLang="zh-CN" sz="2400" dirty="0">
                <a:latin typeface="Comic Sans MS" panose="030F0702030302020204" pitchFamily="66" charset="0"/>
                <a:ea typeface="+mn-ea"/>
                <a:cs typeface="+mn-cs"/>
              </a:rPr>
              <a:t>’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s (0,1)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将够用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. (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为什么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?)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必须检查是否收到的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ACK/NAK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受损 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状态增加一倍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状态必须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</a:rPr>
              <a:t>“</a:t>
            </a:r>
            <a:r>
              <a:rPr lang="zh-CN" altLang="en-US" sz="2000" dirty="0">
                <a:latin typeface="+mn-lt"/>
                <a:ea typeface="+mn-ea"/>
              </a:rPr>
              <a:t>记住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</a:rPr>
              <a:t>”</a:t>
            </a:r>
            <a:r>
              <a:rPr lang="zh-CN" altLang="en-US" sz="2000" dirty="0">
                <a:latin typeface="+mn-lt"/>
                <a:ea typeface="+mn-ea"/>
              </a:rPr>
              <a:t>是否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</a:rPr>
              <a:t>“</a:t>
            </a:r>
            <a:r>
              <a:rPr lang="zh-CN" altLang="en-US" sz="2000" dirty="0">
                <a:latin typeface="+mn-lt"/>
                <a:ea typeface="+mn-ea"/>
              </a:rPr>
              <a:t>当前的</a:t>
            </a:r>
            <a:r>
              <a:rPr lang="zh-CN" altLang="en-US" sz="2000" dirty="0">
                <a:latin typeface="Comic Sans MS" panose="030F0702030302020204" pitchFamily="66" charset="0"/>
                <a:ea typeface="+mn-ea"/>
              </a:rPr>
              <a:t>”</a:t>
            </a:r>
            <a:r>
              <a:rPr lang="zh-CN" altLang="en-US" sz="2000" dirty="0">
                <a:latin typeface="+mn-lt"/>
                <a:ea typeface="+mn-ea"/>
              </a:rPr>
              <a:t>分组具有</a:t>
            </a:r>
            <a:r>
              <a:rPr lang="en-US" altLang="zh-CN" sz="2000" dirty="0">
                <a:latin typeface="+mn-lt"/>
                <a:ea typeface="+mn-ea"/>
              </a:rPr>
              <a:t>0</a:t>
            </a:r>
            <a:r>
              <a:rPr lang="zh-CN" altLang="en-US" sz="2000" dirty="0">
                <a:latin typeface="+mn-lt"/>
                <a:ea typeface="+mn-ea"/>
              </a:rPr>
              <a:t>或</a:t>
            </a:r>
            <a:r>
              <a:rPr lang="en-US" altLang="zh-CN" sz="2000" dirty="0">
                <a:latin typeface="+mn-lt"/>
                <a:ea typeface="+mn-ea"/>
              </a:rPr>
              <a:t>1</a:t>
            </a:r>
            <a:r>
              <a:rPr lang="zh-CN" altLang="en-US" sz="2000" dirty="0">
                <a:latin typeface="+mn-lt"/>
                <a:ea typeface="+mn-ea"/>
              </a:rPr>
              <a:t>序号</a:t>
            </a:r>
          </a:p>
        </p:txBody>
      </p:sp>
      <p:sp>
        <p:nvSpPr>
          <p:cNvPr id="73732" name="Rectangle 4"/>
          <p:cNvSpPr>
            <a:spLocks noGrp="1"/>
          </p:cNvSpPr>
          <p:nvPr>
            <p:ph sz="half" idx="2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接收方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必须检查是否接收到的分组是冗余的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状态指示是否</a:t>
            </a:r>
            <a:r>
              <a:rPr lang="en-US" altLang="zh-CN" sz="2000" dirty="0">
                <a:latin typeface="+mn-lt"/>
                <a:ea typeface="+mn-ea"/>
              </a:rPr>
              <a:t>0</a:t>
            </a:r>
            <a:r>
              <a:rPr lang="zh-CN" altLang="en-US" sz="2000" dirty="0">
                <a:latin typeface="+mn-lt"/>
                <a:ea typeface="+mn-ea"/>
              </a:rPr>
              <a:t>或</a:t>
            </a:r>
            <a:r>
              <a:rPr lang="en-US" altLang="zh-CN" sz="2000" dirty="0">
                <a:latin typeface="+mn-lt"/>
                <a:ea typeface="+mn-ea"/>
              </a:rPr>
              <a:t>1</a:t>
            </a:r>
            <a:r>
              <a:rPr lang="zh-CN" altLang="en-US" sz="2000" dirty="0">
                <a:latin typeface="+mn-lt"/>
                <a:ea typeface="+mn-ea"/>
              </a:rPr>
              <a:t>是所期待的分组序号</a:t>
            </a:r>
            <a:r>
              <a:rPr lang="en-US" altLang="zh-CN" sz="2000" dirty="0">
                <a:latin typeface="+mn-lt"/>
                <a:ea typeface="+mn-ea"/>
              </a:rPr>
              <a:t>seq #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注意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接收方不能知道是否它的最后的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ACK/NAK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在发送方已经接收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OK 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373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3735" name="TextBox 6"/>
          <p:cNvSpPr txBox="1"/>
          <p:nvPr/>
        </p:nvSpPr>
        <p:spPr>
          <a:xfrm>
            <a:off x="1219200" y="5715000"/>
            <a:ext cx="24368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Comic Sans MS" panose="030F0702030302020204" pitchFamily="66" charset="0"/>
              </a:rPr>
              <a:t>思考：</a:t>
            </a:r>
            <a:r>
              <a:rPr lang="en-US" altLang="zh-CN" sz="2400" dirty="0">
                <a:latin typeface="Comic Sans MS" panose="030F0702030302020204" pitchFamily="66" charset="0"/>
              </a:rPr>
              <a:t>P189</a:t>
            </a:r>
            <a:r>
              <a:rPr lang="zh-CN" altLang="en-US" sz="2400" dirty="0">
                <a:latin typeface="Comic Sans MS" panose="030F0702030302020204" pitchFamily="66" charset="0"/>
              </a:rPr>
              <a:t>，</a:t>
            </a:r>
            <a:r>
              <a:rPr lang="en-US" altLang="zh-CN" sz="2400" dirty="0">
                <a:latin typeface="Comic Sans MS" panose="030F0702030302020204" pitchFamily="66" charset="0"/>
              </a:rPr>
              <a:t>P6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475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74756" name="Group 3"/>
          <p:cNvGrpSpPr/>
          <p:nvPr/>
        </p:nvGrpSpPr>
        <p:grpSpPr>
          <a:xfrm>
            <a:off x="3038475" y="3352800"/>
            <a:ext cx="923925" cy="838200"/>
            <a:chOff x="963" y="1131"/>
            <a:chExt cx="515" cy="501"/>
          </a:xfrm>
        </p:grpSpPr>
        <p:sp>
          <p:nvSpPr>
            <p:cNvPr id="74776" name="Oval 4"/>
            <p:cNvSpPr/>
            <p:nvPr/>
          </p:nvSpPr>
          <p:spPr>
            <a:xfrm>
              <a:off x="963" y="1131"/>
              <a:ext cx="490" cy="5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777" name="Text Box 5"/>
            <p:cNvSpPr txBox="1"/>
            <p:nvPr/>
          </p:nvSpPr>
          <p:spPr>
            <a:xfrm>
              <a:off x="974" y="1153"/>
              <a:ext cx="5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等待来自下面的调用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0</a:t>
              </a:r>
            </a:p>
            <a:p>
              <a:pPr algn="ctr"/>
              <a:endParaRPr lang="en-US" altLang="zh-CN" sz="12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4757" name="Line 6"/>
          <p:cNvSpPr/>
          <p:nvPr/>
        </p:nvSpPr>
        <p:spPr>
          <a:xfrm>
            <a:off x="2874963" y="2282825"/>
            <a:ext cx="419100" cy="1079500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74758" name="Freeform 7"/>
          <p:cNvSpPr/>
          <p:nvPr/>
        </p:nvSpPr>
        <p:spPr>
          <a:xfrm flipV="1">
            <a:off x="3556000" y="2600325"/>
            <a:ext cx="1590675" cy="785813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59" name="Text Box 8"/>
          <p:cNvSpPr txBox="1"/>
          <p:nvPr/>
        </p:nvSpPr>
        <p:spPr>
          <a:xfrm>
            <a:off x="6108700" y="2994025"/>
            <a:ext cx="3027363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NAK</a:t>
            </a:r>
            <a:r>
              <a:rPr lang="en-US" altLang="zh-CN" sz="1400" dirty="0">
                <a:latin typeface="Arial" panose="020B0604020202020204" pitchFamily="34" charset="0"/>
              </a:rPr>
              <a:t>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4760" name="Freeform 11"/>
          <p:cNvSpPr/>
          <p:nvPr/>
        </p:nvSpPr>
        <p:spPr>
          <a:xfrm>
            <a:off x="3573463" y="4168775"/>
            <a:ext cx="1590675" cy="688975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61" name="Text Box 12"/>
          <p:cNvSpPr txBox="1"/>
          <p:nvPr/>
        </p:nvSpPr>
        <p:spPr>
          <a:xfrm>
            <a:off x="2962275" y="4749800"/>
            <a:ext cx="358140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has_seq1(rcvpkt)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4762" name="Line 13"/>
          <p:cNvSpPr/>
          <p:nvPr/>
        </p:nvSpPr>
        <p:spPr>
          <a:xfrm>
            <a:off x="3028950" y="5307013"/>
            <a:ext cx="28987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3" name="Text Box 14"/>
          <p:cNvSpPr txBox="1"/>
          <p:nvPr/>
        </p:nvSpPr>
        <p:spPr>
          <a:xfrm>
            <a:off x="2971800" y="5362575"/>
            <a:ext cx="3852863" cy="9937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74764" name="Group 15"/>
          <p:cNvGrpSpPr/>
          <p:nvPr/>
        </p:nvGrpSpPr>
        <p:grpSpPr>
          <a:xfrm>
            <a:off x="4737100" y="3387725"/>
            <a:ext cx="825500" cy="796925"/>
            <a:chOff x="4398" y="3133"/>
            <a:chExt cx="520" cy="502"/>
          </a:xfrm>
        </p:grpSpPr>
        <p:sp>
          <p:nvSpPr>
            <p:cNvPr id="74774" name="Oval 16"/>
            <p:cNvSpPr/>
            <p:nvPr/>
          </p:nvSpPr>
          <p:spPr>
            <a:xfrm>
              <a:off x="4398" y="3133"/>
              <a:ext cx="507" cy="502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775" name="Text Box 17"/>
            <p:cNvSpPr txBox="1"/>
            <p:nvPr/>
          </p:nvSpPr>
          <p:spPr>
            <a:xfrm>
              <a:off x="4414" y="3163"/>
              <a:ext cx="5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等待来自上面的调用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1</a:t>
              </a:r>
            </a:p>
          </p:txBody>
        </p:sp>
      </p:grpSp>
      <p:sp>
        <p:nvSpPr>
          <p:cNvPr id="74765" name="Freeform 18"/>
          <p:cNvSpPr/>
          <p:nvPr/>
        </p:nvSpPr>
        <p:spPr>
          <a:xfrm rot="-1361013">
            <a:off x="5437188" y="2979738"/>
            <a:ext cx="839787" cy="8636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66" name="Text Box 19"/>
          <p:cNvSpPr txBox="1"/>
          <p:nvPr/>
        </p:nvSpPr>
        <p:spPr>
          <a:xfrm>
            <a:off x="3124200" y="1284288"/>
            <a:ext cx="398145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has_seq0(rcvpkt) 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4767" name="Line 20"/>
          <p:cNvSpPr/>
          <p:nvPr/>
        </p:nvSpPr>
        <p:spPr>
          <a:xfrm>
            <a:off x="3233738" y="1854200"/>
            <a:ext cx="19145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68" name="Text Box 21"/>
          <p:cNvSpPr txBox="1"/>
          <p:nvPr/>
        </p:nvSpPr>
        <p:spPr>
          <a:xfrm>
            <a:off x="3136900" y="1811338"/>
            <a:ext cx="3475038" cy="7048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make_pkt(ACK,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4769" name="Text Box 23"/>
          <p:cNvSpPr txBox="1"/>
          <p:nvPr/>
        </p:nvSpPr>
        <p:spPr>
          <a:xfrm>
            <a:off x="6067425" y="2398713"/>
            <a:ext cx="3076575" cy="873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((corrupt(rcvpkt)|| has_seq0(rcvpkt))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4770" name="Line 24"/>
          <p:cNvSpPr/>
          <p:nvPr/>
        </p:nvSpPr>
        <p:spPr>
          <a:xfrm>
            <a:off x="6205538" y="2973388"/>
            <a:ext cx="1938337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71" name="Text Box 28"/>
          <p:cNvSpPr txBox="1"/>
          <p:nvPr/>
        </p:nvSpPr>
        <p:spPr>
          <a:xfrm>
            <a:off x="101600" y="2387600"/>
            <a:ext cx="3001963" cy="9255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((corrupt(rcvpkt)||has_seq1(rcvpkt))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4772" name="Line 29"/>
          <p:cNvSpPr/>
          <p:nvPr/>
        </p:nvSpPr>
        <p:spPr>
          <a:xfrm>
            <a:off x="279400" y="2973388"/>
            <a:ext cx="19383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4773" name="Text Box 31"/>
          <p:cNvSpPr txBox="1"/>
          <p:nvPr/>
        </p:nvSpPr>
        <p:spPr>
          <a:xfrm>
            <a:off x="201613" y="2940050"/>
            <a:ext cx="3027362" cy="4095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NAK</a:t>
            </a:r>
            <a:r>
              <a:rPr lang="en-US" altLang="zh-CN" sz="1400" dirty="0">
                <a:latin typeface="Arial" panose="020B0604020202020204" pitchFamily="34" charset="0"/>
              </a:rPr>
              <a:t>, 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5779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24"/>
          <p:cNvGrpSpPr/>
          <p:nvPr/>
        </p:nvGrpSpPr>
        <p:grpSpPr>
          <a:xfrm>
            <a:off x="762000" y="685800"/>
            <a:ext cx="6683375" cy="5486400"/>
            <a:chOff x="838200" y="4038600"/>
            <a:chExt cx="6205525" cy="2667000"/>
          </a:xfrm>
        </p:grpSpPr>
        <p:cxnSp>
          <p:nvCxnSpPr>
            <p:cNvPr id="75798" name="直接连接符 8"/>
            <p:cNvCxnSpPr/>
            <p:nvPr/>
          </p:nvCxnSpPr>
          <p:spPr>
            <a:xfrm>
              <a:off x="1219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75799" name="直接连接符 9"/>
            <p:cNvCxnSpPr/>
            <p:nvPr/>
          </p:nvCxnSpPr>
          <p:spPr>
            <a:xfrm>
              <a:off x="3505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75800" name="TextBox 10"/>
            <p:cNvSpPr txBox="1"/>
            <p:nvPr/>
          </p:nvSpPr>
          <p:spPr>
            <a:xfrm>
              <a:off x="838200" y="4114800"/>
              <a:ext cx="8787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Sender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5801" name="TextBox 11"/>
            <p:cNvSpPr txBox="1"/>
            <p:nvPr/>
          </p:nvSpPr>
          <p:spPr>
            <a:xfrm>
              <a:off x="3057678" y="4038600"/>
              <a:ext cx="101181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Receiver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802" name="直接连接符 13"/>
            <p:cNvCxnSpPr/>
            <p:nvPr/>
          </p:nvCxnSpPr>
          <p:spPr>
            <a:xfrm>
              <a:off x="1283847" y="4457700"/>
              <a:ext cx="2217288" cy="376653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03" name="TextBox 14"/>
            <p:cNvSpPr txBox="1"/>
            <p:nvPr/>
          </p:nvSpPr>
          <p:spPr>
            <a:xfrm>
              <a:off x="1902969" y="5112813"/>
              <a:ext cx="123266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Seq0,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0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804" name="直接连接符 17"/>
            <p:cNvCxnSpPr/>
            <p:nvPr/>
          </p:nvCxnSpPr>
          <p:spPr>
            <a:xfrm flipH="1">
              <a:off x="1232278" y="4856546"/>
              <a:ext cx="2272924" cy="206407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05" name="TextBox 18"/>
            <p:cNvSpPr txBox="1"/>
            <p:nvPr/>
          </p:nvSpPr>
          <p:spPr>
            <a:xfrm>
              <a:off x="2082112" y="4789810"/>
              <a:ext cx="58381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ACK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806" name="直接连接符 22"/>
            <p:cNvCxnSpPr/>
            <p:nvPr/>
          </p:nvCxnSpPr>
          <p:spPr>
            <a:xfrm>
              <a:off x="1219200" y="5095579"/>
              <a:ext cx="2281935" cy="418131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07" name="TextBox 26"/>
            <p:cNvSpPr txBox="1"/>
            <p:nvPr/>
          </p:nvSpPr>
          <p:spPr>
            <a:xfrm>
              <a:off x="1097356" y="4882814"/>
              <a:ext cx="74892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wrong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808" name="TextBox 27"/>
            <p:cNvSpPr txBox="1"/>
            <p:nvPr/>
          </p:nvSpPr>
          <p:spPr>
            <a:xfrm>
              <a:off x="2756889" y="4620533"/>
              <a:ext cx="91082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correct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809" name="TextBox 28"/>
            <p:cNvSpPr txBox="1"/>
            <p:nvPr/>
          </p:nvSpPr>
          <p:spPr>
            <a:xfrm>
              <a:off x="2684754" y="5272579"/>
              <a:ext cx="10550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duplicate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5810" name="直接连接符 17"/>
            <p:cNvCxnSpPr/>
            <p:nvPr/>
          </p:nvCxnSpPr>
          <p:spPr>
            <a:xfrm flipH="1">
              <a:off x="1248414" y="5543644"/>
              <a:ext cx="2272924" cy="206407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11" name="TextBox 18"/>
            <p:cNvSpPr txBox="1"/>
            <p:nvPr/>
          </p:nvSpPr>
          <p:spPr>
            <a:xfrm>
              <a:off x="2177324" y="5476908"/>
              <a:ext cx="425664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NAK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5812" name="TextBox 14"/>
            <p:cNvSpPr txBox="1"/>
            <p:nvPr/>
          </p:nvSpPr>
          <p:spPr>
            <a:xfrm>
              <a:off x="1927599" y="5778217"/>
              <a:ext cx="123266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Seq0,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0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813" name="直接连接符 22"/>
            <p:cNvCxnSpPr/>
            <p:nvPr/>
          </p:nvCxnSpPr>
          <p:spPr>
            <a:xfrm>
              <a:off x="1243831" y="5760983"/>
              <a:ext cx="2281935" cy="418131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14" name="TextBox 28"/>
            <p:cNvSpPr txBox="1"/>
            <p:nvPr/>
          </p:nvSpPr>
          <p:spPr>
            <a:xfrm>
              <a:off x="2709385" y="5937983"/>
              <a:ext cx="10550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duplicate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5815" name="直接连接符 17"/>
            <p:cNvCxnSpPr/>
            <p:nvPr/>
          </p:nvCxnSpPr>
          <p:spPr>
            <a:xfrm flipH="1">
              <a:off x="1211711" y="6229896"/>
              <a:ext cx="2272924" cy="206407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816" name="TextBox 18"/>
            <p:cNvSpPr txBox="1"/>
            <p:nvPr/>
          </p:nvSpPr>
          <p:spPr>
            <a:xfrm>
              <a:off x="2140620" y="6163159"/>
              <a:ext cx="425664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NAK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5817" name="TextBox 18"/>
            <p:cNvSpPr txBox="1"/>
            <p:nvPr/>
          </p:nvSpPr>
          <p:spPr>
            <a:xfrm>
              <a:off x="2236571" y="6449453"/>
              <a:ext cx="32504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……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5818" name="TextBox 14"/>
            <p:cNvSpPr txBox="1"/>
            <p:nvPr/>
          </p:nvSpPr>
          <p:spPr>
            <a:xfrm>
              <a:off x="1765989" y="4393602"/>
              <a:ext cx="123266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Seq0,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0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5819" name="TextBox 14"/>
            <p:cNvSpPr txBox="1"/>
            <p:nvPr/>
          </p:nvSpPr>
          <p:spPr>
            <a:xfrm>
              <a:off x="5811060" y="4343400"/>
              <a:ext cx="123266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Seq0,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0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" name="组合 24"/>
          <p:cNvGrpSpPr/>
          <p:nvPr/>
        </p:nvGrpSpPr>
        <p:grpSpPr>
          <a:xfrm>
            <a:off x="5054600" y="609600"/>
            <a:ext cx="3479800" cy="5486400"/>
            <a:chOff x="838200" y="4038600"/>
            <a:chExt cx="3231293" cy="2667000"/>
          </a:xfrm>
        </p:grpSpPr>
        <p:cxnSp>
          <p:nvCxnSpPr>
            <p:cNvPr id="75782" name="直接连接符 8"/>
            <p:cNvCxnSpPr/>
            <p:nvPr/>
          </p:nvCxnSpPr>
          <p:spPr>
            <a:xfrm>
              <a:off x="1219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75783" name="直接连接符 9"/>
            <p:cNvCxnSpPr/>
            <p:nvPr/>
          </p:nvCxnSpPr>
          <p:spPr>
            <a:xfrm>
              <a:off x="3505200" y="4343400"/>
              <a:ext cx="0" cy="2362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75784" name="TextBox 10"/>
            <p:cNvSpPr txBox="1"/>
            <p:nvPr/>
          </p:nvSpPr>
          <p:spPr>
            <a:xfrm>
              <a:off x="838200" y="4114800"/>
              <a:ext cx="8787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Sender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5785" name="TextBox 11"/>
            <p:cNvSpPr txBox="1"/>
            <p:nvPr/>
          </p:nvSpPr>
          <p:spPr>
            <a:xfrm>
              <a:off x="3057678" y="4038600"/>
              <a:ext cx="1011815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Receiver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786" name="直接连接符 13"/>
            <p:cNvCxnSpPr/>
            <p:nvPr/>
          </p:nvCxnSpPr>
          <p:spPr>
            <a:xfrm>
              <a:off x="1283847" y="4457700"/>
              <a:ext cx="2217288" cy="376653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787" name="TextBox 14"/>
            <p:cNvSpPr txBox="1"/>
            <p:nvPr/>
          </p:nvSpPr>
          <p:spPr>
            <a:xfrm>
              <a:off x="1902969" y="5112813"/>
              <a:ext cx="1232665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Seq0,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0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788" name="直接连接符 17"/>
            <p:cNvCxnSpPr/>
            <p:nvPr/>
          </p:nvCxnSpPr>
          <p:spPr>
            <a:xfrm flipH="1">
              <a:off x="1232278" y="4856546"/>
              <a:ext cx="2272924" cy="206407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789" name="TextBox 18"/>
            <p:cNvSpPr txBox="1"/>
            <p:nvPr/>
          </p:nvSpPr>
          <p:spPr>
            <a:xfrm>
              <a:off x="2082112" y="4789810"/>
              <a:ext cx="58381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ACK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790" name="直接连接符 22"/>
            <p:cNvCxnSpPr/>
            <p:nvPr/>
          </p:nvCxnSpPr>
          <p:spPr>
            <a:xfrm>
              <a:off x="1219200" y="5095579"/>
              <a:ext cx="2281935" cy="418131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791" name="TextBox 26"/>
            <p:cNvSpPr txBox="1"/>
            <p:nvPr/>
          </p:nvSpPr>
          <p:spPr>
            <a:xfrm>
              <a:off x="1097356" y="4882814"/>
              <a:ext cx="748923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wrong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792" name="TextBox 27"/>
            <p:cNvSpPr txBox="1"/>
            <p:nvPr/>
          </p:nvSpPr>
          <p:spPr>
            <a:xfrm>
              <a:off x="2756889" y="4620533"/>
              <a:ext cx="91082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correct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793" name="TextBox 28"/>
            <p:cNvSpPr txBox="1"/>
            <p:nvPr/>
          </p:nvSpPr>
          <p:spPr>
            <a:xfrm>
              <a:off x="2684754" y="5272579"/>
              <a:ext cx="105509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duplicate</a:t>
              </a:r>
              <a:endParaRPr lang="zh-CN" altLang="en-US" baseline="-250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5794" name="直接连接符 17"/>
            <p:cNvCxnSpPr/>
            <p:nvPr/>
          </p:nvCxnSpPr>
          <p:spPr>
            <a:xfrm flipH="1">
              <a:off x="1248414" y="5543644"/>
              <a:ext cx="2272924" cy="206407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75795" name="TextBox 18"/>
            <p:cNvSpPr txBox="1"/>
            <p:nvPr/>
          </p:nvSpPr>
          <p:spPr>
            <a:xfrm>
              <a:off x="2119125" y="5476908"/>
              <a:ext cx="542063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ACK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sp>
          <p:nvSpPr>
            <p:cNvPr id="75796" name="TextBox 14"/>
            <p:cNvSpPr txBox="1"/>
            <p:nvPr/>
          </p:nvSpPr>
          <p:spPr>
            <a:xfrm>
              <a:off x="1938017" y="5778217"/>
              <a:ext cx="1211827" cy="1645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Seq1, Data</a:t>
              </a:r>
              <a:r>
                <a:rPr lang="en-US" altLang="zh-CN" baseline="-25000" dirty="0">
                  <a:latin typeface="Comic Sans MS" panose="030F0702030302020204" pitchFamily="66" charset="0"/>
                </a:rPr>
                <a:t>1</a:t>
              </a:r>
              <a:endParaRPr lang="zh-CN" altLang="en-US" baseline="-25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5797" name="直接连接符 22"/>
            <p:cNvCxnSpPr/>
            <p:nvPr/>
          </p:nvCxnSpPr>
          <p:spPr>
            <a:xfrm>
              <a:off x="1243831" y="5760983"/>
              <a:ext cx="2281935" cy="418131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rdt2.2: </a:t>
            </a:r>
            <a:r>
              <a:rPr lang="zh-CN" altLang="en-US" sz="3600" dirty="0"/>
              <a:t>一种无</a:t>
            </a:r>
            <a:r>
              <a:rPr lang="en-US" altLang="zh-CN" sz="3600" dirty="0"/>
              <a:t>NAK</a:t>
            </a:r>
            <a:r>
              <a:rPr lang="zh-CN" altLang="en-US" sz="3600" dirty="0"/>
              <a:t>的协议</a:t>
            </a:r>
            <a:endParaRPr lang="zh-CN" altLang="en-US" dirty="0"/>
          </a:p>
        </p:txBody>
      </p:sp>
      <p:sp>
        <p:nvSpPr>
          <p:cNvPr id="76803" name="Rectangle 3"/>
          <p:cNvSpPr>
            <a:spLocks noGrp="1"/>
          </p:cNvSpPr>
          <p:nvPr>
            <p:ph sz="half" idx="1"/>
          </p:nvPr>
        </p:nvSpPr>
        <p:spPr>
          <a:xfrm>
            <a:off x="419100" y="1581150"/>
            <a:ext cx="8064500" cy="274955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与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rdt2.1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一样的功能，仅使用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代替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NAK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，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收到</a:t>
            </a:r>
            <a:r>
              <a:rPr lang="en-US" altLang="zh-CN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corrupt</a:t>
            </a:r>
            <a:r>
              <a:rPr lang="zh-CN" altLang="en-US" sz="24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的分组时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，接收方对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上一次正确接收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的分组发送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</a:t>
            </a:r>
          </a:p>
          <a:p>
            <a:pPr lvl="1" eaLnBrk="1" hangingPunct="1">
              <a:buSzPct val="75000"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</a:rPr>
              <a:t>接收方必须明确地包括被确认分组的序号</a:t>
            </a:r>
            <a:endParaRPr lang="en-US" altLang="zh-CN" u="sng" dirty="0">
              <a:solidFill>
                <a:srgbClr val="FF0000"/>
              </a:solidFill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在发送方</a:t>
            </a: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冗余的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导致如同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NAK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相同的动作：</a:t>
            </a:r>
            <a:r>
              <a:rPr lang="zh-CN" altLang="en-US" sz="2400" b="1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重传当前分组</a:t>
            </a:r>
            <a:endParaRPr lang="en-US" altLang="zh-CN" sz="2400" b="1" i="1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680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/>
          </p:cNvSpPr>
          <p:nvPr>
            <p:ph type="title"/>
          </p:nvPr>
        </p:nvSpPr>
        <p:spPr>
          <a:xfrm>
            <a:off x="449263" y="173038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rdt2.2: </a:t>
            </a:r>
            <a:r>
              <a:rPr lang="zh-CN" altLang="en-US" sz="3600" dirty="0"/>
              <a:t>发送方</a:t>
            </a:r>
            <a:r>
              <a:rPr lang="en-US" altLang="zh-CN" sz="3600" dirty="0"/>
              <a:t>, </a:t>
            </a:r>
            <a:r>
              <a:rPr lang="zh-CN" altLang="en-US" sz="3600" dirty="0"/>
              <a:t>接收方片段</a:t>
            </a:r>
          </a:p>
        </p:txBody>
      </p:sp>
      <p:sp>
        <p:nvSpPr>
          <p:cNvPr id="37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7828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77829" name="Group 3"/>
          <p:cNvGrpSpPr/>
          <p:nvPr/>
        </p:nvGrpSpPr>
        <p:grpSpPr>
          <a:xfrm>
            <a:off x="2620963" y="2220913"/>
            <a:ext cx="1062037" cy="838200"/>
            <a:chOff x="1441" y="2062"/>
            <a:chExt cx="669" cy="528"/>
          </a:xfrm>
        </p:grpSpPr>
        <p:sp>
          <p:nvSpPr>
            <p:cNvPr id="77861" name="Oval 4"/>
            <p:cNvSpPr/>
            <p:nvPr/>
          </p:nvSpPr>
          <p:spPr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7862" name="Text Box 5"/>
            <p:cNvSpPr txBox="1"/>
            <p:nvPr/>
          </p:nvSpPr>
          <p:spPr>
            <a:xfrm>
              <a:off x="1441" y="2110"/>
              <a:ext cx="669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等待来自上面的调用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0</a:t>
              </a:r>
            </a:p>
          </p:txBody>
        </p:sp>
      </p:grpSp>
      <p:sp>
        <p:nvSpPr>
          <p:cNvPr id="77830" name="Text Box 6"/>
          <p:cNvSpPr txBox="1"/>
          <p:nvPr/>
        </p:nvSpPr>
        <p:spPr>
          <a:xfrm>
            <a:off x="2957513" y="1519238"/>
            <a:ext cx="3722687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sndpkt = make_pkt(0, data, 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7831" name="Text Box 7"/>
          <p:cNvSpPr txBox="1"/>
          <p:nvPr/>
        </p:nvSpPr>
        <p:spPr>
          <a:xfrm>
            <a:off x="2970213" y="1238250"/>
            <a:ext cx="17240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rdt_send(data)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7832" name="Line 8"/>
          <p:cNvSpPr/>
          <p:nvPr/>
        </p:nvSpPr>
        <p:spPr>
          <a:xfrm>
            <a:off x="3032125" y="1574800"/>
            <a:ext cx="35528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7833" name="Line 9"/>
          <p:cNvSpPr/>
          <p:nvPr/>
        </p:nvSpPr>
        <p:spPr>
          <a:xfrm>
            <a:off x="2427288" y="2084388"/>
            <a:ext cx="419100" cy="230187"/>
          </a:xfrm>
          <a:prstGeom prst="line">
            <a:avLst/>
          </a:prstGeom>
          <a:ln w="19050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77834" name="Freeform 10"/>
          <p:cNvSpPr/>
          <p:nvPr/>
        </p:nvSpPr>
        <p:spPr>
          <a:xfrm flipV="1">
            <a:off x="3327400" y="2019300"/>
            <a:ext cx="1897063" cy="206375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35" name="Freeform 11"/>
          <p:cNvSpPr/>
          <p:nvPr/>
        </p:nvSpPr>
        <p:spPr>
          <a:xfrm rot="-1357180">
            <a:off x="5802313" y="1944688"/>
            <a:ext cx="452437" cy="860425"/>
          </a:xfrm>
          <a:custGeom>
            <a:avLst/>
            <a:gdLst>
              <a:gd name="txL" fmla="*/ 0 w 735"/>
              <a:gd name="txT" fmla="*/ 0 h 1080"/>
              <a:gd name="txR" fmla="*/ 735 w 735"/>
              <a:gd name="txB" fmla="*/ 1080 h 1080"/>
            </a:gdLst>
            <a:ahLst/>
            <a:cxnLst>
              <a:cxn ang="0">
                <a:pos x="0" y="2147483647"/>
              </a:cxn>
              <a:cxn ang="0">
                <a:pos x="0" y="2147483647"/>
              </a:cxn>
            </a:cxnLst>
            <a:rect l="txL" t="txT" r="txR" b="txB"/>
            <a:pathLst>
              <a:path w="735" h="1080">
                <a:moveTo>
                  <a:pt x="0" y="195"/>
                </a:moveTo>
                <a:cubicBezTo>
                  <a:pt x="690" y="0"/>
                  <a:pt x="735" y="1080"/>
                  <a:pt x="0" y="8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36" name="Text Box 12"/>
          <p:cNvSpPr txBox="1"/>
          <p:nvPr/>
        </p:nvSpPr>
        <p:spPr>
          <a:xfrm>
            <a:off x="6315075" y="2651125"/>
            <a:ext cx="2124075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udt_send(sndpkt)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6218238" y="1863725"/>
            <a:ext cx="2717800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rdt_rcv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rcvpkt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 &amp;&amp; 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 corrupt(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rcvpkt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 ||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isACK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(rcvpkt,</a:t>
            </a:r>
            <a:r>
              <a:rPr kumimoji="0" lang="en-US" altLang="zh-CN" b="1" kern="1200" cap="none" spc="0" normalizeH="0" baseline="0" noProof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)</a:t>
            </a:r>
            <a:endParaRPr kumimoji="0" lang="en-US" altLang="zh-CN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38" name="Line 14"/>
          <p:cNvSpPr/>
          <p:nvPr/>
        </p:nvSpPr>
        <p:spPr>
          <a:xfrm flipV="1">
            <a:off x="6418263" y="2644775"/>
            <a:ext cx="1420812" cy="1588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7839" name="Freeform 15"/>
          <p:cNvSpPr/>
          <p:nvPr/>
        </p:nvSpPr>
        <p:spPr>
          <a:xfrm>
            <a:off x="5948363" y="2844800"/>
            <a:ext cx="203200" cy="1228725"/>
          </a:xfrm>
          <a:custGeom>
            <a:avLst/>
            <a:gdLst>
              <a:gd name="txL" fmla="*/ 0 w 128"/>
              <a:gd name="txT" fmla="*/ 0 h 774"/>
              <a:gd name="txR" fmla="*/ 128 w 128"/>
              <a:gd name="txB" fmla="*/ 774 h 774"/>
            </a:gdLst>
            <a:ahLst/>
            <a:cxnLst>
              <a:cxn ang="0">
                <a:pos x="2147483647" y="2147483647"/>
              </a:cxn>
              <a:cxn ang="0">
                <a:pos x="0" y="0"/>
              </a:cxn>
            </a:cxnLst>
            <a:rect l="txL" t="txT" r="txR" b="txB"/>
            <a:pathLst>
              <a:path w="128" h="774">
                <a:moveTo>
                  <a:pt x="67" y="774"/>
                </a:moveTo>
                <a:cubicBezTo>
                  <a:pt x="128" y="425"/>
                  <a:pt x="81" y="0"/>
                  <a:pt x="0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816" name="Text Box 16"/>
          <p:cNvSpPr txBox="1">
            <a:spLocks noChangeArrowheads="1"/>
          </p:cNvSpPr>
          <p:nvPr/>
        </p:nvSpPr>
        <p:spPr bwMode="auto">
          <a:xfrm>
            <a:off x="6092825" y="3255963"/>
            <a:ext cx="2413000" cy="5715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rdt_rcv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rcvpkt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  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&amp;&amp; 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notcorrupt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rcvpkt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 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&amp;&amp; </a:t>
            </a:r>
            <a:r>
              <a:rPr kumimoji="0" lang="en-US" altLang="zh-CN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isACK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(rcvpkt,</a:t>
            </a:r>
            <a:r>
              <a:rPr kumimoji="0" lang="en-US" altLang="zh-CN" b="1" kern="1200" cap="none" spc="0" normalizeH="0" baseline="0" noProof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r>
              <a:rPr kumimoji="0" lang="en-US" altLang="zh-CN" sz="10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400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41" name="Line 17"/>
          <p:cNvSpPr/>
          <p:nvPr/>
        </p:nvSpPr>
        <p:spPr>
          <a:xfrm>
            <a:off x="6181725" y="4079875"/>
            <a:ext cx="18637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77842" name="Group 18"/>
          <p:cNvGrpSpPr/>
          <p:nvPr/>
        </p:nvGrpSpPr>
        <p:grpSpPr>
          <a:xfrm>
            <a:off x="4976813" y="2166938"/>
            <a:ext cx="1062037" cy="838200"/>
            <a:chOff x="1441" y="2062"/>
            <a:chExt cx="669" cy="528"/>
          </a:xfrm>
        </p:grpSpPr>
        <p:sp>
          <p:nvSpPr>
            <p:cNvPr id="77859" name="Oval 19"/>
            <p:cNvSpPr/>
            <p:nvPr/>
          </p:nvSpPr>
          <p:spPr>
            <a:xfrm>
              <a:off x="1483" y="2062"/>
              <a:ext cx="578" cy="528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7860" name="Text Box 20"/>
            <p:cNvSpPr txBox="1"/>
            <p:nvPr/>
          </p:nvSpPr>
          <p:spPr>
            <a:xfrm>
              <a:off x="1441" y="2110"/>
              <a:ext cx="669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Arial" panose="020B0604020202020204" pitchFamily="34" charset="0"/>
                </a:rPr>
                <a:t> 等待</a:t>
              </a:r>
              <a:r>
                <a:rPr lang="en-US" altLang="zh-CN" sz="1400" dirty="0">
                  <a:latin typeface="Arial" panose="020B0604020202020204" pitchFamily="34" charset="0"/>
                </a:rPr>
                <a:t>ACK</a:t>
              </a:r>
            </a:p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0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7843" name="Text Box 21"/>
          <p:cNvSpPr txBox="1"/>
          <p:nvPr/>
        </p:nvSpPr>
        <p:spPr>
          <a:xfrm>
            <a:off x="3744913" y="2884488"/>
            <a:ext cx="1500187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发送方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FSM</a:t>
            </a:r>
          </a:p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片段</a:t>
            </a:r>
          </a:p>
        </p:txBody>
      </p:sp>
      <p:grpSp>
        <p:nvGrpSpPr>
          <p:cNvPr id="77844" name="Group 22"/>
          <p:cNvGrpSpPr/>
          <p:nvPr/>
        </p:nvGrpSpPr>
        <p:grpSpPr>
          <a:xfrm>
            <a:off x="2965450" y="4114800"/>
            <a:ext cx="925513" cy="946150"/>
            <a:chOff x="3570" y="3063"/>
            <a:chExt cx="534" cy="501"/>
          </a:xfrm>
        </p:grpSpPr>
        <p:sp>
          <p:nvSpPr>
            <p:cNvPr id="77857" name="Oval 23"/>
            <p:cNvSpPr/>
            <p:nvPr/>
          </p:nvSpPr>
          <p:spPr>
            <a:xfrm>
              <a:off x="3570" y="3063"/>
              <a:ext cx="534" cy="501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7858" name="Text Box 24"/>
            <p:cNvSpPr txBox="1"/>
            <p:nvPr/>
          </p:nvSpPr>
          <p:spPr>
            <a:xfrm>
              <a:off x="3597" y="3085"/>
              <a:ext cx="504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等待来自下面的调用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0</a:t>
              </a:r>
            </a:p>
          </p:txBody>
        </p:sp>
      </p:grpSp>
      <p:sp>
        <p:nvSpPr>
          <p:cNvPr id="77845" name="Freeform 25"/>
          <p:cNvSpPr/>
          <p:nvPr/>
        </p:nvSpPr>
        <p:spPr>
          <a:xfrm>
            <a:off x="3827463" y="4156075"/>
            <a:ext cx="825500" cy="185738"/>
          </a:xfrm>
          <a:custGeom>
            <a:avLst/>
            <a:gdLst>
              <a:gd name="txL" fmla="*/ 0 w 520"/>
              <a:gd name="txT" fmla="*/ 0 h 117"/>
              <a:gd name="txR" fmla="*/ 520 w 520"/>
              <a:gd name="txB" fmla="*/ 117 h 117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520" h="117">
                <a:moveTo>
                  <a:pt x="0" y="117"/>
                </a:moveTo>
                <a:cubicBezTo>
                  <a:pt x="136" y="17"/>
                  <a:pt x="276" y="0"/>
                  <a:pt x="520" y="17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46" name="Freeform 26"/>
          <p:cNvSpPr/>
          <p:nvPr/>
        </p:nvSpPr>
        <p:spPr>
          <a:xfrm>
            <a:off x="3706813" y="4960938"/>
            <a:ext cx="2403475" cy="206375"/>
          </a:xfrm>
          <a:custGeom>
            <a:avLst/>
            <a:gdLst>
              <a:gd name="txL" fmla="*/ 0 w 1514"/>
              <a:gd name="txT" fmla="*/ 0 h 130"/>
              <a:gd name="txR" fmla="*/ 1514 w 1514"/>
              <a:gd name="txB" fmla="*/ 130 h 130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</a:cxnLst>
            <a:rect l="txL" t="txT" r="txR" b="txB"/>
            <a:pathLst>
              <a:path w="1514" h="130">
                <a:moveTo>
                  <a:pt x="0" y="0"/>
                </a:moveTo>
                <a:cubicBezTo>
                  <a:pt x="266" y="130"/>
                  <a:pt x="1322" y="113"/>
                  <a:pt x="1514" y="17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47" name="Text Box 27"/>
          <p:cNvSpPr txBox="1"/>
          <p:nvPr/>
        </p:nvSpPr>
        <p:spPr>
          <a:xfrm>
            <a:off x="3473450" y="5106988"/>
            <a:ext cx="3940175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notcorrupt(rcvpkt)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&amp;&amp; has_seq1(rcvpkt)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7848" name="Line 28"/>
          <p:cNvSpPr/>
          <p:nvPr/>
        </p:nvSpPr>
        <p:spPr>
          <a:xfrm>
            <a:off x="3584575" y="5678488"/>
            <a:ext cx="19145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6825" name="Text Box 29"/>
          <p:cNvSpPr txBox="1">
            <a:spLocks noChangeArrowheads="1"/>
          </p:cNvSpPr>
          <p:nvPr/>
        </p:nvSpPr>
        <p:spPr bwMode="auto">
          <a:xfrm>
            <a:off x="3441700" y="5664200"/>
            <a:ext cx="4175125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extract(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rcvpkt,data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deliver_data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(data)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sndpkt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= </a:t>
            </a:r>
            <a:r>
              <a:rPr kumimoji="0" lang="en-US" altLang="zh-CN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make_pkt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b="1" kern="1200" cap="none" spc="0" normalizeH="0" baseline="0" noProof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ACK1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en-US" altLang="zh-CN" b="1" kern="1200" cap="none" spc="0" normalizeH="0" baseline="0" noProof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chksum</a:t>
            </a:r>
            <a:r>
              <a:rPr kumimoji="0" lang="en-US" altLang="zh-CN" b="1" kern="1200" cap="none" spc="0" normalizeH="0" baseline="0" noProof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udt_send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kern="1200" cap="none" spc="0" normalizeH="0" baseline="0" noProof="0" dirty="0" err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sndpkt</a:t>
            </a:r>
            <a:r>
              <a:rPr kumimoji="0" lang="en-US" altLang="zh-CN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)</a:t>
            </a:r>
            <a:endParaRPr kumimoji="0" lang="en-US" altLang="zh-CN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7850" name="Freeform 30"/>
          <p:cNvSpPr/>
          <p:nvPr/>
        </p:nvSpPr>
        <p:spPr>
          <a:xfrm flipH="1">
            <a:off x="2501900" y="3917950"/>
            <a:ext cx="490538" cy="1358900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7851" name="Line 31"/>
          <p:cNvSpPr/>
          <p:nvPr/>
        </p:nvSpPr>
        <p:spPr>
          <a:xfrm>
            <a:off x="628650" y="4660900"/>
            <a:ext cx="192405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7852" name="Text Box 32"/>
          <p:cNvSpPr txBox="1"/>
          <p:nvPr/>
        </p:nvSpPr>
        <p:spPr>
          <a:xfrm>
            <a:off x="547688" y="3824288"/>
            <a:ext cx="2360612" cy="638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(corrupt(rcvpkt) ||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has_seq1(rcvpkt))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53" name="Text Box 33"/>
          <p:cNvSpPr txBox="1"/>
          <p:nvPr/>
        </p:nvSpPr>
        <p:spPr>
          <a:xfrm>
            <a:off x="123825" y="4983163"/>
            <a:ext cx="3744913" cy="5222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sndpkt=make_pkt(</a:t>
            </a:r>
            <a:r>
              <a:rPr lang="en-US" altLang="zh-CN" b="1" dirty="0">
                <a:solidFill>
                  <a:srgbClr val="00B050"/>
                </a:solidFill>
                <a:latin typeface="Arial" panose="020B0604020202020204" pitchFamily="34" charset="0"/>
              </a:rPr>
              <a:t>Ack1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,checksum)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udt_send(sndpkt)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7854" name="Text Box 34"/>
          <p:cNvSpPr txBox="1"/>
          <p:nvPr/>
        </p:nvSpPr>
        <p:spPr>
          <a:xfrm>
            <a:off x="4037013" y="4311650"/>
            <a:ext cx="1500187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接收方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FSM</a:t>
            </a:r>
          </a:p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片段</a:t>
            </a:r>
          </a:p>
        </p:txBody>
      </p:sp>
      <p:sp>
        <p:nvSpPr>
          <p:cNvPr id="77855" name="Line 35"/>
          <p:cNvSpPr/>
          <p:nvPr/>
        </p:nvSpPr>
        <p:spPr>
          <a:xfrm>
            <a:off x="665163" y="2603500"/>
            <a:ext cx="7883525" cy="2757488"/>
          </a:xfrm>
          <a:prstGeom prst="line">
            <a:avLst/>
          </a:prstGeom>
          <a:ln w="9525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77856" name="Text Box 36"/>
          <p:cNvSpPr txBox="1"/>
          <p:nvPr/>
        </p:nvSpPr>
        <p:spPr>
          <a:xfrm>
            <a:off x="7392988" y="4103688"/>
            <a:ext cx="379412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78851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solidFill>
                  <a:srgbClr val="FF0000"/>
                </a:solidFill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885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8854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rdt3.0: </a:t>
            </a:r>
            <a:r>
              <a:rPr lang="zh-CN" altLang="en-US" sz="3600" dirty="0"/>
              <a:t>具有差错和丢包的信道</a:t>
            </a:r>
            <a:endParaRPr lang="en-US" altLang="zh-CN" sz="4400" dirty="0"/>
          </a:p>
        </p:txBody>
      </p:sp>
      <p:sp>
        <p:nvSpPr>
          <p:cNvPr id="79875" name="Rectangle 3"/>
          <p:cNvSpPr>
            <a:spLocks noGrp="1"/>
          </p:cNvSpPr>
          <p:nvPr>
            <p:ph sz="half" idx="1"/>
          </p:nvPr>
        </p:nvSpPr>
        <p:spPr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新假设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下面的信道也能</a:t>
            </a:r>
            <a:r>
              <a:rPr lang="zh-CN" altLang="en-US" sz="2400" u="sng" dirty="0">
                <a:latin typeface="+mn-lt"/>
                <a:ea typeface="+mn-ea"/>
                <a:cs typeface="+mn-cs"/>
              </a:rPr>
              <a:t>丢失分组</a:t>
            </a:r>
            <a:r>
              <a:rPr lang="en-US" altLang="zh-CN" sz="2400" u="sng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400" u="sng" dirty="0">
                <a:latin typeface="+mn-lt"/>
                <a:ea typeface="+mn-ea"/>
                <a:cs typeface="+mn-cs"/>
              </a:rPr>
              <a:t>数据或</a:t>
            </a:r>
            <a:r>
              <a:rPr lang="en-US" altLang="zh-CN" sz="2400" u="sng" dirty="0">
                <a:latin typeface="+mn-lt"/>
                <a:ea typeface="+mn-ea"/>
                <a:cs typeface="+mn-cs"/>
              </a:rPr>
              <a:t>ACK)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检查和、序号、重传将是有帮助的，但不充分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78852" name="Rectangle 4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09575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方法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发送方等待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ACK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一段</a:t>
            </a: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合理的</a:t>
            </a: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时间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如在这段时间没有收到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ACK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则重传</a:t>
            </a:r>
          </a:p>
          <a:p>
            <a:pPr eaLnBrk="1" hangingPunct="1">
              <a:buSzPct val="85000"/>
            </a:pPr>
            <a:r>
              <a:rPr lang="zh-CN" altLang="en-US" sz="2000" dirty="0">
                <a:latin typeface="+mn-lt"/>
                <a:ea typeface="+mn-ea"/>
                <a:cs typeface="+mn-cs"/>
              </a:rPr>
              <a:t>如果分组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或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ACK)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只是延迟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(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没有丢失</a:t>
            </a:r>
            <a:r>
              <a:rPr lang="en-US" altLang="zh-CN" sz="2000" dirty="0">
                <a:latin typeface="+mn-lt"/>
                <a:ea typeface="+mn-ea"/>
                <a:cs typeface="+mn-cs"/>
              </a:rPr>
              <a:t>)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：</a:t>
            </a:r>
            <a:endParaRPr lang="en-US" altLang="zh-CN" sz="20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重传将是冗余的，但序号的使用已经处理了该情况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接收方必须定义被确认的分组序号</a:t>
            </a:r>
            <a:endParaRPr lang="en-US" altLang="zh-CN" sz="18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需要倒计时定时器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987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autoRev="1" fill="hold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autoRev="1" fill="hold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/>
          </p:nvPr>
        </p:nvSpPr>
        <p:spPr>
          <a:xfrm>
            <a:off x="339725" y="242888"/>
            <a:ext cx="3560763" cy="893762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rdt3.0</a:t>
            </a:r>
            <a:r>
              <a:rPr lang="zh-CN" altLang="en-US" sz="3600" dirty="0"/>
              <a:t>发送方</a:t>
            </a:r>
            <a:endParaRPr lang="zh-CN" altLang="en-US" dirty="0"/>
          </a:p>
        </p:txBody>
      </p:sp>
      <p:sp>
        <p:nvSpPr>
          <p:cNvPr id="56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0900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49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01" name="Text Box 3"/>
          <p:cNvSpPr txBox="1"/>
          <p:nvPr/>
        </p:nvSpPr>
        <p:spPr>
          <a:xfrm>
            <a:off x="3019425" y="1384300"/>
            <a:ext cx="3860800" cy="6731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make_pkt(0, data, checksum)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</a:p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</a:rPr>
              <a:t>start_timer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02" name="Text Box 4"/>
          <p:cNvSpPr txBox="1"/>
          <p:nvPr/>
        </p:nvSpPr>
        <p:spPr>
          <a:xfrm>
            <a:off x="3060700" y="1090613"/>
            <a:ext cx="17240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rdt_send(data)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03" name="Line 5"/>
          <p:cNvSpPr/>
          <p:nvPr/>
        </p:nvSpPr>
        <p:spPr>
          <a:xfrm>
            <a:off x="3162300" y="14287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04" name="Line 6"/>
          <p:cNvSpPr/>
          <p:nvPr/>
        </p:nvSpPr>
        <p:spPr>
          <a:xfrm>
            <a:off x="2749550" y="1544638"/>
            <a:ext cx="157163" cy="576262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grpSp>
        <p:nvGrpSpPr>
          <p:cNvPr id="80905" name="Group 7"/>
          <p:cNvGrpSpPr/>
          <p:nvPr/>
        </p:nvGrpSpPr>
        <p:grpSpPr>
          <a:xfrm>
            <a:off x="5360988" y="2090738"/>
            <a:ext cx="889000" cy="865187"/>
            <a:chOff x="445" y="1273"/>
            <a:chExt cx="560" cy="545"/>
          </a:xfrm>
        </p:grpSpPr>
        <p:sp>
          <p:nvSpPr>
            <p:cNvPr id="80952" name="Oval 8"/>
            <p:cNvSpPr/>
            <p:nvPr/>
          </p:nvSpPr>
          <p:spPr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953" name="Text Box 9"/>
            <p:cNvSpPr txBox="1"/>
            <p:nvPr/>
          </p:nvSpPr>
          <p:spPr>
            <a:xfrm>
              <a:off x="499" y="1309"/>
              <a:ext cx="45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Arial" panose="020B0604020202020204" pitchFamily="34" charset="0"/>
                </a:rPr>
                <a:t>等待 </a:t>
              </a:r>
              <a:r>
                <a:rPr lang="en-US" altLang="zh-CN" sz="1400" dirty="0">
                  <a:latin typeface="Arial" panose="020B0604020202020204" pitchFamily="34" charset="0"/>
                </a:rPr>
                <a:t>ACK0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0906" name="Freeform 10"/>
          <p:cNvSpPr/>
          <p:nvPr/>
        </p:nvSpPr>
        <p:spPr>
          <a:xfrm flipV="1">
            <a:off x="3384550" y="2071688"/>
            <a:ext cx="2090738" cy="163512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07" name="Freeform 11"/>
          <p:cNvSpPr/>
          <p:nvPr/>
        </p:nvSpPr>
        <p:spPr>
          <a:xfrm>
            <a:off x="6069013" y="1674813"/>
            <a:ext cx="871537" cy="666750"/>
          </a:xfrm>
          <a:custGeom>
            <a:avLst/>
            <a:gdLst>
              <a:gd name="txL" fmla="*/ 0 w 549"/>
              <a:gd name="txT" fmla="*/ 0 h 420"/>
              <a:gd name="txR" fmla="*/ 549 w 549"/>
              <a:gd name="txB" fmla="*/ 420 h 420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549" h="420">
                <a:moveTo>
                  <a:pt x="0" y="306"/>
                </a:moveTo>
                <a:cubicBezTo>
                  <a:pt x="78" y="0"/>
                  <a:pt x="549" y="315"/>
                  <a:pt x="87" y="42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08" name="Text Box 12"/>
          <p:cNvSpPr txBox="1"/>
          <p:nvPr/>
        </p:nvSpPr>
        <p:spPr>
          <a:xfrm>
            <a:off x="6481763" y="1196975"/>
            <a:ext cx="1704975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( corrupt(rcvpkt) ||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isACK(rcvpkt,1) 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09" name="Line 13"/>
          <p:cNvSpPr/>
          <p:nvPr/>
        </p:nvSpPr>
        <p:spPr>
          <a:xfrm>
            <a:off x="6691313" y="1898650"/>
            <a:ext cx="1350962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0910" name="Group 14"/>
          <p:cNvGrpSpPr/>
          <p:nvPr/>
        </p:nvGrpSpPr>
        <p:grpSpPr>
          <a:xfrm>
            <a:off x="5453063" y="4005263"/>
            <a:ext cx="1189037" cy="850900"/>
            <a:chOff x="4090" y="3230"/>
            <a:chExt cx="749" cy="536"/>
          </a:xfrm>
        </p:grpSpPr>
        <p:sp>
          <p:nvSpPr>
            <p:cNvPr id="80950" name="Oval 15"/>
            <p:cNvSpPr/>
            <p:nvPr/>
          </p:nvSpPr>
          <p:spPr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951" name="Text Box 16"/>
            <p:cNvSpPr txBox="1"/>
            <p:nvPr/>
          </p:nvSpPr>
          <p:spPr>
            <a:xfrm>
              <a:off x="4090" y="3270"/>
              <a:ext cx="749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等待来自</a:t>
              </a:r>
            </a:p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上面的调</a:t>
              </a:r>
            </a:p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1</a:t>
              </a:r>
            </a:p>
            <a:p>
              <a:pPr algn="ctr"/>
              <a:endParaRPr lang="en-US" altLang="zh-CN" sz="12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0911" name="Freeform 17"/>
          <p:cNvSpPr/>
          <p:nvPr/>
        </p:nvSpPr>
        <p:spPr>
          <a:xfrm rot="-5400000" flipV="1">
            <a:off x="2139950" y="3402013"/>
            <a:ext cx="1254125" cy="150812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12" name="Freeform 18"/>
          <p:cNvSpPr/>
          <p:nvPr/>
        </p:nvSpPr>
        <p:spPr>
          <a:xfrm>
            <a:off x="3370263" y="4738688"/>
            <a:ext cx="2312987" cy="274637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13" name="Freeform 19"/>
          <p:cNvSpPr/>
          <p:nvPr/>
        </p:nvSpPr>
        <p:spPr>
          <a:xfrm rot="5400000" flipH="1" flipV="1">
            <a:off x="5610225" y="3327400"/>
            <a:ext cx="1184275" cy="166688"/>
          </a:xfrm>
          <a:custGeom>
            <a:avLst/>
            <a:gdLst>
              <a:gd name="txL" fmla="*/ 0 w 2835"/>
              <a:gd name="txT" fmla="*/ 0 h 525"/>
              <a:gd name="txR" fmla="*/ 2835 w 2835"/>
              <a:gd name="txB" fmla="*/ 525 h 525"/>
            </a:gdLst>
            <a:ahLst/>
            <a:cxnLst>
              <a:cxn ang="0">
                <a:pos x="0" y="0"/>
              </a:cxn>
              <a:cxn ang="0">
                <a:pos x="2147483647" y="0"/>
              </a:cxn>
            </a:cxnLst>
            <a:rect l="txL" t="txT" r="txR" b="txB"/>
            <a:pathLst>
              <a:path w="2835" h="525">
                <a:moveTo>
                  <a:pt x="0" y="0"/>
                </a:moveTo>
                <a:cubicBezTo>
                  <a:pt x="60" y="525"/>
                  <a:pt x="2835" y="495"/>
                  <a:pt x="2835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triangl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14" name="Text Box 20"/>
          <p:cNvSpPr txBox="1"/>
          <p:nvPr/>
        </p:nvSpPr>
        <p:spPr>
          <a:xfrm>
            <a:off x="3316288" y="5224463"/>
            <a:ext cx="3444875" cy="5524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sndpkt = make_pkt(1, data, checksum)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</a:p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</a:rPr>
              <a:t>start_timer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15" name="Text Box 21"/>
          <p:cNvSpPr txBox="1"/>
          <p:nvPr/>
        </p:nvSpPr>
        <p:spPr>
          <a:xfrm>
            <a:off x="3316288" y="4941888"/>
            <a:ext cx="17240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rdt_send(data)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16" name="Line 22"/>
          <p:cNvSpPr/>
          <p:nvPr/>
        </p:nvSpPr>
        <p:spPr>
          <a:xfrm>
            <a:off x="3435350" y="5253038"/>
            <a:ext cx="2598738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7" name="Text Box 23"/>
          <p:cNvSpPr txBox="1"/>
          <p:nvPr/>
        </p:nvSpPr>
        <p:spPr>
          <a:xfrm>
            <a:off x="6280150" y="3106738"/>
            <a:ext cx="2149475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 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&amp;&amp; isACK(rcvpkt,0)</a:t>
            </a:r>
            <a:r>
              <a:rPr lang="en-US" altLang="zh-CN" sz="1000" dirty="0">
                <a:latin typeface="Arial" panose="020B0604020202020204" pitchFamily="34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80918" name="Line 24"/>
          <p:cNvSpPr/>
          <p:nvPr/>
        </p:nvSpPr>
        <p:spPr>
          <a:xfrm>
            <a:off x="6396038" y="3817938"/>
            <a:ext cx="14192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19" name="Text Box 25"/>
          <p:cNvSpPr txBox="1"/>
          <p:nvPr/>
        </p:nvSpPr>
        <p:spPr>
          <a:xfrm>
            <a:off x="1290638" y="5062538"/>
            <a:ext cx="1622425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&amp;&amp; 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( corrupt(rcvpkt) ||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isACK(rcvpkt,0) 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20" name="Line 26"/>
          <p:cNvSpPr/>
          <p:nvPr/>
        </p:nvSpPr>
        <p:spPr>
          <a:xfrm>
            <a:off x="1393825" y="5788025"/>
            <a:ext cx="12541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1" name="Text Box 27"/>
          <p:cNvSpPr txBox="1"/>
          <p:nvPr/>
        </p:nvSpPr>
        <p:spPr>
          <a:xfrm>
            <a:off x="908050" y="2865438"/>
            <a:ext cx="1912938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  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&amp;&amp; notcorrupt(rcvpkt)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&amp;&amp; isACK(rcvpkt,1)</a:t>
            </a:r>
            <a:r>
              <a:rPr lang="en-US" altLang="zh-CN" sz="1000" dirty="0">
                <a:latin typeface="Arial" panose="020B0604020202020204" pitchFamily="34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80922" name="Line 28"/>
          <p:cNvSpPr/>
          <p:nvPr/>
        </p:nvSpPr>
        <p:spPr>
          <a:xfrm>
            <a:off x="1035050" y="3605213"/>
            <a:ext cx="151765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3" name="Text Box 29"/>
          <p:cNvSpPr txBox="1"/>
          <p:nvPr/>
        </p:nvSpPr>
        <p:spPr>
          <a:xfrm>
            <a:off x="6300788" y="3798888"/>
            <a:ext cx="1514475" cy="1793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solidFill>
                  <a:schemeClr val="accent2"/>
                </a:solidFill>
                <a:latin typeface="Arial" panose="020B0604020202020204" pitchFamily="34" charset="0"/>
              </a:rPr>
              <a:t>stop_timer</a:t>
            </a:r>
            <a:endParaRPr lang="en-US" altLang="zh-CN" sz="14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24" name="Text Box 30"/>
          <p:cNvSpPr txBox="1"/>
          <p:nvPr/>
        </p:nvSpPr>
        <p:spPr>
          <a:xfrm>
            <a:off x="900113" y="3578225"/>
            <a:ext cx="1514475" cy="4000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stop_timer</a:t>
            </a:r>
            <a:endParaRPr lang="en-US" altLang="zh-CN" sz="1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25" name="Freeform 31"/>
          <p:cNvSpPr/>
          <p:nvPr/>
        </p:nvSpPr>
        <p:spPr>
          <a:xfrm>
            <a:off x="6238875" y="2338388"/>
            <a:ext cx="461963" cy="682625"/>
          </a:xfrm>
          <a:custGeom>
            <a:avLst/>
            <a:gdLst>
              <a:gd name="txL" fmla="*/ 0 w 291"/>
              <a:gd name="txT" fmla="*/ 0 h 430"/>
              <a:gd name="txR" fmla="*/ 291 w 291"/>
              <a:gd name="txB" fmla="*/ 430 h 430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</a:cxnLst>
            <a:rect l="txL" t="txT" r="txR" b="txB"/>
            <a:pathLst>
              <a:path w="291" h="430">
                <a:moveTo>
                  <a:pt x="0" y="120"/>
                </a:moveTo>
                <a:cubicBezTo>
                  <a:pt x="291" y="0"/>
                  <a:pt x="259" y="430"/>
                  <a:pt x="15" y="25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26" name="Text Box 32"/>
          <p:cNvSpPr txBox="1"/>
          <p:nvPr/>
        </p:nvSpPr>
        <p:spPr>
          <a:xfrm>
            <a:off x="6570663" y="2516188"/>
            <a:ext cx="2116137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start_timer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27" name="Text Box 33"/>
          <p:cNvSpPr txBox="1"/>
          <p:nvPr/>
        </p:nvSpPr>
        <p:spPr>
          <a:xfrm>
            <a:off x="6592888" y="2279650"/>
            <a:ext cx="11144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timeout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28" name="Line 34"/>
          <p:cNvSpPr/>
          <p:nvPr/>
        </p:nvSpPr>
        <p:spPr>
          <a:xfrm>
            <a:off x="6681788" y="25336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29" name="Freeform 35"/>
          <p:cNvSpPr/>
          <p:nvPr/>
        </p:nvSpPr>
        <p:spPr>
          <a:xfrm>
            <a:off x="2230438" y="4702175"/>
            <a:ext cx="692150" cy="631825"/>
          </a:xfrm>
          <a:custGeom>
            <a:avLst/>
            <a:gdLst>
              <a:gd name="txL" fmla="*/ 0 w 436"/>
              <a:gd name="txT" fmla="*/ 0 h 398"/>
              <a:gd name="txR" fmla="*/ 436 w 436"/>
              <a:gd name="txB" fmla="*/ 398 h 398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36" h="398">
                <a:moveTo>
                  <a:pt x="436" y="101"/>
                </a:moveTo>
                <a:cubicBezTo>
                  <a:pt x="367" y="398"/>
                  <a:pt x="0" y="31"/>
                  <a:pt x="300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30" name="Freeform 36"/>
          <p:cNvSpPr/>
          <p:nvPr/>
        </p:nvSpPr>
        <p:spPr>
          <a:xfrm>
            <a:off x="2030413" y="4413250"/>
            <a:ext cx="571500" cy="420688"/>
          </a:xfrm>
          <a:custGeom>
            <a:avLst/>
            <a:gdLst>
              <a:gd name="txL" fmla="*/ 0 w 900"/>
              <a:gd name="txT" fmla="*/ 0 h 662"/>
              <a:gd name="txR" fmla="*/ 900 w 900"/>
              <a:gd name="txB" fmla="*/ 662 h 662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900" h="662">
                <a:moveTo>
                  <a:pt x="900" y="360"/>
                </a:moveTo>
                <a:cubicBezTo>
                  <a:pt x="171" y="662"/>
                  <a:pt x="0" y="0"/>
                  <a:pt x="825" y="1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31" name="Text Box 37"/>
          <p:cNvSpPr txBox="1"/>
          <p:nvPr/>
        </p:nvSpPr>
        <p:spPr>
          <a:xfrm>
            <a:off x="628650" y="4460875"/>
            <a:ext cx="1824038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</a:p>
          <a:p>
            <a:r>
              <a:rPr lang="en-US" altLang="zh-CN" sz="1400" b="1" dirty="0">
                <a:solidFill>
                  <a:srgbClr val="FF0000"/>
                </a:solidFill>
                <a:latin typeface="Arial" panose="020B0604020202020204" pitchFamily="34" charset="0"/>
              </a:rPr>
              <a:t>start_timer</a:t>
            </a:r>
            <a:endParaRPr lang="en-US" altLang="zh-CN" sz="1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32" name="Text Box 38"/>
          <p:cNvSpPr txBox="1"/>
          <p:nvPr/>
        </p:nvSpPr>
        <p:spPr>
          <a:xfrm>
            <a:off x="642938" y="4206875"/>
            <a:ext cx="1114425" cy="285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timeout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933" name="Line 39"/>
          <p:cNvSpPr/>
          <p:nvPr/>
        </p:nvSpPr>
        <p:spPr>
          <a:xfrm>
            <a:off x="746125" y="4489450"/>
            <a:ext cx="9906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34" name="Freeform 40"/>
          <p:cNvSpPr/>
          <p:nvPr/>
        </p:nvSpPr>
        <p:spPr>
          <a:xfrm>
            <a:off x="6426200" y="4373563"/>
            <a:ext cx="579438" cy="890587"/>
          </a:xfrm>
          <a:custGeom>
            <a:avLst/>
            <a:gdLst>
              <a:gd name="txL" fmla="*/ 0 w 322"/>
              <a:gd name="txT" fmla="*/ 0 h 483"/>
              <a:gd name="txR" fmla="*/ 322 w 322"/>
              <a:gd name="txB" fmla="*/ 483 h 483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35" name="Text Box 41"/>
          <p:cNvSpPr txBox="1"/>
          <p:nvPr/>
        </p:nvSpPr>
        <p:spPr>
          <a:xfrm>
            <a:off x="1036638" y="1874838"/>
            <a:ext cx="142875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80936" name="Group 42"/>
          <p:cNvGrpSpPr/>
          <p:nvPr/>
        </p:nvGrpSpPr>
        <p:grpSpPr>
          <a:xfrm>
            <a:off x="2419350" y="2135188"/>
            <a:ext cx="1189038" cy="850900"/>
            <a:chOff x="4090" y="3230"/>
            <a:chExt cx="749" cy="536"/>
          </a:xfrm>
        </p:grpSpPr>
        <p:sp>
          <p:nvSpPr>
            <p:cNvPr id="80948" name="Oval 43"/>
            <p:cNvSpPr/>
            <p:nvPr/>
          </p:nvSpPr>
          <p:spPr>
            <a:xfrm>
              <a:off x="4159" y="3230"/>
              <a:ext cx="595" cy="536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949" name="Text Box 44"/>
            <p:cNvSpPr txBox="1"/>
            <p:nvPr/>
          </p:nvSpPr>
          <p:spPr>
            <a:xfrm>
              <a:off x="4090" y="3270"/>
              <a:ext cx="749" cy="3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  等待来自</a:t>
              </a:r>
            </a:p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上面的调</a:t>
              </a:r>
            </a:p>
            <a:p>
              <a:pPr algn="ctr"/>
              <a:r>
                <a:rPr lang="zh-CN" altLang="en-US" sz="1400" dirty="0">
                  <a:latin typeface="Comic Sans MS" panose="030F0702030302020204" pitchFamily="66" charset="0"/>
                </a:rPr>
                <a:t>用</a:t>
              </a:r>
              <a:r>
                <a:rPr lang="en-US" altLang="zh-CN" sz="1400" dirty="0">
                  <a:latin typeface="Comic Sans MS" panose="030F0702030302020204" pitchFamily="66" charset="0"/>
                </a:rPr>
                <a:t>0</a:t>
              </a:r>
            </a:p>
          </p:txBody>
        </p:sp>
      </p:grpSp>
      <p:sp>
        <p:nvSpPr>
          <p:cNvPr id="80937" name="Line 45"/>
          <p:cNvSpPr/>
          <p:nvPr/>
        </p:nvSpPr>
        <p:spPr>
          <a:xfrm>
            <a:off x="1123950" y="2160588"/>
            <a:ext cx="11017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80938" name="Group 46"/>
          <p:cNvGrpSpPr/>
          <p:nvPr/>
        </p:nvGrpSpPr>
        <p:grpSpPr>
          <a:xfrm>
            <a:off x="2630488" y="3989388"/>
            <a:ext cx="889000" cy="865187"/>
            <a:chOff x="445" y="1273"/>
            <a:chExt cx="560" cy="545"/>
          </a:xfrm>
        </p:grpSpPr>
        <p:sp>
          <p:nvSpPr>
            <p:cNvPr id="80946" name="Oval 47"/>
            <p:cNvSpPr/>
            <p:nvPr/>
          </p:nvSpPr>
          <p:spPr>
            <a:xfrm>
              <a:off x="445" y="1273"/>
              <a:ext cx="560" cy="54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947" name="Text Box 48"/>
            <p:cNvSpPr txBox="1"/>
            <p:nvPr/>
          </p:nvSpPr>
          <p:spPr>
            <a:xfrm>
              <a:off x="499" y="1309"/>
              <a:ext cx="45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sz="1400" dirty="0">
                  <a:latin typeface="Arial" panose="020B0604020202020204" pitchFamily="34" charset="0"/>
                </a:rPr>
                <a:t>等待 </a:t>
              </a:r>
              <a:r>
                <a:rPr lang="en-US" altLang="zh-CN" sz="1400" dirty="0">
                  <a:latin typeface="Arial" panose="020B0604020202020204" pitchFamily="34" charset="0"/>
                </a:rPr>
                <a:t>ACK1</a:t>
              </a:r>
              <a:endParaRPr lang="en-US" altLang="zh-CN" sz="1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0939" name="Freeform 49"/>
          <p:cNvSpPr/>
          <p:nvPr/>
        </p:nvSpPr>
        <p:spPr>
          <a:xfrm flipH="1" flipV="1">
            <a:off x="2006600" y="1782763"/>
            <a:ext cx="579438" cy="890587"/>
          </a:xfrm>
          <a:custGeom>
            <a:avLst/>
            <a:gdLst>
              <a:gd name="txL" fmla="*/ 0 w 322"/>
              <a:gd name="txT" fmla="*/ 0 h 483"/>
              <a:gd name="txR" fmla="*/ 322 w 322"/>
              <a:gd name="txB" fmla="*/ 483 h 483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322" h="483">
                <a:moveTo>
                  <a:pt x="31" y="120"/>
                </a:moveTo>
                <a:cubicBezTo>
                  <a:pt x="322" y="0"/>
                  <a:pt x="64" y="483"/>
                  <a:pt x="0" y="18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0940" name="Text Box 50"/>
          <p:cNvSpPr txBox="1"/>
          <p:nvPr/>
        </p:nvSpPr>
        <p:spPr>
          <a:xfrm>
            <a:off x="7224713" y="4852988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80941" name="Text Box 51"/>
          <p:cNvSpPr txBox="1"/>
          <p:nvPr/>
        </p:nvSpPr>
        <p:spPr>
          <a:xfrm>
            <a:off x="6757988" y="4603750"/>
            <a:ext cx="1428750" cy="5715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0942" name="Line 52"/>
          <p:cNvSpPr/>
          <p:nvPr/>
        </p:nvSpPr>
        <p:spPr>
          <a:xfrm>
            <a:off x="6845300" y="4889500"/>
            <a:ext cx="11017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80943" name="Text Box 53"/>
          <p:cNvSpPr txBox="1"/>
          <p:nvPr/>
        </p:nvSpPr>
        <p:spPr>
          <a:xfrm>
            <a:off x="7127875" y="1847850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80944" name="Text Box 54"/>
          <p:cNvSpPr txBox="1"/>
          <p:nvPr/>
        </p:nvSpPr>
        <p:spPr>
          <a:xfrm>
            <a:off x="1476375" y="2124075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80945" name="Text Box 55"/>
          <p:cNvSpPr txBox="1"/>
          <p:nvPr/>
        </p:nvSpPr>
        <p:spPr>
          <a:xfrm>
            <a:off x="1879600" y="5794375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14"/>
          <p:cNvSpPr/>
          <p:nvPr/>
        </p:nvSpPr>
        <p:spPr>
          <a:xfrm>
            <a:off x="180975" y="1349375"/>
            <a:ext cx="1449388" cy="2538413"/>
          </a:xfrm>
          <a:prstGeom prst="rect">
            <a:avLst/>
          </a:prstGeom>
          <a:solidFill>
            <a:srgbClr val="FFFF99"/>
          </a:solidFill>
          <a:ln w="12700" cap="flat" cmpd="sng">
            <a:solidFill>
              <a:srgbClr val="333399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15" name="Rectangle 324"/>
          <p:cNvSpPr/>
          <p:nvPr/>
        </p:nvSpPr>
        <p:spPr>
          <a:xfrm>
            <a:off x="7429500" y="1349375"/>
            <a:ext cx="1452563" cy="2538413"/>
          </a:xfrm>
          <a:prstGeom prst="rect">
            <a:avLst/>
          </a:prstGeom>
          <a:solidFill>
            <a:srgbClr val="FFFF99"/>
          </a:solidFill>
          <a:ln w="12700" cap="flat" cmpd="sng">
            <a:solidFill>
              <a:srgbClr val="333399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16" name="Rectangle 313"/>
          <p:cNvSpPr/>
          <p:nvPr/>
        </p:nvSpPr>
        <p:spPr>
          <a:xfrm>
            <a:off x="198438" y="2459038"/>
            <a:ext cx="8688387" cy="469900"/>
          </a:xfrm>
          <a:prstGeom prst="rect">
            <a:avLst/>
          </a:prstGeom>
          <a:solidFill>
            <a:srgbClr val="CCECFF">
              <a:alpha val="67842"/>
            </a:srgbClr>
          </a:solidFill>
          <a:ln w="12700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17" name="Rectangle 2"/>
          <p:cNvSpPr>
            <a:spLocks noGrp="1"/>
          </p:cNvSpPr>
          <p:nvPr>
            <p:ph type="title"/>
          </p:nvPr>
        </p:nvSpPr>
        <p:spPr>
          <a:xfrm>
            <a:off x="1100138" y="192088"/>
            <a:ext cx="6856412" cy="933450"/>
          </a:xfrm>
          <a:ln/>
        </p:spPr>
        <p:txBody>
          <a:bodyPr vert="horz" wrap="square" lIns="91440" tIns="45720" rIns="91440" bIns="45720" anchor="ctr" anchorCtr="0"/>
          <a:lstStyle/>
          <a:p>
            <a:pPr algn="ctr" eaLnBrk="1" hangingPunct="1"/>
            <a:r>
              <a:rPr lang="zh-CN" altLang="en-US" sz="3200" dirty="0"/>
              <a:t>传输层为相互通信的应用进程提供了逻辑通信 </a:t>
            </a:r>
          </a:p>
        </p:txBody>
      </p:sp>
      <p:sp>
        <p:nvSpPr>
          <p:cNvPr id="38918" name="Line 315"/>
          <p:cNvSpPr/>
          <p:nvPr/>
        </p:nvSpPr>
        <p:spPr>
          <a:xfrm>
            <a:off x="1620838" y="5141913"/>
            <a:ext cx="5789612" cy="0"/>
          </a:xfrm>
          <a:prstGeom prst="line">
            <a:avLst/>
          </a:prstGeom>
          <a:ln w="57150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19" name="Line 316"/>
          <p:cNvSpPr/>
          <p:nvPr/>
        </p:nvSpPr>
        <p:spPr>
          <a:xfrm>
            <a:off x="180975" y="2935288"/>
            <a:ext cx="1447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0" name="Line 317"/>
          <p:cNvSpPr/>
          <p:nvPr/>
        </p:nvSpPr>
        <p:spPr>
          <a:xfrm>
            <a:off x="180975" y="3414713"/>
            <a:ext cx="144780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1" name="Rectangle 318"/>
          <p:cNvSpPr/>
          <p:nvPr/>
        </p:nvSpPr>
        <p:spPr>
          <a:xfrm>
            <a:off x="187325" y="2011363"/>
            <a:ext cx="1439863" cy="447675"/>
          </a:xfrm>
          <a:prstGeom prst="rect">
            <a:avLst/>
          </a:prstGeom>
          <a:solidFill>
            <a:srgbClr val="99FF66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22" name="Rectangle 319"/>
          <p:cNvSpPr/>
          <p:nvPr/>
        </p:nvSpPr>
        <p:spPr>
          <a:xfrm>
            <a:off x="146050" y="1470025"/>
            <a:ext cx="322263" cy="23749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5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</a:p>
        </p:txBody>
      </p:sp>
      <p:grpSp>
        <p:nvGrpSpPr>
          <p:cNvPr id="38923" name="Group 320"/>
          <p:cNvGrpSpPr/>
          <p:nvPr/>
        </p:nvGrpSpPr>
        <p:grpSpPr>
          <a:xfrm>
            <a:off x="2894013" y="2468563"/>
            <a:ext cx="1062037" cy="1419225"/>
            <a:chOff x="2017" y="1543"/>
            <a:chExt cx="619" cy="922"/>
          </a:xfrm>
        </p:grpSpPr>
        <p:sp>
          <p:nvSpPr>
            <p:cNvPr id="39002" name="Rectangle 321"/>
            <p:cNvSpPr/>
            <p:nvPr/>
          </p:nvSpPr>
          <p:spPr>
            <a:xfrm>
              <a:off x="2017" y="1543"/>
              <a:ext cx="619" cy="922"/>
            </a:xfrm>
            <a:prstGeom prst="rect">
              <a:avLst/>
            </a:prstGeom>
            <a:solidFill>
              <a:srgbClr val="CCCC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9003" name="Line 322"/>
            <p:cNvSpPr/>
            <p:nvPr/>
          </p:nvSpPr>
          <p:spPr>
            <a:xfrm>
              <a:off x="2017" y="1845"/>
              <a:ext cx="61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004" name="Line 323"/>
            <p:cNvSpPr/>
            <p:nvPr/>
          </p:nvSpPr>
          <p:spPr>
            <a:xfrm>
              <a:off x="2017" y="2157"/>
              <a:ext cx="61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8924" name="Line 325"/>
          <p:cNvSpPr/>
          <p:nvPr/>
        </p:nvSpPr>
        <p:spPr>
          <a:xfrm>
            <a:off x="7429500" y="2935288"/>
            <a:ext cx="1450975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5" name="Line 326"/>
          <p:cNvSpPr/>
          <p:nvPr/>
        </p:nvSpPr>
        <p:spPr>
          <a:xfrm>
            <a:off x="7429500" y="3414713"/>
            <a:ext cx="1450975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26" name="Rectangle 327"/>
          <p:cNvSpPr/>
          <p:nvPr/>
        </p:nvSpPr>
        <p:spPr>
          <a:xfrm>
            <a:off x="7434263" y="2011363"/>
            <a:ext cx="1447800" cy="447675"/>
          </a:xfrm>
          <a:prstGeom prst="rect">
            <a:avLst/>
          </a:prstGeom>
          <a:solidFill>
            <a:srgbClr val="99FF66"/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38927" name="Group 328"/>
          <p:cNvGrpSpPr/>
          <p:nvPr/>
        </p:nvGrpSpPr>
        <p:grpSpPr>
          <a:xfrm>
            <a:off x="5087938" y="2468563"/>
            <a:ext cx="1062037" cy="1419225"/>
            <a:chOff x="3295" y="1543"/>
            <a:chExt cx="619" cy="922"/>
          </a:xfrm>
        </p:grpSpPr>
        <p:sp>
          <p:nvSpPr>
            <p:cNvPr id="38999" name="Rectangle 329"/>
            <p:cNvSpPr/>
            <p:nvPr/>
          </p:nvSpPr>
          <p:spPr>
            <a:xfrm>
              <a:off x="3295" y="1543"/>
              <a:ext cx="619" cy="922"/>
            </a:xfrm>
            <a:prstGeom prst="rect">
              <a:avLst/>
            </a:prstGeom>
            <a:solidFill>
              <a:srgbClr val="CCCCFF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9000" name="Line 330"/>
            <p:cNvSpPr/>
            <p:nvPr/>
          </p:nvSpPr>
          <p:spPr>
            <a:xfrm>
              <a:off x="3295" y="1845"/>
              <a:ext cx="61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001" name="Line 331"/>
            <p:cNvSpPr/>
            <p:nvPr/>
          </p:nvSpPr>
          <p:spPr>
            <a:xfrm>
              <a:off x="3295" y="2157"/>
              <a:ext cx="619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8928" name="Rectangle 332"/>
          <p:cNvSpPr/>
          <p:nvPr/>
        </p:nvSpPr>
        <p:spPr>
          <a:xfrm>
            <a:off x="2498725" y="1666875"/>
            <a:ext cx="4089400" cy="393700"/>
          </a:xfrm>
          <a:prstGeom prst="rect">
            <a:avLst/>
          </a:prstGeom>
          <a:noFill/>
          <a:ln w="12700">
            <a:noFill/>
          </a:ln>
        </p:spPr>
        <p:txBody>
          <a:bodyPr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传输层提供应用进程</a:t>
            </a:r>
            <a:r>
              <a:rPr lang="zh-CN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间的逻辑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通信</a:t>
            </a:r>
          </a:p>
        </p:txBody>
      </p:sp>
      <p:sp>
        <p:nvSpPr>
          <p:cNvPr id="127309" name="Rectangle 333"/>
          <p:cNvSpPr>
            <a:spLocks noChangeArrowheads="1"/>
          </p:cNvSpPr>
          <p:nvPr/>
        </p:nvSpPr>
        <p:spPr bwMode="auto">
          <a:xfrm>
            <a:off x="180975" y="4673600"/>
            <a:ext cx="1447800" cy="885825"/>
          </a:xfrm>
          <a:prstGeom prst="rect">
            <a:avLst/>
          </a:prstGeom>
          <a:solidFill>
            <a:srgbClr val="FFFF99"/>
          </a:solidFill>
          <a:ln w="19050">
            <a:solidFill>
              <a:srgbClr val="333399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38930" name="Freeform 334"/>
          <p:cNvSpPr/>
          <p:nvPr/>
        </p:nvSpPr>
        <p:spPr>
          <a:xfrm>
            <a:off x="976313" y="4967288"/>
            <a:ext cx="655637" cy="165100"/>
          </a:xfrm>
          <a:custGeom>
            <a:avLst/>
            <a:gdLst>
              <a:gd name="txL" fmla="*/ 0 w 382"/>
              <a:gd name="txT" fmla="*/ 0 h 277"/>
              <a:gd name="txR" fmla="*/ 382 w 382"/>
              <a:gd name="txB" fmla="*/ 277 h 277"/>
            </a:gdLst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82" h="277">
                <a:moveTo>
                  <a:pt x="0" y="0"/>
                </a:moveTo>
                <a:lnTo>
                  <a:pt x="9" y="0"/>
                </a:lnTo>
                <a:lnTo>
                  <a:pt x="18" y="6"/>
                </a:lnTo>
                <a:lnTo>
                  <a:pt x="27" y="6"/>
                </a:lnTo>
                <a:lnTo>
                  <a:pt x="36" y="9"/>
                </a:lnTo>
                <a:lnTo>
                  <a:pt x="48" y="12"/>
                </a:lnTo>
                <a:lnTo>
                  <a:pt x="57" y="15"/>
                </a:lnTo>
                <a:lnTo>
                  <a:pt x="66" y="18"/>
                </a:lnTo>
                <a:lnTo>
                  <a:pt x="75" y="21"/>
                </a:lnTo>
                <a:lnTo>
                  <a:pt x="84" y="24"/>
                </a:lnTo>
                <a:lnTo>
                  <a:pt x="93" y="30"/>
                </a:lnTo>
                <a:lnTo>
                  <a:pt x="102" y="33"/>
                </a:lnTo>
                <a:lnTo>
                  <a:pt x="111" y="36"/>
                </a:lnTo>
                <a:lnTo>
                  <a:pt x="120" y="42"/>
                </a:lnTo>
                <a:lnTo>
                  <a:pt x="132" y="45"/>
                </a:lnTo>
                <a:lnTo>
                  <a:pt x="144" y="54"/>
                </a:lnTo>
                <a:lnTo>
                  <a:pt x="153" y="57"/>
                </a:lnTo>
                <a:lnTo>
                  <a:pt x="162" y="66"/>
                </a:lnTo>
                <a:lnTo>
                  <a:pt x="171" y="66"/>
                </a:lnTo>
                <a:lnTo>
                  <a:pt x="180" y="72"/>
                </a:lnTo>
                <a:lnTo>
                  <a:pt x="192" y="78"/>
                </a:lnTo>
                <a:lnTo>
                  <a:pt x="213" y="84"/>
                </a:lnTo>
                <a:lnTo>
                  <a:pt x="225" y="90"/>
                </a:lnTo>
                <a:lnTo>
                  <a:pt x="234" y="96"/>
                </a:lnTo>
                <a:lnTo>
                  <a:pt x="243" y="105"/>
                </a:lnTo>
                <a:lnTo>
                  <a:pt x="252" y="111"/>
                </a:lnTo>
                <a:lnTo>
                  <a:pt x="261" y="117"/>
                </a:lnTo>
                <a:lnTo>
                  <a:pt x="267" y="126"/>
                </a:lnTo>
                <a:lnTo>
                  <a:pt x="276" y="132"/>
                </a:lnTo>
                <a:lnTo>
                  <a:pt x="285" y="138"/>
                </a:lnTo>
                <a:lnTo>
                  <a:pt x="294" y="144"/>
                </a:lnTo>
                <a:lnTo>
                  <a:pt x="300" y="153"/>
                </a:lnTo>
                <a:lnTo>
                  <a:pt x="303" y="162"/>
                </a:lnTo>
                <a:lnTo>
                  <a:pt x="312" y="168"/>
                </a:lnTo>
                <a:lnTo>
                  <a:pt x="321" y="177"/>
                </a:lnTo>
                <a:lnTo>
                  <a:pt x="333" y="186"/>
                </a:lnTo>
                <a:lnTo>
                  <a:pt x="345" y="195"/>
                </a:lnTo>
                <a:lnTo>
                  <a:pt x="348" y="204"/>
                </a:lnTo>
                <a:lnTo>
                  <a:pt x="357" y="210"/>
                </a:lnTo>
                <a:lnTo>
                  <a:pt x="360" y="219"/>
                </a:lnTo>
                <a:lnTo>
                  <a:pt x="366" y="228"/>
                </a:lnTo>
                <a:lnTo>
                  <a:pt x="369" y="237"/>
                </a:lnTo>
                <a:lnTo>
                  <a:pt x="372" y="246"/>
                </a:lnTo>
                <a:lnTo>
                  <a:pt x="372" y="258"/>
                </a:lnTo>
                <a:lnTo>
                  <a:pt x="378" y="267"/>
                </a:lnTo>
                <a:lnTo>
                  <a:pt x="381" y="276"/>
                </a:lnTo>
              </a:path>
            </a:pathLst>
          </a:custGeom>
          <a:noFill/>
          <a:ln w="12700" cap="rnd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1" name="Freeform 335"/>
          <p:cNvSpPr/>
          <p:nvPr/>
        </p:nvSpPr>
        <p:spPr>
          <a:xfrm>
            <a:off x="914400" y="5154613"/>
            <a:ext cx="712788" cy="184150"/>
          </a:xfrm>
          <a:custGeom>
            <a:avLst/>
            <a:gdLst>
              <a:gd name="txL" fmla="*/ 0 w 334"/>
              <a:gd name="txT" fmla="*/ 0 h 244"/>
              <a:gd name="txR" fmla="*/ 334 w 334"/>
              <a:gd name="txB" fmla="*/ 244 h 24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334" h="244">
                <a:moveTo>
                  <a:pt x="0" y="243"/>
                </a:moveTo>
                <a:lnTo>
                  <a:pt x="12" y="243"/>
                </a:lnTo>
                <a:lnTo>
                  <a:pt x="31" y="237"/>
                </a:lnTo>
                <a:lnTo>
                  <a:pt x="40" y="234"/>
                </a:lnTo>
                <a:lnTo>
                  <a:pt x="49" y="231"/>
                </a:lnTo>
                <a:lnTo>
                  <a:pt x="59" y="225"/>
                </a:lnTo>
                <a:lnTo>
                  <a:pt x="71" y="222"/>
                </a:lnTo>
                <a:lnTo>
                  <a:pt x="80" y="216"/>
                </a:lnTo>
                <a:lnTo>
                  <a:pt x="89" y="210"/>
                </a:lnTo>
                <a:lnTo>
                  <a:pt x="99" y="204"/>
                </a:lnTo>
                <a:lnTo>
                  <a:pt x="108" y="198"/>
                </a:lnTo>
                <a:lnTo>
                  <a:pt x="117" y="195"/>
                </a:lnTo>
                <a:lnTo>
                  <a:pt x="126" y="189"/>
                </a:lnTo>
                <a:lnTo>
                  <a:pt x="136" y="183"/>
                </a:lnTo>
                <a:lnTo>
                  <a:pt x="145" y="177"/>
                </a:lnTo>
                <a:lnTo>
                  <a:pt x="154" y="174"/>
                </a:lnTo>
                <a:lnTo>
                  <a:pt x="163" y="171"/>
                </a:lnTo>
                <a:lnTo>
                  <a:pt x="173" y="165"/>
                </a:lnTo>
                <a:lnTo>
                  <a:pt x="182" y="162"/>
                </a:lnTo>
                <a:lnTo>
                  <a:pt x="194" y="156"/>
                </a:lnTo>
                <a:lnTo>
                  <a:pt x="207" y="150"/>
                </a:lnTo>
                <a:lnTo>
                  <a:pt x="213" y="141"/>
                </a:lnTo>
                <a:lnTo>
                  <a:pt x="222" y="138"/>
                </a:lnTo>
                <a:lnTo>
                  <a:pt x="231" y="129"/>
                </a:lnTo>
                <a:lnTo>
                  <a:pt x="241" y="120"/>
                </a:lnTo>
                <a:lnTo>
                  <a:pt x="247" y="111"/>
                </a:lnTo>
                <a:lnTo>
                  <a:pt x="256" y="102"/>
                </a:lnTo>
                <a:lnTo>
                  <a:pt x="259" y="93"/>
                </a:lnTo>
                <a:lnTo>
                  <a:pt x="268" y="87"/>
                </a:lnTo>
                <a:lnTo>
                  <a:pt x="271" y="78"/>
                </a:lnTo>
                <a:lnTo>
                  <a:pt x="278" y="69"/>
                </a:lnTo>
                <a:lnTo>
                  <a:pt x="284" y="60"/>
                </a:lnTo>
                <a:lnTo>
                  <a:pt x="290" y="51"/>
                </a:lnTo>
                <a:lnTo>
                  <a:pt x="293" y="42"/>
                </a:lnTo>
                <a:lnTo>
                  <a:pt x="299" y="33"/>
                </a:lnTo>
                <a:lnTo>
                  <a:pt x="308" y="27"/>
                </a:lnTo>
                <a:lnTo>
                  <a:pt x="311" y="18"/>
                </a:lnTo>
                <a:lnTo>
                  <a:pt x="321" y="15"/>
                </a:lnTo>
                <a:lnTo>
                  <a:pt x="324" y="6"/>
                </a:lnTo>
                <a:lnTo>
                  <a:pt x="333" y="0"/>
                </a:lnTo>
              </a:path>
            </a:pathLst>
          </a:custGeom>
          <a:noFill/>
          <a:ln w="12700" cap="rnd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2" name="Rectangle 336"/>
          <p:cNvSpPr/>
          <p:nvPr/>
        </p:nvSpPr>
        <p:spPr>
          <a:xfrm>
            <a:off x="411163" y="4306888"/>
            <a:ext cx="928687" cy="392112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主机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</a:t>
            </a:r>
          </a:p>
        </p:txBody>
      </p:sp>
      <p:sp>
        <p:nvSpPr>
          <p:cNvPr id="38933" name="Rectangle 337"/>
          <p:cNvSpPr/>
          <p:nvPr/>
        </p:nvSpPr>
        <p:spPr>
          <a:xfrm>
            <a:off x="7654925" y="4306888"/>
            <a:ext cx="930275" cy="392112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主机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</a:t>
            </a:r>
          </a:p>
        </p:txBody>
      </p:sp>
      <p:sp>
        <p:nvSpPr>
          <p:cNvPr id="38934" name="Freeform 338"/>
          <p:cNvSpPr/>
          <p:nvPr/>
        </p:nvSpPr>
        <p:spPr>
          <a:xfrm>
            <a:off x="873125" y="2459038"/>
            <a:ext cx="7332663" cy="1751012"/>
          </a:xfrm>
          <a:custGeom>
            <a:avLst/>
            <a:gdLst>
              <a:gd name="txL" fmla="*/ 0 w 4272"/>
              <a:gd name="txT" fmla="*/ 0 h 1138"/>
              <a:gd name="txR" fmla="*/ 4272 w 4272"/>
              <a:gd name="txB" fmla="*/ 1138 h 1138"/>
            </a:gdLst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4272" h="1138">
                <a:moveTo>
                  <a:pt x="0" y="0"/>
                </a:moveTo>
                <a:lnTo>
                  <a:pt x="0" y="996"/>
                </a:lnTo>
                <a:lnTo>
                  <a:pt x="9" y="1056"/>
                </a:lnTo>
                <a:lnTo>
                  <a:pt x="36" y="1094"/>
                </a:lnTo>
                <a:lnTo>
                  <a:pt x="75" y="1110"/>
                </a:lnTo>
                <a:lnTo>
                  <a:pt x="127" y="1116"/>
                </a:lnTo>
                <a:lnTo>
                  <a:pt x="1211" y="1116"/>
                </a:lnTo>
                <a:lnTo>
                  <a:pt x="1250" y="1116"/>
                </a:lnTo>
                <a:lnTo>
                  <a:pt x="1287" y="1100"/>
                </a:lnTo>
                <a:lnTo>
                  <a:pt x="1305" y="1056"/>
                </a:lnTo>
                <a:lnTo>
                  <a:pt x="1308" y="1022"/>
                </a:lnTo>
                <a:lnTo>
                  <a:pt x="1308" y="307"/>
                </a:lnTo>
                <a:lnTo>
                  <a:pt x="1311" y="261"/>
                </a:lnTo>
                <a:cubicBezTo>
                  <a:pt x="1322" y="241"/>
                  <a:pt x="1325" y="202"/>
                  <a:pt x="1376" y="191"/>
                </a:cubicBezTo>
                <a:cubicBezTo>
                  <a:pt x="1430" y="181"/>
                  <a:pt x="1567" y="182"/>
                  <a:pt x="1620" y="191"/>
                </a:cubicBezTo>
                <a:cubicBezTo>
                  <a:pt x="1673" y="200"/>
                  <a:pt x="1669" y="238"/>
                  <a:pt x="1676" y="252"/>
                </a:cubicBezTo>
                <a:lnTo>
                  <a:pt x="1680" y="280"/>
                </a:lnTo>
                <a:lnTo>
                  <a:pt x="1680" y="1014"/>
                </a:lnTo>
                <a:lnTo>
                  <a:pt x="1683" y="1047"/>
                </a:lnTo>
                <a:lnTo>
                  <a:pt x="1701" y="1100"/>
                </a:lnTo>
                <a:lnTo>
                  <a:pt x="1755" y="1116"/>
                </a:lnTo>
                <a:lnTo>
                  <a:pt x="1808" y="1116"/>
                </a:lnTo>
                <a:lnTo>
                  <a:pt x="2486" y="1116"/>
                </a:lnTo>
                <a:lnTo>
                  <a:pt x="2564" y="1116"/>
                </a:lnTo>
                <a:cubicBezTo>
                  <a:pt x="2583" y="1112"/>
                  <a:pt x="2593" y="1111"/>
                  <a:pt x="2600" y="1091"/>
                </a:cubicBezTo>
                <a:cubicBezTo>
                  <a:pt x="2607" y="1072"/>
                  <a:pt x="2610" y="1138"/>
                  <a:pt x="2608" y="999"/>
                </a:cubicBezTo>
                <a:lnTo>
                  <a:pt x="2608" y="264"/>
                </a:lnTo>
                <a:lnTo>
                  <a:pt x="2616" y="227"/>
                </a:lnTo>
                <a:cubicBezTo>
                  <a:pt x="2627" y="215"/>
                  <a:pt x="2634" y="196"/>
                  <a:pt x="2676" y="191"/>
                </a:cubicBezTo>
                <a:cubicBezTo>
                  <a:pt x="2721" y="184"/>
                  <a:pt x="2824" y="187"/>
                  <a:pt x="2868" y="195"/>
                </a:cubicBezTo>
                <a:cubicBezTo>
                  <a:pt x="2912" y="203"/>
                  <a:pt x="2925" y="238"/>
                  <a:pt x="2928" y="251"/>
                </a:cubicBezTo>
                <a:lnTo>
                  <a:pt x="2928" y="280"/>
                </a:lnTo>
                <a:cubicBezTo>
                  <a:pt x="2928" y="280"/>
                  <a:pt x="2925" y="867"/>
                  <a:pt x="2928" y="1002"/>
                </a:cubicBezTo>
                <a:cubicBezTo>
                  <a:pt x="2930" y="1136"/>
                  <a:pt x="2930" y="1068"/>
                  <a:pt x="2944" y="1087"/>
                </a:cubicBezTo>
                <a:cubicBezTo>
                  <a:pt x="2958" y="1107"/>
                  <a:pt x="2995" y="1113"/>
                  <a:pt x="3014" y="1116"/>
                </a:cubicBezTo>
                <a:lnTo>
                  <a:pt x="3071" y="1116"/>
                </a:lnTo>
                <a:lnTo>
                  <a:pt x="4117" y="1116"/>
                </a:lnTo>
                <a:lnTo>
                  <a:pt x="4190" y="1116"/>
                </a:lnTo>
                <a:lnTo>
                  <a:pt x="4251" y="1097"/>
                </a:lnTo>
                <a:lnTo>
                  <a:pt x="4269" y="1044"/>
                </a:lnTo>
                <a:lnTo>
                  <a:pt x="4271" y="994"/>
                </a:lnTo>
                <a:lnTo>
                  <a:pt x="4272" y="0"/>
                </a:lnTo>
              </a:path>
            </a:pathLst>
          </a:custGeom>
          <a:noFill/>
          <a:ln w="76200" cap="flat" cmpd="sng">
            <a:solidFill>
              <a:srgbClr val="FF0000">
                <a:alpha val="100000"/>
              </a:srgbClr>
            </a:solidFill>
            <a:prstDash val="sysDot"/>
            <a:round/>
            <a:headEnd type="none" w="med" len="lg"/>
            <a:tailEnd type="non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5" name="Rectangle 339"/>
          <p:cNvSpPr/>
          <p:nvPr/>
        </p:nvSpPr>
        <p:spPr>
          <a:xfrm>
            <a:off x="1820863" y="1201738"/>
            <a:ext cx="11969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应用进程</a:t>
            </a:r>
          </a:p>
        </p:txBody>
      </p:sp>
      <p:sp>
        <p:nvSpPr>
          <p:cNvPr id="38936" name="Freeform 340"/>
          <p:cNvSpPr/>
          <p:nvPr/>
        </p:nvSpPr>
        <p:spPr>
          <a:xfrm>
            <a:off x="7011988" y="1492250"/>
            <a:ext cx="538162" cy="161925"/>
          </a:xfrm>
          <a:custGeom>
            <a:avLst/>
            <a:gdLst>
              <a:gd name="txL" fmla="*/ 0 w 297"/>
              <a:gd name="txT" fmla="*/ 0 h 105"/>
              <a:gd name="txR" fmla="*/ 297 w 297"/>
              <a:gd name="txB" fmla="*/ 105 h 105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</a:cxnLst>
            <a:rect l="txL" t="txT" r="txR" b="txB"/>
            <a:pathLst>
              <a:path w="297" h="105">
                <a:moveTo>
                  <a:pt x="0" y="0"/>
                </a:moveTo>
                <a:lnTo>
                  <a:pt x="297" y="105"/>
                </a:ln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7" name="Rectangle 341"/>
          <p:cNvSpPr/>
          <p:nvPr/>
        </p:nvSpPr>
        <p:spPr>
          <a:xfrm>
            <a:off x="5929313" y="1201738"/>
            <a:ext cx="1198562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应用进程</a:t>
            </a:r>
          </a:p>
        </p:txBody>
      </p:sp>
      <p:sp>
        <p:nvSpPr>
          <p:cNvPr id="38938" name="AutoShape 342"/>
          <p:cNvSpPr/>
          <p:nvPr/>
        </p:nvSpPr>
        <p:spPr>
          <a:xfrm>
            <a:off x="1609725" y="2016125"/>
            <a:ext cx="5815013" cy="368300"/>
          </a:xfrm>
          <a:prstGeom prst="leftRightArrow">
            <a:avLst>
              <a:gd name="adj1" fmla="val 59166"/>
              <a:gd name="adj2" fmla="val 215633"/>
            </a:avLst>
          </a:prstGeom>
          <a:solidFill>
            <a:srgbClr val="99FF66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39" name="Rectangle 343"/>
          <p:cNvSpPr/>
          <p:nvPr/>
        </p:nvSpPr>
        <p:spPr>
          <a:xfrm>
            <a:off x="2947988" y="4586288"/>
            <a:ext cx="1155700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路由器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</a:p>
        </p:txBody>
      </p:sp>
      <p:pic>
        <p:nvPicPr>
          <p:cNvPr id="38940" name="Picture 344"/>
          <p:cNvPicPr/>
          <p:nvPr/>
        </p:nvPicPr>
        <p:blipFill>
          <a:blip r:embed="rId3"/>
          <a:stretch>
            <a:fillRect/>
          </a:stretch>
        </p:blipFill>
        <p:spPr>
          <a:xfrm>
            <a:off x="3025775" y="4933950"/>
            <a:ext cx="723900" cy="430213"/>
          </a:xfrm>
          <a:prstGeom prst="rect">
            <a:avLst/>
          </a:prstGeom>
          <a:noFill/>
          <a:ln w="12699">
            <a:noFill/>
          </a:ln>
        </p:spPr>
      </p:pic>
      <p:sp>
        <p:nvSpPr>
          <p:cNvPr id="38941" name="Rectangle 345"/>
          <p:cNvSpPr/>
          <p:nvPr/>
        </p:nvSpPr>
        <p:spPr>
          <a:xfrm>
            <a:off x="5154613" y="4586288"/>
            <a:ext cx="1155700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路由器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</p:txBody>
      </p:sp>
      <p:sp>
        <p:nvSpPr>
          <p:cNvPr id="38942" name="Oval 346"/>
          <p:cNvSpPr/>
          <p:nvPr/>
        </p:nvSpPr>
        <p:spPr>
          <a:xfrm>
            <a:off x="434975" y="4783138"/>
            <a:ext cx="631825" cy="314325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43" name="Rectangle 347"/>
          <p:cNvSpPr/>
          <p:nvPr/>
        </p:nvSpPr>
        <p:spPr>
          <a:xfrm>
            <a:off x="479425" y="4732338"/>
            <a:ext cx="6127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44" name="Oval 348"/>
          <p:cNvSpPr/>
          <p:nvPr/>
        </p:nvSpPr>
        <p:spPr>
          <a:xfrm>
            <a:off x="8128000" y="1376363"/>
            <a:ext cx="631825" cy="355600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45" name="Line 349"/>
          <p:cNvSpPr/>
          <p:nvPr/>
        </p:nvSpPr>
        <p:spPr>
          <a:xfrm rot="5400000">
            <a:off x="2941638" y="3409950"/>
            <a:ext cx="946150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8946" name="Line 350"/>
          <p:cNvSpPr/>
          <p:nvPr/>
        </p:nvSpPr>
        <p:spPr>
          <a:xfrm rot="5400000">
            <a:off x="5130800" y="3406775"/>
            <a:ext cx="957263" cy="0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38947" name="Picture 351"/>
          <p:cNvPicPr/>
          <p:nvPr/>
        </p:nvPicPr>
        <p:blipFill>
          <a:blip r:embed="rId4"/>
          <a:stretch>
            <a:fillRect/>
          </a:stretch>
        </p:blipFill>
        <p:spPr>
          <a:xfrm>
            <a:off x="6270625" y="4846638"/>
            <a:ext cx="904875" cy="54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48" name="Rectangle 352"/>
          <p:cNvSpPr/>
          <p:nvPr/>
        </p:nvSpPr>
        <p:spPr>
          <a:xfrm>
            <a:off x="6340475" y="4927600"/>
            <a:ext cx="766763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LAN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8949" name="Picture 353"/>
          <p:cNvPicPr/>
          <p:nvPr/>
        </p:nvPicPr>
        <p:blipFill>
          <a:blip r:embed="rId4"/>
          <a:stretch>
            <a:fillRect/>
          </a:stretch>
        </p:blipFill>
        <p:spPr>
          <a:xfrm>
            <a:off x="4044950" y="4846638"/>
            <a:ext cx="989013" cy="54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50" name="Rectangle 354"/>
          <p:cNvSpPr/>
          <p:nvPr/>
        </p:nvSpPr>
        <p:spPr>
          <a:xfrm>
            <a:off x="4159250" y="4938713"/>
            <a:ext cx="774700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WAN</a:t>
            </a:r>
          </a:p>
        </p:txBody>
      </p:sp>
      <p:sp>
        <p:nvSpPr>
          <p:cNvPr id="38951" name="Oval 355"/>
          <p:cNvSpPr/>
          <p:nvPr/>
        </p:nvSpPr>
        <p:spPr>
          <a:xfrm>
            <a:off x="1552575" y="5067300"/>
            <a:ext cx="153988" cy="13811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52" name="Oval 356"/>
          <p:cNvSpPr/>
          <p:nvPr/>
        </p:nvSpPr>
        <p:spPr>
          <a:xfrm>
            <a:off x="419100" y="5153025"/>
            <a:ext cx="633413" cy="314325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53" name="Rectangle 357"/>
          <p:cNvSpPr/>
          <p:nvPr/>
        </p:nvSpPr>
        <p:spPr>
          <a:xfrm>
            <a:off x="438150" y="5102225"/>
            <a:ext cx="6127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7334" name="Rectangle 358"/>
          <p:cNvSpPr>
            <a:spLocks noChangeArrowheads="1"/>
          </p:cNvSpPr>
          <p:nvPr/>
        </p:nvSpPr>
        <p:spPr bwMode="auto">
          <a:xfrm flipH="1">
            <a:off x="7424738" y="4673600"/>
            <a:ext cx="1447800" cy="885825"/>
          </a:xfrm>
          <a:prstGeom prst="rect">
            <a:avLst/>
          </a:prstGeom>
          <a:solidFill>
            <a:srgbClr val="FFFF99"/>
          </a:solidFill>
          <a:ln w="19050">
            <a:solidFill>
              <a:srgbClr val="333399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38955" name="Freeform 359"/>
          <p:cNvSpPr/>
          <p:nvPr/>
        </p:nvSpPr>
        <p:spPr>
          <a:xfrm flipH="1">
            <a:off x="7424738" y="4967288"/>
            <a:ext cx="655637" cy="165100"/>
          </a:xfrm>
          <a:custGeom>
            <a:avLst/>
            <a:gdLst>
              <a:gd name="txL" fmla="*/ 0 w 382"/>
              <a:gd name="txT" fmla="*/ 0 h 277"/>
              <a:gd name="txR" fmla="*/ 382 w 382"/>
              <a:gd name="txB" fmla="*/ 277 h 277"/>
            </a:gdLst>
            <a:ahLst/>
            <a:cxnLst>
              <a:cxn ang="0">
                <a:pos x="0" y="0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382" h="277">
                <a:moveTo>
                  <a:pt x="0" y="0"/>
                </a:moveTo>
                <a:lnTo>
                  <a:pt x="9" y="0"/>
                </a:lnTo>
                <a:lnTo>
                  <a:pt x="18" y="6"/>
                </a:lnTo>
                <a:lnTo>
                  <a:pt x="27" y="6"/>
                </a:lnTo>
                <a:lnTo>
                  <a:pt x="36" y="9"/>
                </a:lnTo>
                <a:lnTo>
                  <a:pt x="48" y="12"/>
                </a:lnTo>
                <a:lnTo>
                  <a:pt x="57" y="15"/>
                </a:lnTo>
                <a:lnTo>
                  <a:pt x="66" y="18"/>
                </a:lnTo>
                <a:lnTo>
                  <a:pt x="75" y="21"/>
                </a:lnTo>
                <a:lnTo>
                  <a:pt x="84" y="24"/>
                </a:lnTo>
                <a:lnTo>
                  <a:pt x="93" y="30"/>
                </a:lnTo>
                <a:lnTo>
                  <a:pt x="102" y="33"/>
                </a:lnTo>
                <a:lnTo>
                  <a:pt x="111" y="36"/>
                </a:lnTo>
                <a:lnTo>
                  <a:pt x="120" y="42"/>
                </a:lnTo>
                <a:lnTo>
                  <a:pt x="132" y="45"/>
                </a:lnTo>
                <a:lnTo>
                  <a:pt x="144" y="54"/>
                </a:lnTo>
                <a:lnTo>
                  <a:pt x="153" y="57"/>
                </a:lnTo>
                <a:lnTo>
                  <a:pt x="162" y="66"/>
                </a:lnTo>
                <a:lnTo>
                  <a:pt x="171" y="66"/>
                </a:lnTo>
                <a:lnTo>
                  <a:pt x="180" y="72"/>
                </a:lnTo>
                <a:lnTo>
                  <a:pt x="192" y="78"/>
                </a:lnTo>
                <a:lnTo>
                  <a:pt x="213" y="84"/>
                </a:lnTo>
                <a:lnTo>
                  <a:pt x="225" y="90"/>
                </a:lnTo>
                <a:lnTo>
                  <a:pt x="234" y="96"/>
                </a:lnTo>
                <a:lnTo>
                  <a:pt x="243" y="105"/>
                </a:lnTo>
                <a:lnTo>
                  <a:pt x="252" y="111"/>
                </a:lnTo>
                <a:lnTo>
                  <a:pt x="261" y="117"/>
                </a:lnTo>
                <a:lnTo>
                  <a:pt x="267" y="126"/>
                </a:lnTo>
                <a:lnTo>
                  <a:pt x="276" y="132"/>
                </a:lnTo>
                <a:lnTo>
                  <a:pt x="285" y="138"/>
                </a:lnTo>
                <a:lnTo>
                  <a:pt x="294" y="144"/>
                </a:lnTo>
                <a:lnTo>
                  <a:pt x="300" y="153"/>
                </a:lnTo>
                <a:lnTo>
                  <a:pt x="303" y="162"/>
                </a:lnTo>
                <a:lnTo>
                  <a:pt x="312" y="168"/>
                </a:lnTo>
                <a:lnTo>
                  <a:pt x="321" y="177"/>
                </a:lnTo>
                <a:lnTo>
                  <a:pt x="333" y="186"/>
                </a:lnTo>
                <a:lnTo>
                  <a:pt x="345" y="195"/>
                </a:lnTo>
                <a:lnTo>
                  <a:pt x="348" y="204"/>
                </a:lnTo>
                <a:lnTo>
                  <a:pt x="357" y="210"/>
                </a:lnTo>
                <a:lnTo>
                  <a:pt x="360" y="219"/>
                </a:lnTo>
                <a:lnTo>
                  <a:pt x="366" y="228"/>
                </a:lnTo>
                <a:lnTo>
                  <a:pt x="369" y="237"/>
                </a:lnTo>
                <a:lnTo>
                  <a:pt x="372" y="246"/>
                </a:lnTo>
                <a:lnTo>
                  <a:pt x="372" y="258"/>
                </a:lnTo>
                <a:lnTo>
                  <a:pt x="378" y="267"/>
                </a:lnTo>
                <a:lnTo>
                  <a:pt x="381" y="276"/>
                </a:lnTo>
              </a:path>
            </a:pathLst>
          </a:custGeom>
          <a:noFill/>
          <a:ln w="12700" cap="rnd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6" name="Freeform 360"/>
          <p:cNvSpPr/>
          <p:nvPr/>
        </p:nvSpPr>
        <p:spPr>
          <a:xfrm flipH="1">
            <a:off x="7424738" y="5154613"/>
            <a:ext cx="711200" cy="184150"/>
          </a:xfrm>
          <a:custGeom>
            <a:avLst/>
            <a:gdLst>
              <a:gd name="txL" fmla="*/ 0 w 334"/>
              <a:gd name="txT" fmla="*/ 0 h 244"/>
              <a:gd name="txR" fmla="*/ 334 w 334"/>
              <a:gd name="txB" fmla="*/ 244 h 244"/>
            </a:gdLst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334" h="244">
                <a:moveTo>
                  <a:pt x="0" y="243"/>
                </a:moveTo>
                <a:lnTo>
                  <a:pt x="12" y="243"/>
                </a:lnTo>
                <a:lnTo>
                  <a:pt x="31" y="237"/>
                </a:lnTo>
                <a:lnTo>
                  <a:pt x="40" y="234"/>
                </a:lnTo>
                <a:lnTo>
                  <a:pt x="49" y="231"/>
                </a:lnTo>
                <a:lnTo>
                  <a:pt x="59" y="225"/>
                </a:lnTo>
                <a:lnTo>
                  <a:pt x="71" y="222"/>
                </a:lnTo>
                <a:lnTo>
                  <a:pt x="80" y="216"/>
                </a:lnTo>
                <a:lnTo>
                  <a:pt x="89" y="210"/>
                </a:lnTo>
                <a:lnTo>
                  <a:pt x="99" y="204"/>
                </a:lnTo>
                <a:lnTo>
                  <a:pt x="108" y="198"/>
                </a:lnTo>
                <a:lnTo>
                  <a:pt x="117" y="195"/>
                </a:lnTo>
                <a:lnTo>
                  <a:pt x="126" y="189"/>
                </a:lnTo>
                <a:lnTo>
                  <a:pt x="136" y="183"/>
                </a:lnTo>
                <a:lnTo>
                  <a:pt x="145" y="177"/>
                </a:lnTo>
                <a:lnTo>
                  <a:pt x="154" y="174"/>
                </a:lnTo>
                <a:lnTo>
                  <a:pt x="163" y="171"/>
                </a:lnTo>
                <a:lnTo>
                  <a:pt x="173" y="165"/>
                </a:lnTo>
                <a:lnTo>
                  <a:pt x="182" y="162"/>
                </a:lnTo>
                <a:lnTo>
                  <a:pt x="194" y="156"/>
                </a:lnTo>
                <a:lnTo>
                  <a:pt x="207" y="150"/>
                </a:lnTo>
                <a:lnTo>
                  <a:pt x="213" y="141"/>
                </a:lnTo>
                <a:lnTo>
                  <a:pt x="222" y="138"/>
                </a:lnTo>
                <a:lnTo>
                  <a:pt x="231" y="129"/>
                </a:lnTo>
                <a:lnTo>
                  <a:pt x="241" y="120"/>
                </a:lnTo>
                <a:lnTo>
                  <a:pt x="247" y="111"/>
                </a:lnTo>
                <a:lnTo>
                  <a:pt x="256" y="102"/>
                </a:lnTo>
                <a:lnTo>
                  <a:pt x="259" y="93"/>
                </a:lnTo>
                <a:lnTo>
                  <a:pt x="268" y="87"/>
                </a:lnTo>
                <a:lnTo>
                  <a:pt x="271" y="78"/>
                </a:lnTo>
                <a:lnTo>
                  <a:pt x="278" y="69"/>
                </a:lnTo>
                <a:lnTo>
                  <a:pt x="284" y="60"/>
                </a:lnTo>
                <a:lnTo>
                  <a:pt x="290" y="51"/>
                </a:lnTo>
                <a:lnTo>
                  <a:pt x="293" y="42"/>
                </a:lnTo>
                <a:lnTo>
                  <a:pt x="299" y="33"/>
                </a:lnTo>
                <a:lnTo>
                  <a:pt x="308" y="27"/>
                </a:lnTo>
                <a:lnTo>
                  <a:pt x="311" y="18"/>
                </a:lnTo>
                <a:lnTo>
                  <a:pt x="321" y="15"/>
                </a:lnTo>
                <a:lnTo>
                  <a:pt x="324" y="6"/>
                </a:lnTo>
                <a:lnTo>
                  <a:pt x="333" y="0"/>
                </a:lnTo>
              </a:path>
            </a:pathLst>
          </a:custGeom>
          <a:noFill/>
          <a:ln w="12700" cap="rnd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7" name="Oval 361"/>
          <p:cNvSpPr/>
          <p:nvPr/>
        </p:nvSpPr>
        <p:spPr>
          <a:xfrm flipH="1">
            <a:off x="7881938" y="4783138"/>
            <a:ext cx="631825" cy="314325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58" name="Rectangle 362"/>
          <p:cNvSpPr/>
          <p:nvPr/>
        </p:nvSpPr>
        <p:spPr>
          <a:xfrm flipH="1">
            <a:off x="7893050" y="4732338"/>
            <a:ext cx="6127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59" name="Oval 364"/>
          <p:cNvSpPr/>
          <p:nvPr/>
        </p:nvSpPr>
        <p:spPr>
          <a:xfrm flipH="1">
            <a:off x="7867650" y="5153025"/>
            <a:ext cx="631825" cy="314325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60" name="Rectangle 365"/>
          <p:cNvSpPr/>
          <p:nvPr/>
        </p:nvSpPr>
        <p:spPr>
          <a:xfrm flipH="1">
            <a:off x="7893050" y="5116513"/>
            <a:ext cx="6127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61" name="Rectangle 366"/>
          <p:cNvSpPr/>
          <p:nvPr/>
        </p:nvSpPr>
        <p:spPr>
          <a:xfrm>
            <a:off x="4171950" y="2501900"/>
            <a:ext cx="74612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层</a:t>
            </a:r>
          </a:p>
        </p:txBody>
      </p:sp>
      <p:pic>
        <p:nvPicPr>
          <p:cNvPr id="38962" name="Picture 367"/>
          <p:cNvPicPr/>
          <p:nvPr/>
        </p:nvPicPr>
        <p:blipFill>
          <a:blip r:embed="rId4"/>
          <a:stretch>
            <a:fillRect/>
          </a:stretch>
        </p:blipFill>
        <p:spPr>
          <a:xfrm>
            <a:off x="1820863" y="4846638"/>
            <a:ext cx="906462" cy="54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63" name="Rectangle 368"/>
          <p:cNvSpPr/>
          <p:nvPr/>
        </p:nvSpPr>
        <p:spPr>
          <a:xfrm>
            <a:off x="1952625" y="4926013"/>
            <a:ext cx="768350" cy="395287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LAN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64" name="Freeform 370"/>
          <p:cNvSpPr/>
          <p:nvPr/>
        </p:nvSpPr>
        <p:spPr>
          <a:xfrm>
            <a:off x="1546225" y="1506538"/>
            <a:ext cx="327025" cy="128587"/>
          </a:xfrm>
          <a:custGeom>
            <a:avLst/>
            <a:gdLst>
              <a:gd name="txL" fmla="*/ 0 w 174"/>
              <a:gd name="txT" fmla="*/ 0 h 84"/>
              <a:gd name="txR" fmla="*/ 174 w 174"/>
              <a:gd name="txB" fmla="*/ 84 h 84"/>
            </a:gdLst>
            <a:ahLst/>
            <a:cxnLst>
              <a:cxn ang="0">
                <a:pos x="2147483647" y="0"/>
              </a:cxn>
              <a:cxn ang="0">
                <a:pos x="0" y="2147483647"/>
              </a:cxn>
            </a:cxnLst>
            <a:rect l="txL" t="txT" r="txR" b="txB"/>
            <a:pathLst>
              <a:path w="174" h="84">
                <a:moveTo>
                  <a:pt x="174" y="0"/>
                </a:moveTo>
                <a:lnTo>
                  <a:pt x="0" y="84"/>
                </a:ln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65" name="Oval 384"/>
          <p:cNvSpPr/>
          <p:nvPr/>
        </p:nvSpPr>
        <p:spPr>
          <a:xfrm>
            <a:off x="257175" y="1373188"/>
            <a:ext cx="633413" cy="354012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66" name="Rectangle 385"/>
          <p:cNvSpPr/>
          <p:nvPr/>
        </p:nvSpPr>
        <p:spPr>
          <a:xfrm>
            <a:off x="304800" y="1333500"/>
            <a:ext cx="6127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67" name="Oval 387"/>
          <p:cNvSpPr/>
          <p:nvPr/>
        </p:nvSpPr>
        <p:spPr>
          <a:xfrm>
            <a:off x="939800" y="1447800"/>
            <a:ext cx="633413" cy="376238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68" name="Rectangle 388"/>
          <p:cNvSpPr/>
          <p:nvPr/>
        </p:nvSpPr>
        <p:spPr>
          <a:xfrm>
            <a:off x="969963" y="1422400"/>
            <a:ext cx="611187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69" name="Oval 389"/>
          <p:cNvSpPr/>
          <p:nvPr/>
        </p:nvSpPr>
        <p:spPr>
          <a:xfrm>
            <a:off x="790575" y="2395538"/>
            <a:ext cx="153988" cy="136525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70" name="Rectangle 392"/>
          <p:cNvSpPr/>
          <p:nvPr/>
        </p:nvSpPr>
        <p:spPr>
          <a:xfrm>
            <a:off x="8169275" y="1327150"/>
            <a:ext cx="611188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71" name="Oval 393"/>
          <p:cNvSpPr/>
          <p:nvPr/>
        </p:nvSpPr>
        <p:spPr>
          <a:xfrm>
            <a:off x="8120063" y="2395538"/>
            <a:ext cx="150812" cy="136525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72" name="Rectangle 396"/>
          <p:cNvSpPr/>
          <p:nvPr/>
        </p:nvSpPr>
        <p:spPr>
          <a:xfrm>
            <a:off x="1820863" y="1662113"/>
            <a:ext cx="688975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端口</a:t>
            </a:r>
          </a:p>
        </p:txBody>
      </p:sp>
      <p:sp>
        <p:nvSpPr>
          <p:cNvPr id="38973" name="Rectangle 397"/>
          <p:cNvSpPr/>
          <p:nvPr/>
        </p:nvSpPr>
        <p:spPr>
          <a:xfrm>
            <a:off x="6569075" y="1571625"/>
            <a:ext cx="690563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端口</a:t>
            </a:r>
          </a:p>
        </p:txBody>
      </p:sp>
      <p:sp>
        <p:nvSpPr>
          <p:cNvPr id="38974" name="Line 398"/>
          <p:cNvSpPr/>
          <p:nvPr/>
        </p:nvSpPr>
        <p:spPr>
          <a:xfrm>
            <a:off x="7135813" y="1814513"/>
            <a:ext cx="577850" cy="136525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8975" name="Line 399"/>
          <p:cNvSpPr/>
          <p:nvPr/>
        </p:nvSpPr>
        <p:spPr>
          <a:xfrm flipH="1">
            <a:off x="1306513" y="1828800"/>
            <a:ext cx="544512" cy="122238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8976" name="Rectangle 400"/>
          <p:cNvSpPr/>
          <p:nvPr/>
        </p:nvSpPr>
        <p:spPr>
          <a:xfrm>
            <a:off x="8574088" y="1454150"/>
            <a:ext cx="322262" cy="23749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5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  <a:p>
            <a:pPr algn="ctr" defTabSz="762000">
              <a:lnSpc>
                <a:spcPct val="150000"/>
              </a:lnSpc>
            </a:pP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</a:p>
        </p:txBody>
      </p:sp>
      <p:sp>
        <p:nvSpPr>
          <p:cNvPr id="38977" name="Line 401"/>
          <p:cNvSpPr/>
          <p:nvPr/>
        </p:nvSpPr>
        <p:spPr>
          <a:xfrm>
            <a:off x="1655763" y="5759450"/>
            <a:ext cx="5765800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med" len="lg"/>
            <a:tailEnd type="triangle" w="med" len="lg"/>
          </a:ln>
        </p:spPr>
      </p:sp>
      <p:sp>
        <p:nvSpPr>
          <p:cNvPr id="38978" name="Line 402"/>
          <p:cNvSpPr/>
          <p:nvPr/>
        </p:nvSpPr>
        <p:spPr>
          <a:xfrm flipH="1">
            <a:off x="1655763" y="5635625"/>
            <a:ext cx="0" cy="300038"/>
          </a:xfrm>
          <a:prstGeom prst="line">
            <a:avLst/>
          </a:prstGeom>
          <a:ln w="12700" cap="flat" cmpd="sng">
            <a:solidFill>
              <a:schemeClr val="tx1"/>
            </a:solidFill>
            <a:prstDash val="dash"/>
            <a:headEnd type="none" w="sm" len="med"/>
            <a:tailEnd type="none" w="sm" len="med"/>
          </a:ln>
        </p:spPr>
      </p:sp>
      <p:sp>
        <p:nvSpPr>
          <p:cNvPr id="38979" name="Line 403"/>
          <p:cNvSpPr/>
          <p:nvPr/>
        </p:nvSpPr>
        <p:spPr>
          <a:xfrm>
            <a:off x="7424738" y="5635625"/>
            <a:ext cx="7937" cy="228600"/>
          </a:xfrm>
          <a:prstGeom prst="line">
            <a:avLst/>
          </a:prstGeom>
          <a:ln w="12700" cap="flat" cmpd="sng">
            <a:solidFill>
              <a:schemeClr val="tx1"/>
            </a:solidFill>
            <a:prstDash val="dash"/>
            <a:headEnd type="none" w="sm" len="med"/>
            <a:tailEnd type="none" w="sm" len="med"/>
          </a:ln>
        </p:spPr>
      </p:sp>
      <p:sp>
        <p:nvSpPr>
          <p:cNvPr id="38980" name="Rectangle 404"/>
          <p:cNvSpPr/>
          <p:nvPr/>
        </p:nvSpPr>
        <p:spPr>
          <a:xfrm>
            <a:off x="3386138" y="5556250"/>
            <a:ext cx="2268537" cy="3937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IP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协议的作用范围</a:t>
            </a:r>
          </a:p>
        </p:txBody>
      </p:sp>
      <p:sp>
        <p:nvSpPr>
          <p:cNvPr id="38981" name="Line 405"/>
          <p:cNvSpPr/>
          <p:nvPr/>
        </p:nvSpPr>
        <p:spPr>
          <a:xfrm>
            <a:off x="666750" y="5486400"/>
            <a:ext cx="0" cy="849313"/>
          </a:xfrm>
          <a:prstGeom prst="line">
            <a:avLst/>
          </a:prstGeom>
          <a:ln w="12700" cap="flat" cmpd="sng">
            <a:solidFill>
              <a:schemeClr val="tx1"/>
            </a:solidFill>
            <a:prstDash val="dash"/>
            <a:headEnd type="none" w="sm" len="med"/>
            <a:tailEnd type="none" w="sm" len="med"/>
          </a:ln>
        </p:spPr>
      </p:sp>
      <p:sp>
        <p:nvSpPr>
          <p:cNvPr id="38982" name="Line 406"/>
          <p:cNvSpPr/>
          <p:nvPr/>
        </p:nvSpPr>
        <p:spPr>
          <a:xfrm>
            <a:off x="8164513" y="5413375"/>
            <a:ext cx="0" cy="904875"/>
          </a:xfrm>
          <a:prstGeom prst="line">
            <a:avLst/>
          </a:prstGeom>
          <a:ln w="12700" cap="flat" cmpd="sng">
            <a:solidFill>
              <a:schemeClr val="tx1"/>
            </a:solidFill>
            <a:prstDash val="dash"/>
            <a:headEnd type="none" w="sm" len="med"/>
            <a:tailEnd type="none" w="sm" len="med"/>
          </a:ln>
        </p:spPr>
      </p:sp>
      <p:sp>
        <p:nvSpPr>
          <p:cNvPr id="38983" name="Line 407"/>
          <p:cNvSpPr/>
          <p:nvPr/>
        </p:nvSpPr>
        <p:spPr>
          <a:xfrm>
            <a:off x="666750" y="6159500"/>
            <a:ext cx="7497763" cy="0"/>
          </a:xfrm>
          <a:prstGeom prst="line">
            <a:avLst/>
          </a:prstGeom>
          <a:ln w="28575" cap="flat" cmpd="sng">
            <a:solidFill>
              <a:srgbClr val="333399"/>
            </a:solidFill>
            <a:prstDash val="solid"/>
            <a:headEnd type="triangle" w="med" len="lg"/>
            <a:tailEnd type="triangle" w="med" len="lg"/>
          </a:ln>
        </p:spPr>
      </p:sp>
      <p:sp>
        <p:nvSpPr>
          <p:cNvPr id="38984" name="Rectangle 408"/>
          <p:cNvSpPr/>
          <p:nvPr/>
        </p:nvSpPr>
        <p:spPr>
          <a:xfrm>
            <a:off x="2314575" y="5949950"/>
            <a:ext cx="4302125" cy="3937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传输层协议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TCP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和 </a:t>
            </a:r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UDP </a:t>
            </a:r>
            <a:r>
              <a:rPr lang="zh-CN" altLang="en-US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的作用范围</a:t>
            </a:r>
          </a:p>
        </p:txBody>
      </p:sp>
      <p:pic>
        <p:nvPicPr>
          <p:cNvPr id="38985" name="Picture 409"/>
          <p:cNvPicPr/>
          <p:nvPr/>
        </p:nvPicPr>
        <p:blipFill>
          <a:blip r:embed="rId3"/>
          <a:stretch>
            <a:fillRect/>
          </a:stretch>
        </p:blipFill>
        <p:spPr>
          <a:xfrm>
            <a:off x="5273675" y="4933950"/>
            <a:ext cx="723900" cy="430213"/>
          </a:xfrm>
          <a:prstGeom prst="rect">
            <a:avLst/>
          </a:prstGeom>
          <a:noFill/>
          <a:ln w="12699">
            <a:noFill/>
          </a:ln>
        </p:spPr>
      </p:pic>
      <p:sp>
        <p:nvSpPr>
          <p:cNvPr id="38986" name="Rectangle 411"/>
          <p:cNvSpPr/>
          <p:nvPr/>
        </p:nvSpPr>
        <p:spPr>
          <a:xfrm>
            <a:off x="511175" y="1890713"/>
            <a:ext cx="215900" cy="21590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87" name="Rectangle 412"/>
          <p:cNvSpPr/>
          <p:nvPr/>
        </p:nvSpPr>
        <p:spPr>
          <a:xfrm>
            <a:off x="1095375" y="1890713"/>
            <a:ext cx="215900" cy="21590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88" name="Rectangle 413"/>
          <p:cNvSpPr/>
          <p:nvPr/>
        </p:nvSpPr>
        <p:spPr>
          <a:xfrm>
            <a:off x="7686675" y="1903413"/>
            <a:ext cx="215900" cy="21590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89" name="Rectangle 414"/>
          <p:cNvSpPr/>
          <p:nvPr/>
        </p:nvSpPr>
        <p:spPr>
          <a:xfrm>
            <a:off x="8423275" y="1903413"/>
            <a:ext cx="215900" cy="215900"/>
          </a:xfrm>
          <a:prstGeom prst="rect">
            <a:avLst/>
          </a:prstGeom>
          <a:noFill/>
          <a:ln w="38100" cap="flat" cmpd="sng">
            <a:solidFill>
              <a:srgbClr val="CC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90" name="Freeform 390"/>
          <p:cNvSpPr/>
          <p:nvPr/>
        </p:nvSpPr>
        <p:spPr>
          <a:xfrm>
            <a:off x="7797800" y="1733550"/>
            <a:ext cx="331788" cy="695325"/>
          </a:xfrm>
          <a:custGeom>
            <a:avLst/>
            <a:gdLst>
              <a:gd name="txL" fmla="*/ 0 w 193"/>
              <a:gd name="txT" fmla="*/ 0 h 453"/>
              <a:gd name="txR" fmla="*/ 193 w 193"/>
              <a:gd name="txB" fmla="*/ 453 h 453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93" h="453">
                <a:moveTo>
                  <a:pt x="4" y="0"/>
                </a:moveTo>
                <a:cubicBezTo>
                  <a:pt x="6" y="51"/>
                  <a:pt x="0" y="240"/>
                  <a:pt x="13" y="306"/>
                </a:cubicBezTo>
                <a:cubicBezTo>
                  <a:pt x="26" y="372"/>
                  <a:pt x="61" y="376"/>
                  <a:pt x="85" y="399"/>
                </a:cubicBezTo>
                <a:cubicBezTo>
                  <a:pt x="109" y="422"/>
                  <a:pt x="139" y="435"/>
                  <a:pt x="157" y="444"/>
                </a:cubicBezTo>
                <a:cubicBezTo>
                  <a:pt x="175" y="453"/>
                  <a:pt x="186" y="451"/>
                  <a:pt x="193" y="453"/>
                </a:cubicBez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91" name="Freeform 391"/>
          <p:cNvSpPr/>
          <p:nvPr/>
        </p:nvSpPr>
        <p:spPr>
          <a:xfrm>
            <a:off x="8248650" y="1736725"/>
            <a:ext cx="292100" cy="688975"/>
          </a:xfrm>
          <a:custGeom>
            <a:avLst/>
            <a:gdLst>
              <a:gd name="txL" fmla="*/ 0 w 171"/>
              <a:gd name="txT" fmla="*/ 0 h 447"/>
              <a:gd name="txR" fmla="*/ 171 w 171"/>
              <a:gd name="txB" fmla="*/ 447 h 447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171" h="447">
                <a:moveTo>
                  <a:pt x="170" y="0"/>
                </a:moveTo>
                <a:cubicBezTo>
                  <a:pt x="169" y="44"/>
                  <a:pt x="171" y="206"/>
                  <a:pt x="165" y="264"/>
                </a:cubicBezTo>
                <a:cubicBezTo>
                  <a:pt x="159" y="322"/>
                  <a:pt x="149" y="326"/>
                  <a:pt x="135" y="351"/>
                </a:cubicBezTo>
                <a:cubicBezTo>
                  <a:pt x="121" y="376"/>
                  <a:pt x="103" y="395"/>
                  <a:pt x="81" y="411"/>
                </a:cubicBezTo>
                <a:cubicBezTo>
                  <a:pt x="59" y="427"/>
                  <a:pt x="17" y="440"/>
                  <a:pt x="0" y="447"/>
                </a:cubicBez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92" name="Oval 394"/>
          <p:cNvSpPr/>
          <p:nvPr/>
        </p:nvSpPr>
        <p:spPr>
          <a:xfrm>
            <a:off x="7502525" y="1511300"/>
            <a:ext cx="630238" cy="352425"/>
          </a:xfrm>
          <a:prstGeom prst="ellipse">
            <a:avLst/>
          </a:prstGeom>
          <a:solidFill>
            <a:srgbClr val="FFCCFF"/>
          </a:solidFill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8993" name="Rectangle 395"/>
          <p:cNvSpPr/>
          <p:nvPr/>
        </p:nvSpPr>
        <p:spPr>
          <a:xfrm>
            <a:off x="7527925" y="1463675"/>
            <a:ext cx="611188" cy="393700"/>
          </a:xfrm>
          <a:prstGeom prst="rect">
            <a:avLst/>
          </a:prstGeom>
          <a:noFill/>
          <a:ln w="12700">
            <a:noFill/>
          </a:ln>
        </p:spPr>
        <p:txBody>
          <a:bodyPr wrap="none" lIns="90488" tIns="44450" rIns="90488" bIns="44450">
            <a:spAutoFit/>
          </a:bodyPr>
          <a:lstStyle/>
          <a:p>
            <a:pPr algn="ctr" defTabSz="762000"/>
            <a:r>
              <a:rPr lang="en-US" altLang="zh-CN" sz="2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AP</a:t>
            </a:r>
            <a:r>
              <a:rPr lang="en-US" altLang="zh-CN" sz="2000" baseline="-25000" dirty="0">
                <a:solidFill>
                  <a:srgbClr val="333399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endParaRPr lang="en-US" altLang="zh-CN" sz="2000" dirty="0">
              <a:solidFill>
                <a:srgbClr val="333399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38994" name="Freeform 386"/>
          <p:cNvSpPr/>
          <p:nvPr/>
        </p:nvSpPr>
        <p:spPr>
          <a:xfrm>
            <a:off x="946150" y="1797050"/>
            <a:ext cx="271463" cy="628650"/>
          </a:xfrm>
          <a:custGeom>
            <a:avLst/>
            <a:gdLst>
              <a:gd name="txL" fmla="*/ 0 w 159"/>
              <a:gd name="txT" fmla="*/ 0 h 408"/>
              <a:gd name="txR" fmla="*/ 159 w 159"/>
              <a:gd name="txB" fmla="*/ 408 h 408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159" h="408">
                <a:moveTo>
                  <a:pt x="156" y="0"/>
                </a:moveTo>
                <a:cubicBezTo>
                  <a:pt x="155" y="46"/>
                  <a:pt x="159" y="217"/>
                  <a:pt x="147" y="279"/>
                </a:cubicBezTo>
                <a:cubicBezTo>
                  <a:pt x="135" y="341"/>
                  <a:pt x="105" y="351"/>
                  <a:pt x="81" y="372"/>
                </a:cubicBezTo>
                <a:cubicBezTo>
                  <a:pt x="57" y="393"/>
                  <a:pt x="17" y="401"/>
                  <a:pt x="0" y="408"/>
                </a:cubicBez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95" name="Freeform 383"/>
          <p:cNvSpPr/>
          <p:nvPr/>
        </p:nvSpPr>
        <p:spPr>
          <a:xfrm>
            <a:off x="601663" y="1709738"/>
            <a:ext cx="255587" cy="757237"/>
          </a:xfrm>
          <a:custGeom>
            <a:avLst/>
            <a:gdLst>
              <a:gd name="txL" fmla="*/ 0 w 149"/>
              <a:gd name="txT" fmla="*/ 0 h 492"/>
              <a:gd name="txR" fmla="*/ 149 w 149"/>
              <a:gd name="txB" fmla="*/ 492 h 492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49" h="492">
                <a:moveTo>
                  <a:pt x="8" y="0"/>
                </a:moveTo>
                <a:cubicBezTo>
                  <a:pt x="8" y="47"/>
                  <a:pt x="0" y="216"/>
                  <a:pt x="5" y="285"/>
                </a:cubicBezTo>
                <a:cubicBezTo>
                  <a:pt x="10" y="354"/>
                  <a:pt x="14" y="380"/>
                  <a:pt x="38" y="414"/>
                </a:cubicBezTo>
                <a:cubicBezTo>
                  <a:pt x="62" y="448"/>
                  <a:pt x="126" y="476"/>
                  <a:pt x="149" y="492"/>
                </a:cubicBezTo>
              </a:path>
            </a:pathLst>
          </a:custGeom>
          <a:noFill/>
          <a:ln w="28575" cap="flat" cmpd="sng">
            <a:solidFill>
              <a:srgbClr val="33339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96" name="Oval 363"/>
          <p:cNvSpPr/>
          <p:nvPr/>
        </p:nvSpPr>
        <p:spPr>
          <a:xfrm flipH="1">
            <a:off x="7342188" y="5067300"/>
            <a:ext cx="152400" cy="13811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333399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1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899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200" dirty="0">
                <a:ea typeface="MS PGothic" panose="020B0600070205080204" pitchFamily="34" charset="-128"/>
              </a:rPr>
              <a:t>传输层</a:t>
            </a:r>
            <a:endParaRPr lang="zh-CN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23" name="Slide Number Placeholder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Tahoma" panose="020B0604030504040204" pitchFamily="34" charset="0"/>
                <a:ea typeface="MS PGothic" panose="020B0600070205080204" pitchFamily="34" charset="-128"/>
              </a:rPr>
              <a:t>50</a:t>
            </a:fld>
            <a:endParaRPr lang="en-US" altLang="zh-CN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1924" name="Text Box 5"/>
          <p:cNvSpPr txBox="1"/>
          <p:nvPr/>
        </p:nvSpPr>
        <p:spPr>
          <a:xfrm>
            <a:off x="371475" y="1330325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81925" name="Text Box 6"/>
          <p:cNvSpPr txBox="1"/>
          <p:nvPr/>
        </p:nvSpPr>
        <p:spPr>
          <a:xfrm>
            <a:off x="2811463" y="1325563"/>
            <a:ext cx="10715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368648" name="Text Box 8"/>
          <p:cNvSpPr txBox="1"/>
          <p:nvPr/>
        </p:nvSpPr>
        <p:spPr>
          <a:xfrm>
            <a:off x="2814638" y="2949575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8650" name="Text Box 10"/>
          <p:cNvSpPr txBox="1"/>
          <p:nvPr/>
        </p:nvSpPr>
        <p:spPr>
          <a:xfrm>
            <a:off x="2820988" y="3805238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sp>
        <p:nvSpPr>
          <p:cNvPr id="368651" name="Text Box 11"/>
          <p:cNvSpPr txBox="1"/>
          <p:nvPr/>
        </p:nvSpPr>
        <p:spPr>
          <a:xfrm>
            <a:off x="2817813" y="2263775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8652" name="Text Box 12"/>
          <p:cNvSpPr txBox="1"/>
          <p:nvPr/>
        </p:nvSpPr>
        <p:spPr>
          <a:xfrm>
            <a:off x="2814638" y="3175000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ack1</a:t>
            </a:r>
          </a:p>
        </p:txBody>
      </p:sp>
      <p:sp>
        <p:nvSpPr>
          <p:cNvPr id="368653" name="Text Box 13"/>
          <p:cNvSpPr txBox="1"/>
          <p:nvPr/>
        </p:nvSpPr>
        <p:spPr>
          <a:xfrm>
            <a:off x="2814638" y="4000500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8654" name="Text Box 14"/>
          <p:cNvSpPr txBox="1"/>
          <p:nvPr/>
        </p:nvSpPr>
        <p:spPr>
          <a:xfrm>
            <a:off x="300038" y="2513013"/>
            <a:ext cx="1022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ack0</a:t>
            </a:r>
          </a:p>
        </p:txBody>
      </p:sp>
      <p:sp>
        <p:nvSpPr>
          <p:cNvPr id="368655" name="Text Box 15"/>
          <p:cNvSpPr txBox="1"/>
          <p:nvPr/>
        </p:nvSpPr>
        <p:spPr>
          <a:xfrm>
            <a:off x="144463" y="3606800"/>
            <a:ext cx="1174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8657" name="Text Box 17"/>
          <p:cNvSpPr txBox="1"/>
          <p:nvPr/>
        </p:nvSpPr>
        <p:spPr>
          <a:xfrm>
            <a:off x="144463" y="2732088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pkt1</a:t>
            </a:r>
          </a:p>
        </p:txBody>
      </p:sp>
      <p:sp>
        <p:nvSpPr>
          <p:cNvPr id="368658" name="Text Box 18"/>
          <p:cNvSpPr txBox="1"/>
          <p:nvPr/>
        </p:nvSpPr>
        <p:spPr>
          <a:xfrm>
            <a:off x="288925" y="3367088"/>
            <a:ext cx="1022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ack1</a:t>
            </a:r>
          </a:p>
        </p:txBody>
      </p:sp>
      <p:sp>
        <p:nvSpPr>
          <p:cNvPr id="81935" name="Text Box 7"/>
          <p:cNvSpPr txBox="1"/>
          <p:nvPr/>
        </p:nvSpPr>
        <p:spPr>
          <a:xfrm>
            <a:off x="133350" y="1770063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8649" name="Text Box 9"/>
          <p:cNvSpPr txBox="1"/>
          <p:nvPr/>
        </p:nvSpPr>
        <p:spPr>
          <a:xfrm>
            <a:off x="2809875" y="2052638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grpSp>
        <p:nvGrpSpPr>
          <p:cNvPr id="2" name="Group 37"/>
          <p:cNvGrpSpPr/>
          <p:nvPr/>
        </p:nvGrpSpPr>
        <p:grpSpPr>
          <a:xfrm>
            <a:off x="1349375" y="1839913"/>
            <a:ext cx="1471613" cy="512762"/>
            <a:chOff x="850" y="1159"/>
            <a:chExt cx="927" cy="323"/>
          </a:xfrm>
        </p:grpSpPr>
        <p:sp>
          <p:nvSpPr>
            <p:cNvPr id="82000" name="Line 19"/>
            <p:cNvSpPr/>
            <p:nvPr/>
          </p:nvSpPr>
          <p:spPr>
            <a:xfrm>
              <a:off x="850" y="1257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001" name="Text Box 28"/>
            <p:cNvSpPr txBox="1"/>
            <p:nvPr/>
          </p:nvSpPr>
          <p:spPr>
            <a:xfrm>
              <a:off x="1100" y="1159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3" name="Group 43"/>
          <p:cNvGrpSpPr/>
          <p:nvPr/>
        </p:nvGrpSpPr>
        <p:grpSpPr>
          <a:xfrm>
            <a:off x="1343025" y="3576638"/>
            <a:ext cx="1471613" cy="487362"/>
            <a:chOff x="846" y="2253"/>
            <a:chExt cx="927" cy="307"/>
          </a:xfrm>
        </p:grpSpPr>
        <p:sp>
          <p:nvSpPr>
            <p:cNvPr id="81998" name="Line 24"/>
            <p:cNvSpPr/>
            <p:nvPr/>
          </p:nvSpPr>
          <p:spPr>
            <a:xfrm>
              <a:off x="846" y="2335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99" name="Text Box 29"/>
            <p:cNvSpPr txBox="1"/>
            <p:nvPr/>
          </p:nvSpPr>
          <p:spPr>
            <a:xfrm>
              <a:off x="1097" y="2253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4" name="Group 39"/>
          <p:cNvGrpSpPr/>
          <p:nvPr/>
        </p:nvGrpSpPr>
        <p:grpSpPr>
          <a:xfrm>
            <a:off x="1357313" y="2714625"/>
            <a:ext cx="1471612" cy="504825"/>
            <a:chOff x="855" y="1710"/>
            <a:chExt cx="927" cy="318"/>
          </a:xfrm>
        </p:grpSpPr>
        <p:sp>
          <p:nvSpPr>
            <p:cNvPr id="81996" name="Line 23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97" name="Text Box 30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grpSp>
        <p:nvGrpSpPr>
          <p:cNvPr id="5" name="Group 40"/>
          <p:cNvGrpSpPr/>
          <p:nvPr/>
        </p:nvGrpSpPr>
        <p:grpSpPr>
          <a:xfrm>
            <a:off x="1343025" y="3179763"/>
            <a:ext cx="1471613" cy="471487"/>
            <a:chOff x="846" y="2003"/>
            <a:chExt cx="927" cy="297"/>
          </a:xfrm>
        </p:grpSpPr>
        <p:sp>
          <p:nvSpPr>
            <p:cNvPr id="81994" name="Line 26"/>
            <p:cNvSpPr/>
            <p:nvPr/>
          </p:nvSpPr>
          <p:spPr>
            <a:xfrm flipH="1">
              <a:off x="846" y="2075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95" name="Text Box 31"/>
            <p:cNvSpPr txBox="1"/>
            <p:nvPr/>
          </p:nvSpPr>
          <p:spPr>
            <a:xfrm>
              <a:off x="1092" y="2003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ack1</a:t>
              </a:r>
            </a:p>
          </p:txBody>
        </p:sp>
      </p:grpSp>
      <p:grpSp>
        <p:nvGrpSpPr>
          <p:cNvPr id="6" name="Group 38"/>
          <p:cNvGrpSpPr/>
          <p:nvPr/>
        </p:nvGrpSpPr>
        <p:grpSpPr>
          <a:xfrm>
            <a:off x="1335088" y="2339975"/>
            <a:ext cx="1471612" cy="455613"/>
            <a:chOff x="841" y="1474"/>
            <a:chExt cx="927" cy="287"/>
          </a:xfrm>
        </p:grpSpPr>
        <p:sp>
          <p:nvSpPr>
            <p:cNvPr id="81992" name="Line 25"/>
            <p:cNvSpPr/>
            <p:nvPr/>
          </p:nvSpPr>
          <p:spPr>
            <a:xfrm flipH="1">
              <a:off x="841" y="153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93" name="Text Box 32"/>
            <p:cNvSpPr txBox="1"/>
            <p:nvPr/>
          </p:nvSpPr>
          <p:spPr>
            <a:xfrm>
              <a:off x="1089" y="1474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grpSp>
        <p:nvGrpSpPr>
          <p:cNvPr id="7" name="Group 44"/>
          <p:cNvGrpSpPr/>
          <p:nvPr/>
        </p:nvGrpSpPr>
        <p:grpSpPr>
          <a:xfrm>
            <a:off x="1328738" y="4032250"/>
            <a:ext cx="1471612" cy="461963"/>
            <a:chOff x="837" y="2540"/>
            <a:chExt cx="927" cy="291"/>
          </a:xfrm>
        </p:grpSpPr>
        <p:sp>
          <p:nvSpPr>
            <p:cNvPr id="81990" name="Line 27"/>
            <p:cNvSpPr/>
            <p:nvPr/>
          </p:nvSpPr>
          <p:spPr>
            <a:xfrm flipH="1">
              <a:off x="837" y="260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91" name="Text Box 33"/>
            <p:cNvSpPr txBox="1"/>
            <p:nvPr/>
          </p:nvSpPr>
          <p:spPr>
            <a:xfrm>
              <a:off x="1086" y="2540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sp>
        <p:nvSpPr>
          <p:cNvPr id="81943" name="Text Box 45"/>
          <p:cNvSpPr txBox="1"/>
          <p:nvPr/>
        </p:nvSpPr>
        <p:spPr>
          <a:xfrm>
            <a:off x="1636713" y="5111750"/>
            <a:ext cx="19399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(a) </a:t>
            </a:r>
            <a:r>
              <a:rPr lang="zh-CN" altLang="en-US" sz="1800" dirty="0">
                <a:latin typeface="Tahoma" panose="020B0604030504040204" pitchFamily="34" charset="0"/>
                <a:ea typeface="MS PGothic" panose="020B0600070205080204" pitchFamily="34" charset="-128"/>
              </a:rPr>
              <a:t>无丢包时运行</a:t>
            </a:r>
          </a:p>
        </p:txBody>
      </p:sp>
      <p:sp>
        <p:nvSpPr>
          <p:cNvPr id="81944" name="Text Box 46"/>
          <p:cNvSpPr txBox="1"/>
          <p:nvPr/>
        </p:nvSpPr>
        <p:spPr>
          <a:xfrm>
            <a:off x="4929188" y="1327150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81945" name="Text Box 47"/>
          <p:cNvSpPr txBox="1"/>
          <p:nvPr/>
        </p:nvSpPr>
        <p:spPr>
          <a:xfrm>
            <a:off x="7369175" y="1322388"/>
            <a:ext cx="10715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368688" name="Text Box 48"/>
          <p:cNvSpPr txBox="1"/>
          <p:nvPr/>
        </p:nvSpPr>
        <p:spPr>
          <a:xfrm>
            <a:off x="7370763" y="4238625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8689" name="Text Box 49"/>
          <p:cNvSpPr txBox="1"/>
          <p:nvPr/>
        </p:nvSpPr>
        <p:spPr>
          <a:xfrm>
            <a:off x="7378700" y="5080000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sp>
        <p:nvSpPr>
          <p:cNvPr id="368690" name="Text Box 50"/>
          <p:cNvSpPr txBox="1"/>
          <p:nvPr/>
        </p:nvSpPr>
        <p:spPr>
          <a:xfrm>
            <a:off x="7375525" y="2260600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8691" name="Text Box 51"/>
          <p:cNvSpPr txBox="1"/>
          <p:nvPr/>
        </p:nvSpPr>
        <p:spPr>
          <a:xfrm>
            <a:off x="7372350" y="4449763"/>
            <a:ext cx="11969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ack1</a:t>
            </a:r>
          </a:p>
        </p:txBody>
      </p:sp>
      <p:sp>
        <p:nvSpPr>
          <p:cNvPr id="368692" name="Text Box 52"/>
          <p:cNvSpPr txBox="1"/>
          <p:nvPr/>
        </p:nvSpPr>
        <p:spPr>
          <a:xfrm>
            <a:off x="7372350" y="5275263"/>
            <a:ext cx="11969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8693" name="Text Box 53"/>
          <p:cNvSpPr txBox="1"/>
          <p:nvPr/>
        </p:nvSpPr>
        <p:spPr>
          <a:xfrm>
            <a:off x="4857750" y="2509838"/>
            <a:ext cx="1022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ack0</a:t>
            </a:r>
          </a:p>
        </p:txBody>
      </p:sp>
      <p:sp>
        <p:nvSpPr>
          <p:cNvPr id="368694" name="Text Box 54"/>
          <p:cNvSpPr txBox="1"/>
          <p:nvPr/>
        </p:nvSpPr>
        <p:spPr>
          <a:xfrm>
            <a:off x="4702175" y="4881563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8695" name="Text Box 55"/>
          <p:cNvSpPr txBox="1"/>
          <p:nvPr/>
        </p:nvSpPr>
        <p:spPr>
          <a:xfrm>
            <a:off x="4702175" y="2728913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pkt1</a:t>
            </a:r>
          </a:p>
        </p:txBody>
      </p:sp>
      <p:sp>
        <p:nvSpPr>
          <p:cNvPr id="368696" name="Text Box 56"/>
          <p:cNvSpPr txBox="1"/>
          <p:nvPr/>
        </p:nvSpPr>
        <p:spPr>
          <a:xfrm>
            <a:off x="4846638" y="4641850"/>
            <a:ext cx="1022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ack1</a:t>
            </a:r>
          </a:p>
        </p:txBody>
      </p:sp>
      <p:sp>
        <p:nvSpPr>
          <p:cNvPr id="81955" name="Text Box 57"/>
          <p:cNvSpPr txBox="1"/>
          <p:nvPr/>
        </p:nvSpPr>
        <p:spPr>
          <a:xfrm>
            <a:off x="4691063" y="1766888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8698" name="Text Box 58"/>
          <p:cNvSpPr txBox="1"/>
          <p:nvPr/>
        </p:nvSpPr>
        <p:spPr>
          <a:xfrm>
            <a:off x="7367588" y="2049463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grpSp>
        <p:nvGrpSpPr>
          <p:cNvPr id="8" name="Group 59"/>
          <p:cNvGrpSpPr/>
          <p:nvPr/>
        </p:nvGrpSpPr>
        <p:grpSpPr>
          <a:xfrm>
            <a:off x="5907088" y="1836738"/>
            <a:ext cx="1471612" cy="512762"/>
            <a:chOff x="850" y="1159"/>
            <a:chExt cx="927" cy="323"/>
          </a:xfrm>
        </p:grpSpPr>
        <p:sp>
          <p:nvSpPr>
            <p:cNvPr id="81988" name="Line 60"/>
            <p:cNvSpPr/>
            <p:nvPr/>
          </p:nvSpPr>
          <p:spPr>
            <a:xfrm>
              <a:off x="850" y="1257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89" name="Text Box 61"/>
            <p:cNvSpPr txBox="1"/>
            <p:nvPr/>
          </p:nvSpPr>
          <p:spPr>
            <a:xfrm>
              <a:off x="1100" y="1159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9" name="Group 62"/>
          <p:cNvGrpSpPr/>
          <p:nvPr/>
        </p:nvGrpSpPr>
        <p:grpSpPr>
          <a:xfrm>
            <a:off x="5900738" y="4851400"/>
            <a:ext cx="1471612" cy="487363"/>
            <a:chOff x="846" y="2253"/>
            <a:chExt cx="927" cy="307"/>
          </a:xfrm>
        </p:grpSpPr>
        <p:sp>
          <p:nvSpPr>
            <p:cNvPr id="81986" name="Line 63"/>
            <p:cNvSpPr/>
            <p:nvPr/>
          </p:nvSpPr>
          <p:spPr>
            <a:xfrm>
              <a:off x="846" y="2335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87" name="Text Box 64"/>
            <p:cNvSpPr txBox="1"/>
            <p:nvPr/>
          </p:nvSpPr>
          <p:spPr>
            <a:xfrm>
              <a:off x="1097" y="2253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10" name="Group 68"/>
          <p:cNvGrpSpPr/>
          <p:nvPr/>
        </p:nvGrpSpPr>
        <p:grpSpPr>
          <a:xfrm>
            <a:off x="5900738" y="4454525"/>
            <a:ext cx="1471612" cy="471488"/>
            <a:chOff x="846" y="2003"/>
            <a:chExt cx="927" cy="297"/>
          </a:xfrm>
        </p:grpSpPr>
        <p:sp>
          <p:nvSpPr>
            <p:cNvPr id="81984" name="Line 69"/>
            <p:cNvSpPr/>
            <p:nvPr/>
          </p:nvSpPr>
          <p:spPr>
            <a:xfrm flipH="1">
              <a:off x="846" y="2075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85" name="Text Box 70"/>
            <p:cNvSpPr txBox="1"/>
            <p:nvPr/>
          </p:nvSpPr>
          <p:spPr>
            <a:xfrm>
              <a:off x="1092" y="2003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ack1</a:t>
              </a:r>
            </a:p>
          </p:txBody>
        </p:sp>
      </p:grpSp>
      <p:grpSp>
        <p:nvGrpSpPr>
          <p:cNvPr id="11" name="Group 71"/>
          <p:cNvGrpSpPr/>
          <p:nvPr/>
        </p:nvGrpSpPr>
        <p:grpSpPr>
          <a:xfrm>
            <a:off x="5892800" y="2336800"/>
            <a:ext cx="1471613" cy="455613"/>
            <a:chOff x="841" y="1474"/>
            <a:chExt cx="927" cy="287"/>
          </a:xfrm>
        </p:grpSpPr>
        <p:sp>
          <p:nvSpPr>
            <p:cNvPr id="81982" name="Line 72"/>
            <p:cNvSpPr/>
            <p:nvPr/>
          </p:nvSpPr>
          <p:spPr>
            <a:xfrm flipH="1">
              <a:off x="841" y="153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83" name="Text Box 73"/>
            <p:cNvSpPr txBox="1"/>
            <p:nvPr/>
          </p:nvSpPr>
          <p:spPr>
            <a:xfrm>
              <a:off x="1089" y="1474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grpSp>
        <p:nvGrpSpPr>
          <p:cNvPr id="12" name="Group 74"/>
          <p:cNvGrpSpPr/>
          <p:nvPr/>
        </p:nvGrpSpPr>
        <p:grpSpPr>
          <a:xfrm>
            <a:off x="5886450" y="5302250"/>
            <a:ext cx="1471613" cy="466725"/>
            <a:chOff x="837" y="2537"/>
            <a:chExt cx="927" cy="294"/>
          </a:xfrm>
        </p:grpSpPr>
        <p:sp>
          <p:nvSpPr>
            <p:cNvPr id="81980" name="Line 75"/>
            <p:cNvSpPr/>
            <p:nvPr/>
          </p:nvSpPr>
          <p:spPr>
            <a:xfrm flipH="1">
              <a:off x="837" y="260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81" name="Text Box 76"/>
            <p:cNvSpPr txBox="1"/>
            <p:nvPr/>
          </p:nvSpPr>
          <p:spPr>
            <a:xfrm>
              <a:off x="1091" y="2537"/>
              <a:ext cx="37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sp>
        <p:nvSpPr>
          <p:cNvPr id="81962" name="Text Box 78"/>
          <p:cNvSpPr txBox="1"/>
          <p:nvPr/>
        </p:nvSpPr>
        <p:spPr>
          <a:xfrm>
            <a:off x="5980113" y="6019800"/>
            <a:ext cx="148431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(b) </a:t>
            </a:r>
            <a:r>
              <a:rPr lang="zh-CN" altLang="en-US" sz="1800" dirty="0">
                <a:latin typeface="Tahoma" panose="020B0604030504040204" pitchFamily="34" charset="0"/>
                <a:ea typeface="MS PGothic" panose="020B0600070205080204" pitchFamily="34" charset="-128"/>
              </a:rPr>
              <a:t>分组丢失</a:t>
            </a:r>
          </a:p>
        </p:txBody>
      </p:sp>
      <p:grpSp>
        <p:nvGrpSpPr>
          <p:cNvPr id="13" name="Group 81"/>
          <p:cNvGrpSpPr/>
          <p:nvPr/>
        </p:nvGrpSpPr>
        <p:grpSpPr>
          <a:xfrm>
            <a:off x="5915025" y="2711450"/>
            <a:ext cx="1157288" cy="738188"/>
            <a:chOff x="3726" y="1687"/>
            <a:chExt cx="729" cy="465"/>
          </a:xfrm>
        </p:grpSpPr>
        <p:sp>
          <p:nvSpPr>
            <p:cNvPr id="81976" name="Line 66"/>
            <p:cNvSpPr/>
            <p:nvPr/>
          </p:nvSpPr>
          <p:spPr>
            <a:xfrm>
              <a:off x="3726" y="1780"/>
              <a:ext cx="548" cy="148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77" name="Text Box 67"/>
            <p:cNvSpPr txBox="1"/>
            <p:nvPr/>
          </p:nvSpPr>
          <p:spPr>
            <a:xfrm>
              <a:off x="3965" y="1687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  <p:sp>
          <p:nvSpPr>
            <p:cNvPr id="81978" name="Text Box 79"/>
            <p:cNvSpPr txBox="1"/>
            <p:nvPr/>
          </p:nvSpPr>
          <p:spPr>
            <a:xfrm>
              <a:off x="4185" y="1808"/>
              <a:ext cx="21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X</a:t>
              </a:r>
            </a:p>
          </p:txBody>
        </p:sp>
        <p:sp>
          <p:nvSpPr>
            <p:cNvPr id="81979" name="Text Box 80"/>
            <p:cNvSpPr txBox="1"/>
            <p:nvPr/>
          </p:nvSpPr>
          <p:spPr>
            <a:xfrm>
              <a:off x="4126" y="1940"/>
              <a:ext cx="32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loss</a:t>
              </a:r>
            </a:p>
          </p:txBody>
        </p:sp>
      </p:grpSp>
      <p:grpSp>
        <p:nvGrpSpPr>
          <p:cNvPr id="14" name="Group 86"/>
          <p:cNvGrpSpPr/>
          <p:nvPr/>
        </p:nvGrpSpPr>
        <p:grpSpPr>
          <a:xfrm>
            <a:off x="5795963" y="3014663"/>
            <a:ext cx="122237" cy="1033462"/>
            <a:chOff x="3651" y="1878"/>
            <a:chExt cx="78" cy="963"/>
          </a:xfrm>
        </p:grpSpPr>
        <p:sp>
          <p:nvSpPr>
            <p:cNvPr id="81973" name="Line 82"/>
            <p:cNvSpPr/>
            <p:nvPr/>
          </p:nvSpPr>
          <p:spPr>
            <a:xfrm>
              <a:off x="3729" y="1879"/>
              <a:ext cx="0" cy="9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4" name="Line 84"/>
            <p:cNvSpPr/>
            <p:nvPr/>
          </p:nvSpPr>
          <p:spPr>
            <a:xfrm flipH="1">
              <a:off x="3651" y="1878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5" name="Line 85"/>
            <p:cNvSpPr/>
            <p:nvPr/>
          </p:nvSpPr>
          <p:spPr>
            <a:xfrm flipH="1">
              <a:off x="3651" y="2841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5" name="Group 88"/>
          <p:cNvGrpSpPr/>
          <p:nvPr/>
        </p:nvGrpSpPr>
        <p:grpSpPr>
          <a:xfrm>
            <a:off x="5924550" y="4003675"/>
            <a:ext cx="1471613" cy="504825"/>
            <a:chOff x="855" y="1710"/>
            <a:chExt cx="927" cy="318"/>
          </a:xfrm>
        </p:grpSpPr>
        <p:sp>
          <p:nvSpPr>
            <p:cNvPr id="81971" name="Line 89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1972" name="Text Box 90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grpSp>
        <p:nvGrpSpPr>
          <p:cNvPr id="16" name="Group 92"/>
          <p:cNvGrpSpPr/>
          <p:nvPr/>
        </p:nvGrpSpPr>
        <p:grpSpPr>
          <a:xfrm>
            <a:off x="4492625" y="3627438"/>
            <a:ext cx="1377950" cy="731837"/>
            <a:chOff x="2802" y="2348"/>
            <a:chExt cx="868" cy="461"/>
          </a:xfrm>
        </p:grpSpPr>
        <p:pic>
          <p:nvPicPr>
            <p:cNvPr id="81969" name="Picture 87" descr="alarm_clock_ringi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6" y="2348"/>
              <a:ext cx="275" cy="3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1970" name="Text Box 91"/>
            <p:cNvSpPr txBox="1"/>
            <p:nvPr/>
          </p:nvSpPr>
          <p:spPr>
            <a:xfrm>
              <a:off x="2802" y="2491"/>
              <a:ext cx="868" cy="3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</a:pPr>
              <a:r>
                <a:rPr lang="en-US" altLang="zh-CN" sz="1800" i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timeout</a:t>
              </a:r>
            </a:p>
            <a:p>
              <a:pPr algn="r">
                <a:lnSpc>
                  <a:spcPct val="75000"/>
                </a:lnSpc>
              </a:pPr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resend pkt1</a:t>
              </a:r>
            </a:p>
          </p:txBody>
        </p:sp>
      </p:grpSp>
      <p:sp>
        <p:nvSpPr>
          <p:cNvPr id="81967" name="Rectangle 95"/>
          <p:cNvSpPr>
            <a:spLocks noGrp="1"/>
          </p:cNvSpPr>
          <p:nvPr>
            <p:ph type="title"/>
          </p:nvPr>
        </p:nvSpPr>
        <p:spPr>
          <a:xfrm>
            <a:off x="377825" y="252413"/>
            <a:ext cx="3937000" cy="619125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ea typeface="MS PGothic" panose="020B0600070205080204" pitchFamily="34" charset="-128"/>
              </a:rPr>
              <a:t>rdt3.0 </a:t>
            </a:r>
            <a:r>
              <a:rPr lang="zh-CN" altLang="en-US" dirty="0">
                <a:ea typeface="MS PGothic" panose="020B0600070205080204" pitchFamily="34" charset="-128"/>
              </a:rPr>
              <a:t>运行情况</a:t>
            </a:r>
          </a:p>
        </p:txBody>
      </p:sp>
      <p:pic>
        <p:nvPicPr>
          <p:cNvPr id="81968" name="Picture 96" descr="underline_base"/>
          <p:cNvPicPr/>
          <p:nvPr/>
        </p:nvPicPr>
        <p:blipFill>
          <a:blip r:embed="rId3"/>
          <a:stretch>
            <a:fillRect/>
          </a:stretch>
        </p:blipFill>
        <p:spPr>
          <a:xfrm>
            <a:off x="422275" y="768350"/>
            <a:ext cx="3382963" cy="138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6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6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8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68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6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6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6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6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6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6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6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36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0" grpId="0"/>
      <p:bldP spid="368651" grpId="0"/>
      <p:bldP spid="368652" grpId="0"/>
      <p:bldP spid="368654" grpId="0"/>
      <p:bldP spid="368655" grpId="0"/>
      <p:bldP spid="368657" grpId="0"/>
      <p:bldP spid="368658" grpId="0"/>
      <p:bldP spid="368689" grpId="0"/>
      <p:bldP spid="368690" grpId="0"/>
      <p:bldP spid="368691" grpId="0"/>
      <p:bldP spid="368693" grpId="0"/>
      <p:bldP spid="368694" grpId="0"/>
      <p:bldP spid="368695" grpId="0"/>
      <p:bldP spid="36869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r>
              <a:rPr lang="zh-CN" altLang="en-US" sz="1200" dirty="0">
                <a:ea typeface="MS PGothic" panose="020B0600070205080204" pitchFamily="34" charset="-128"/>
              </a:rPr>
              <a:t>传输层</a:t>
            </a:r>
            <a:endParaRPr lang="zh-CN" altLang="en-US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2947" name="Slide Number Placeholder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Tahoma" panose="020B0604030504040204" pitchFamily="34" charset="0"/>
                <a:ea typeface="MS PGothic" panose="020B0600070205080204" pitchFamily="34" charset="-128"/>
              </a:rPr>
              <a:t>51</a:t>
            </a:fld>
            <a:endParaRPr lang="en-US" altLang="zh-CN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82948" name="Rectangle 2"/>
          <p:cNvSpPr>
            <a:spLocks noGrp="1"/>
          </p:cNvSpPr>
          <p:nvPr>
            <p:ph type="title"/>
          </p:nvPr>
        </p:nvSpPr>
        <p:spPr>
          <a:xfrm>
            <a:off x="377825" y="252413"/>
            <a:ext cx="5260975" cy="619125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ea typeface="MS PGothic" panose="020B0600070205080204" pitchFamily="34" charset="-128"/>
              </a:rPr>
              <a:t>rdt3.0 </a:t>
            </a:r>
            <a:r>
              <a:rPr lang="zh-CN" altLang="en-US" dirty="0">
                <a:ea typeface="MS PGothic" panose="020B0600070205080204" pitchFamily="34" charset="-128"/>
              </a:rPr>
              <a:t>运行情况</a:t>
            </a:r>
          </a:p>
        </p:txBody>
      </p:sp>
      <p:pic>
        <p:nvPicPr>
          <p:cNvPr id="82949" name="Picture 3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422275" y="768350"/>
            <a:ext cx="3382963" cy="138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9670" name="Text Box 6"/>
          <p:cNvSpPr txBox="1"/>
          <p:nvPr/>
        </p:nvSpPr>
        <p:spPr>
          <a:xfrm>
            <a:off x="2892425" y="2713038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9673" name="Text Box 9"/>
          <p:cNvSpPr txBox="1"/>
          <p:nvPr/>
        </p:nvSpPr>
        <p:spPr>
          <a:xfrm>
            <a:off x="2892425" y="2938463"/>
            <a:ext cx="11969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ack1</a:t>
            </a:r>
          </a:p>
        </p:txBody>
      </p:sp>
      <p:sp>
        <p:nvSpPr>
          <p:cNvPr id="369678" name="Text Box 14"/>
          <p:cNvSpPr txBox="1"/>
          <p:nvPr/>
        </p:nvSpPr>
        <p:spPr>
          <a:xfrm>
            <a:off x="2873375" y="4129088"/>
            <a:ext cx="15684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MS PGothic" panose="020B0600070205080204" pitchFamily="34" charset="-128"/>
              </a:rPr>
              <a:t>(detect duplicate)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1423988" y="2486025"/>
            <a:ext cx="1471612" cy="504825"/>
            <a:chOff x="855" y="1710"/>
            <a:chExt cx="927" cy="318"/>
          </a:xfrm>
        </p:grpSpPr>
        <p:sp>
          <p:nvSpPr>
            <p:cNvPr id="83063" name="Line 24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64" name="Text Box 25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sp>
        <p:nvSpPr>
          <p:cNvPr id="82954" name="Text Box 36"/>
          <p:cNvSpPr txBox="1"/>
          <p:nvPr/>
        </p:nvSpPr>
        <p:spPr>
          <a:xfrm>
            <a:off x="436563" y="1104900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82955" name="Text Box 37"/>
          <p:cNvSpPr txBox="1"/>
          <p:nvPr/>
        </p:nvSpPr>
        <p:spPr>
          <a:xfrm>
            <a:off x="2876550" y="1100138"/>
            <a:ext cx="10715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369702" name="Text Box 38"/>
          <p:cNvSpPr txBox="1"/>
          <p:nvPr/>
        </p:nvSpPr>
        <p:spPr>
          <a:xfrm>
            <a:off x="2889250" y="3860800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9703" name="Text Box 39"/>
          <p:cNvSpPr txBox="1"/>
          <p:nvPr/>
        </p:nvSpPr>
        <p:spPr>
          <a:xfrm>
            <a:off x="2886075" y="4857750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sp>
        <p:nvSpPr>
          <p:cNvPr id="369704" name="Text Box 40"/>
          <p:cNvSpPr txBox="1"/>
          <p:nvPr/>
        </p:nvSpPr>
        <p:spPr>
          <a:xfrm>
            <a:off x="2882900" y="2038350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9705" name="Text Box 41"/>
          <p:cNvSpPr txBox="1"/>
          <p:nvPr/>
        </p:nvSpPr>
        <p:spPr>
          <a:xfrm>
            <a:off x="2901950" y="4283075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ack1</a:t>
            </a:r>
          </a:p>
        </p:txBody>
      </p:sp>
      <p:sp>
        <p:nvSpPr>
          <p:cNvPr id="369706" name="Text Box 42"/>
          <p:cNvSpPr txBox="1"/>
          <p:nvPr/>
        </p:nvSpPr>
        <p:spPr>
          <a:xfrm>
            <a:off x="2879725" y="5053013"/>
            <a:ext cx="11969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9707" name="Text Box 43"/>
          <p:cNvSpPr txBox="1"/>
          <p:nvPr/>
        </p:nvSpPr>
        <p:spPr>
          <a:xfrm>
            <a:off x="365125" y="2287588"/>
            <a:ext cx="1022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ack0</a:t>
            </a:r>
          </a:p>
        </p:txBody>
      </p:sp>
      <p:sp>
        <p:nvSpPr>
          <p:cNvPr id="369708" name="Text Box 44"/>
          <p:cNvSpPr txBox="1"/>
          <p:nvPr/>
        </p:nvSpPr>
        <p:spPr>
          <a:xfrm>
            <a:off x="209550" y="4659313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9709" name="Text Box 45"/>
          <p:cNvSpPr txBox="1"/>
          <p:nvPr/>
        </p:nvSpPr>
        <p:spPr>
          <a:xfrm>
            <a:off x="209550" y="2506663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pkt1</a:t>
            </a:r>
          </a:p>
        </p:txBody>
      </p:sp>
      <p:sp>
        <p:nvSpPr>
          <p:cNvPr id="369710" name="Text Box 46"/>
          <p:cNvSpPr txBox="1"/>
          <p:nvPr/>
        </p:nvSpPr>
        <p:spPr>
          <a:xfrm>
            <a:off x="354013" y="4419600"/>
            <a:ext cx="1022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ack1</a:t>
            </a:r>
          </a:p>
        </p:txBody>
      </p:sp>
      <p:sp>
        <p:nvSpPr>
          <p:cNvPr id="82965" name="Text Box 47"/>
          <p:cNvSpPr txBox="1"/>
          <p:nvPr/>
        </p:nvSpPr>
        <p:spPr>
          <a:xfrm>
            <a:off x="198438" y="1544638"/>
            <a:ext cx="1174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9712" name="Text Box 48"/>
          <p:cNvSpPr txBox="1"/>
          <p:nvPr/>
        </p:nvSpPr>
        <p:spPr>
          <a:xfrm>
            <a:off x="2874963" y="1827213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grpSp>
        <p:nvGrpSpPr>
          <p:cNvPr id="3" name="Group 49"/>
          <p:cNvGrpSpPr/>
          <p:nvPr/>
        </p:nvGrpSpPr>
        <p:grpSpPr>
          <a:xfrm>
            <a:off x="1414463" y="1614488"/>
            <a:ext cx="1471612" cy="512762"/>
            <a:chOff x="850" y="1159"/>
            <a:chExt cx="927" cy="323"/>
          </a:xfrm>
        </p:grpSpPr>
        <p:sp>
          <p:nvSpPr>
            <p:cNvPr id="83061" name="Line 50"/>
            <p:cNvSpPr/>
            <p:nvPr/>
          </p:nvSpPr>
          <p:spPr>
            <a:xfrm>
              <a:off x="850" y="1257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62" name="Text Box 51"/>
            <p:cNvSpPr txBox="1"/>
            <p:nvPr/>
          </p:nvSpPr>
          <p:spPr>
            <a:xfrm>
              <a:off x="1100" y="1159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4" name="Group 52"/>
          <p:cNvGrpSpPr/>
          <p:nvPr/>
        </p:nvGrpSpPr>
        <p:grpSpPr>
          <a:xfrm>
            <a:off x="1408113" y="4629150"/>
            <a:ext cx="1471612" cy="487363"/>
            <a:chOff x="846" y="2253"/>
            <a:chExt cx="927" cy="307"/>
          </a:xfrm>
        </p:grpSpPr>
        <p:sp>
          <p:nvSpPr>
            <p:cNvPr id="83059" name="Line 53"/>
            <p:cNvSpPr/>
            <p:nvPr/>
          </p:nvSpPr>
          <p:spPr>
            <a:xfrm>
              <a:off x="846" y="2335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60" name="Text Box 54"/>
            <p:cNvSpPr txBox="1"/>
            <p:nvPr/>
          </p:nvSpPr>
          <p:spPr>
            <a:xfrm>
              <a:off x="1097" y="2253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1408113" y="4232275"/>
            <a:ext cx="1471612" cy="471488"/>
            <a:chOff x="846" y="2003"/>
            <a:chExt cx="927" cy="297"/>
          </a:xfrm>
        </p:grpSpPr>
        <p:sp>
          <p:nvSpPr>
            <p:cNvPr id="83057" name="Line 56"/>
            <p:cNvSpPr/>
            <p:nvPr/>
          </p:nvSpPr>
          <p:spPr>
            <a:xfrm flipH="1">
              <a:off x="846" y="2075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58" name="Text Box 57"/>
            <p:cNvSpPr txBox="1"/>
            <p:nvPr/>
          </p:nvSpPr>
          <p:spPr>
            <a:xfrm>
              <a:off x="1092" y="2003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ack1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1400175" y="2114550"/>
            <a:ext cx="1471613" cy="455613"/>
            <a:chOff x="841" y="1474"/>
            <a:chExt cx="927" cy="287"/>
          </a:xfrm>
        </p:grpSpPr>
        <p:sp>
          <p:nvSpPr>
            <p:cNvPr id="83055" name="Line 59"/>
            <p:cNvSpPr/>
            <p:nvPr/>
          </p:nvSpPr>
          <p:spPr>
            <a:xfrm flipH="1">
              <a:off x="841" y="153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56" name="Text Box 60"/>
            <p:cNvSpPr txBox="1"/>
            <p:nvPr/>
          </p:nvSpPr>
          <p:spPr>
            <a:xfrm>
              <a:off x="1089" y="1474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grpSp>
        <p:nvGrpSpPr>
          <p:cNvPr id="7" name="Group 61"/>
          <p:cNvGrpSpPr/>
          <p:nvPr/>
        </p:nvGrpSpPr>
        <p:grpSpPr>
          <a:xfrm>
            <a:off x="1393825" y="5084763"/>
            <a:ext cx="1471613" cy="461962"/>
            <a:chOff x="837" y="2540"/>
            <a:chExt cx="927" cy="291"/>
          </a:xfrm>
        </p:grpSpPr>
        <p:sp>
          <p:nvSpPr>
            <p:cNvPr id="83053" name="Line 62"/>
            <p:cNvSpPr/>
            <p:nvPr/>
          </p:nvSpPr>
          <p:spPr>
            <a:xfrm flipH="1">
              <a:off x="837" y="260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54" name="Text Box 63"/>
            <p:cNvSpPr txBox="1"/>
            <p:nvPr/>
          </p:nvSpPr>
          <p:spPr>
            <a:xfrm>
              <a:off x="1086" y="2540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sp>
        <p:nvSpPr>
          <p:cNvPr id="82972" name="Text Box 64"/>
          <p:cNvSpPr txBox="1"/>
          <p:nvPr/>
        </p:nvSpPr>
        <p:spPr>
          <a:xfrm>
            <a:off x="1192213" y="5797550"/>
            <a:ext cx="148431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(c) ACK </a:t>
            </a:r>
            <a:r>
              <a:rPr lang="zh-CN" altLang="en-US" sz="1800" dirty="0">
                <a:latin typeface="Tahoma" panose="020B0604030504040204" pitchFamily="34" charset="0"/>
                <a:ea typeface="MS PGothic" panose="020B0600070205080204" pitchFamily="34" charset="-128"/>
              </a:rPr>
              <a:t>丢失</a:t>
            </a:r>
          </a:p>
        </p:txBody>
      </p:sp>
      <p:grpSp>
        <p:nvGrpSpPr>
          <p:cNvPr id="8" name="Group 81"/>
          <p:cNvGrpSpPr/>
          <p:nvPr/>
        </p:nvGrpSpPr>
        <p:grpSpPr>
          <a:xfrm>
            <a:off x="1679575" y="2886075"/>
            <a:ext cx="1212850" cy="719138"/>
            <a:chOff x="1324" y="1931"/>
            <a:chExt cx="764" cy="453"/>
          </a:xfrm>
        </p:grpSpPr>
        <p:sp>
          <p:nvSpPr>
            <p:cNvPr id="83049" name="Line 27"/>
            <p:cNvSpPr/>
            <p:nvPr/>
          </p:nvSpPr>
          <p:spPr>
            <a:xfrm flipH="1">
              <a:off x="1514" y="2031"/>
              <a:ext cx="574" cy="132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50" name="Text Box 28"/>
            <p:cNvSpPr txBox="1"/>
            <p:nvPr/>
          </p:nvSpPr>
          <p:spPr>
            <a:xfrm>
              <a:off x="1456" y="1931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ack1</a:t>
              </a:r>
            </a:p>
          </p:txBody>
        </p:sp>
        <p:sp>
          <p:nvSpPr>
            <p:cNvPr id="83051" name="Text Box 68"/>
            <p:cNvSpPr txBox="1"/>
            <p:nvPr/>
          </p:nvSpPr>
          <p:spPr>
            <a:xfrm>
              <a:off x="1383" y="2040"/>
              <a:ext cx="215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X</a:t>
              </a:r>
            </a:p>
          </p:txBody>
        </p:sp>
        <p:sp>
          <p:nvSpPr>
            <p:cNvPr id="83052" name="Text Box 69"/>
            <p:cNvSpPr txBox="1"/>
            <p:nvPr/>
          </p:nvSpPr>
          <p:spPr>
            <a:xfrm>
              <a:off x="1324" y="2172"/>
              <a:ext cx="329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loss</a:t>
              </a:r>
            </a:p>
          </p:txBody>
        </p:sp>
      </p:grpSp>
      <p:grpSp>
        <p:nvGrpSpPr>
          <p:cNvPr id="9" name="Group 70"/>
          <p:cNvGrpSpPr/>
          <p:nvPr/>
        </p:nvGrpSpPr>
        <p:grpSpPr>
          <a:xfrm>
            <a:off x="1303338" y="2792413"/>
            <a:ext cx="122237" cy="1033462"/>
            <a:chOff x="3651" y="1878"/>
            <a:chExt cx="78" cy="963"/>
          </a:xfrm>
        </p:grpSpPr>
        <p:sp>
          <p:nvSpPr>
            <p:cNvPr id="83046" name="Line 71"/>
            <p:cNvSpPr/>
            <p:nvPr/>
          </p:nvSpPr>
          <p:spPr>
            <a:xfrm>
              <a:off x="3729" y="1879"/>
              <a:ext cx="0" cy="9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047" name="Line 72"/>
            <p:cNvSpPr/>
            <p:nvPr/>
          </p:nvSpPr>
          <p:spPr>
            <a:xfrm flipH="1">
              <a:off x="3651" y="1878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048" name="Line 73"/>
            <p:cNvSpPr/>
            <p:nvPr/>
          </p:nvSpPr>
          <p:spPr>
            <a:xfrm flipH="1">
              <a:off x="3651" y="2841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" name="Group 74"/>
          <p:cNvGrpSpPr/>
          <p:nvPr/>
        </p:nvGrpSpPr>
        <p:grpSpPr>
          <a:xfrm>
            <a:off x="1431925" y="3781425"/>
            <a:ext cx="1471613" cy="504825"/>
            <a:chOff x="855" y="1710"/>
            <a:chExt cx="927" cy="318"/>
          </a:xfrm>
        </p:grpSpPr>
        <p:sp>
          <p:nvSpPr>
            <p:cNvPr id="83044" name="Line 75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45" name="Text Box 76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grpSp>
        <p:nvGrpSpPr>
          <p:cNvPr id="11" name="Group 77"/>
          <p:cNvGrpSpPr/>
          <p:nvPr/>
        </p:nvGrpSpPr>
        <p:grpSpPr>
          <a:xfrm>
            <a:off x="0" y="3405188"/>
            <a:ext cx="1377950" cy="731837"/>
            <a:chOff x="2802" y="2348"/>
            <a:chExt cx="868" cy="461"/>
          </a:xfrm>
        </p:grpSpPr>
        <p:pic>
          <p:nvPicPr>
            <p:cNvPr id="83042" name="Picture 78" descr="alarm_clock_ring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6" y="2348"/>
              <a:ext cx="275" cy="3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3043" name="Text Box 79"/>
            <p:cNvSpPr txBox="1"/>
            <p:nvPr/>
          </p:nvSpPr>
          <p:spPr>
            <a:xfrm>
              <a:off x="2802" y="2491"/>
              <a:ext cx="868" cy="3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</a:pPr>
              <a:r>
                <a:rPr lang="en-US" altLang="zh-CN" sz="1800" i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timeout</a:t>
              </a:r>
            </a:p>
            <a:p>
              <a:pPr algn="r">
                <a:lnSpc>
                  <a:spcPct val="75000"/>
                </a:lnSpc>
              </a:pPr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resend pkt1</a:t>
              </a:r>
            </a:p>
          </p:txBody>
        </p:sp>
      </p:grpSp>
      <p:sp>
        <p:nvSpPr>
          <p:cNvPr id="369746" name="Text Box 82"/>
          <p:cNvSpPr txBox="1"/>
          <p:nvPr/>
        </p:nvSpPr>
        <p:spPr>
          <a:xfrm>
            <a:off x="7594600" y="2374900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9747" name="Text Box 83"/>
          <p:cNvSpPr txBox="1"/>
          <p:nvPr/>
        </p:nvSpPr>
        <p:spPr>
          <a:xfrm>
            <a:off x="7594600" y="2600325"/>
            <a:ext cx="119697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ack1</a:t>
            </a:r>
          </a:p>
        </p:txBody>
      </p:sp>
      <p:sp>
        <p:nvSpPr>
          <p:cNvPr id="369748" name="Text Box 84"/>
          <p:cNvSpPr txBox="1"/>
          <p:nvPr/>
        </p:nvSpPr>
        <p:spPr>
          <a:xfrm>
            <a:off x="7556500" y="3810000"/>
            <a:ext cx="156845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ahoma" panose="020B0604030504040204" pitchFamily="34" charset="0"/>
                <a:ea typeface="MS PGothic" panose="020B0600070205080204" pitchFamily="34" charset="-128"/>
              </a:rPr>
              <a:t>(detect duplicate)</a:t>
            </a:r>
          </a:p>
        </p:txBody>
      </p:sp>
      <p:grpSp>
        <p:nvGrpSpPr>
          <p:cNvPr id="12" name="Group 85"/>
          <p:cNvGrpSpPr/>
          <p:nvPr/>
        </p:nvGrpSpPr>
        <p:grpSpPr>
          <a:xfrm>
            <a:off x="6126163" y="2147888"/>
            <a:ext cx="1471612" cy="504825"/>
            <a:chOff x="855" y="1710"/>
            <a:chExt cx="927" cy="318"/>
          </a:xfrm>
        </p:grpSpPr>
        <p:sp>
          <p:nvSpPr>
            <p:cNvPr id="83040" name="Line 86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41" name="Text Box 87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sp>
        <p:nvSpPr>
          <p:cNvPr id="82981" name="Text Box 88"/>
          <p:cNvSpPr txBox="1"/>
          <p:nvPr/>
        </p:nvSpPr>
        <p:spPr>
          <a:xfrm>
            <a:off x="5138738" y="766763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82982" name="Text Box 89"/>
          <p:cNvSpPr txBox="1"/>
          <p:nvPr/>
        </p:nvSpPr>
        <p:spPr>
          <a:xfrm>
            <a:off x="7578725" y="762000"/>
            <a:ext cx="107156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369754" name="Text Box 90"/>
          <p:cNvSpPr txBox="1"/>
          <p:nvPr/>
        </p:nvSpPr>
        <p:spPr>
          <a:xfrm>
            <a:off x="7572375" y="3541713"/>
            <a:ext cx="100012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pkt1</a:t>
            </a:r>
          </a:p>
        </p:txBody>
      </p:sp>
      <p:sp>
        <p:nvSpPr>
          <p:cNvPr id="369756" name="Text Box 92"/>
          <p:cNvSpPr txBox="1"/>
          <p:nvPr/>
        </p:nvSpPr>
        <p:spPr>
          <a:xfrm>
            <a:off x="7585075" y="1700213"/>
            <a:ext cx="1196975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ack0</a:t>
            </a:r>
          </a:p>
        </p:txBody>
      </p:sp>
      <p:sp>
        <p:nvSpPr>
          <p:cNvPr id="369759" name="Text Box 95"/>
          <p:cNvSpPr txBox="1"/>
          <p:nvPr/>
        </p:nvSpPr>
        <p:spPr>
          <a:xfrm>
            <a:off x="5067300" y="1949450"/>
            <a:ext cx="1022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ack0</a:t>
            </a:r>
          </a:p>
        </p:txBody>
      </p:sp>
      <p:sp>
        <p:nvSpPr>
          <p:cNvPr id="369761" name="Text Box 97"/>
          <p:cNvSpPr txBox="1"/>
          <p:nvPr/>
        </p:nvSpPr>
        <p:spPr>
          <a:xfrm>
            <a:off x="4911725" y="2168525"/>
            <a:ext cx="1174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pkt1</a:t>
            </a:r>
          </a:p>
        </p:txBody>
      </p:sp>
      <p:sp>
        <p:nvSpPr>
          <p:cNvPr id="82987" name="Text Box 99"/>
          <p:cNvSpPr txBox="1"/>
          <p:nvPr/>
        </p:nvSpPr>
        <p:spPr>
          <a:xfrm>
            <a:off x="4900613" y="1206500"/>
            <a:ext cx="11747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pkt0</a:t>
            </a:r>
          </a:p>
        </p:txBody>
      </p:sp>
      <p:sp>
        <p:nvSpPr>
          <p:cNvPr id="369764" name="Text Box 100"/>
          <p:cNvSpPr txBox="1"/>
          <p:nvPr/>
        </p:nvSpPr>
        <p:spPr>
          <a:xfrm>
            <a:off x="7577138" y="1489075"/>
            <a:ext cx="1000125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pkt0</a:t>
            </a:r>
          </a:p>
        </p:txBody>
      </p:sp>
      <p:grpSp>
        <p:nvGrpSpPr>
          <p:cNvPr id="13" name="Group 101"/>
          <p:cNvGrpSpPr/>
          <p:nvPr/>
        </p:nvGrpSpPr>
        <p:grpSpPr>
          <a:xfrm>
            <a:off x="6116638" y="1276350"/>
            <a:ext cx="1471612" cy="512763"/>
            <a:chOff x="850" y="1159"/>
            <a:chExt cx="927" cy="323"/>
          </a:xfrm>
        </p:grpSpPr>
        <p:sp>
          <p:nvSpPr>
            <p:cNvPr id="83038" name="Line 102"/>
            <p:cNvSpPr/>
            <p:nvPr/>
          </p:nvSpPr>
          <p:spPr>
            <a:xfrm>
              <a:off x="850" y="1257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39" name="Text Box 103"/>
            <p:cNvSpPr txBox="1"/>
            <p:nvPr/>
          </p:nvSpPr>
          <p:spPr>
            <a:xfrm>
              <a:off x="1100" y="1159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pkt0</a:t>
              </a:r>
            </a:p>
          </p:txBody>
        </p:sp>
      </p:grpSp>
      <p:grpSp>
        <p:nvGrpSpPr>
          <p:cNvPr id="14" name="Group 110"/>
          <p:cNvGrpSpPr/>
          <p:nvPr/>
        </p:nvGrpSpPr>
        <p:grpSpPr>
          <a:xfrm>
            <a:off x="6102350" y="1776413"/>
            <a:ext cx="1471613" cy="455612"/>
            <a:chOff x="841" y="1474"/>
            <a:chExt cx="927" cy="287"/>
          </a:xfrm>
        </p:grpSpPr>
        <p:sp>
          <p:nvSpPr>
            <p:cNvPr id="83036" name="Line 111"/>
            <p:cNvSpPr/>
            <p:nvPr/>
          </p:nvSpPr>
          <p:spPr>
            <a:xfrm flipH="1">
              <a:off x="841" y="1536"/>
              <a:ext cx="927" cy="225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37" name="Text Box 112"/>
            <p:cNvSpPr txBox="1"/>
            <p:nvPr/>
          </p:nvSpPr>
          <p:spPr>
            <a:xfrm>
              <a:off x="1089" y="1474"/>
              <a:ext cx="38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ack0</a:t>
              </a:r>
            </a:p>
          </p:txBody>
        </p:sp>
      </p:grpSp>
      <p:sp>
        <p:nvSpPr>
          <p:cNvPr id="82991" name="Text Box 116"/>
          <p:cNvSpPr txBox="1"/>
          <p:nvPr/>
        </p:nvSpPr>
        <p:spPr>
          <a:xfrm>
            <a:off x="5726113" y="5649913"/>
            <a:ext cx="2908300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(d) </a:t>
            </a:r>
            <a:r>
              <a:rPr lang="zh-CN" altLang="en-US" sz="1800" dirty="0">
                <a:latin typeface="Tahoma" panose="020B0604030504040204" pitchFamily="34" charset="0"/>
                <a:ea typeface="MS PGothic" panose="020B0600070205080204" pitchFamily="34" charset="-128"/>
              </a:rPr>
              <a:t>过早的超时</a:t>
            </a: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/</a:t>
            </a:r>
            <a:r>
              <a:rPr lang="zh-CN" altLang="en-US" sz="1800" dirty="0">
                <a:latin typeface="Tahoma" panose="020B0604030504040204" pitchFamily="34" charset="0"/>
                <a:ea typeface="MS PGothic" panose="020B0600070205080204" pitchFamily="34" charset="-128"/>
              </a:rPr>
              <a:t>延迟的</a:t>
            </a: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ACK</a:t>
            </a:r>
          </a:p>
        </p:txBody>
      </p:sp>
      <p:grpSp>
        <p:nvGrpSpPr>
          <p:cNvPr id="15" name="Group 122"/>
          <p:cNvGrpSpPr/>
          <p:nvPr/>
        </p:nvGrpSpPr>
        <p:grpSpPr>
          <a:xfrm>
            <a:off x="6005513" y="2454275"/>
            <a:ext cx="122237" cy="1033463"/>
            <a:chOff x="3651" y="1878"/>
            <a:chExt cx="78" cy="963"/>
          </a:xfrm>
        </p:grpSpPr>
        <p:sp>
          <p:nvSpPr>
            <p:cNvPr id="83033" name="Line 123"/>
            <p:cNvSpPr/>
            <p:nvPr/>
          </p:nvSpPr>
          <p:spPr>
            <a:xfrm>
              <a:off x="3729" y="1879"/>
              <a:ext cx="0" cy="9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034" name="Line 124"/>
            <p:cNvSpPr/>
            <p:nvPr/>
          </p:nvSpPr>
          <p:spPr>
            <a:xfrm flipH="1">
              <a:off x="3651" y="1878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035" name="Line 125"/>
            <p:cNvSpPr/>
            <p:nvPr/>
          </p:nvSpPr>
          <p:spPr>
            <a:xfrm flipH="1">
              <a:off x="3651" y="2841"/>
              <a:ext cx="75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6" name="Group 126"/>
          <p:cNvGrpSpPr/>
          <p:nvPr/>
        </p:nvGrpSpPr>
        <p:grpSpPr>
          <a:xfrm>
            <a:off x="6134100" y="3443288"/>
            <a:ext cx="1471613" cy="504825"/>
            <a:chOff x="855" y="1710"/>
            <a:chExt cx="927" cy="318"/>
          </a:xfrm>
        </p:grpSpPr>
        <p:sp>
          <p:nvSpPr>
            <p:cNvPr id="83031" name="Line 127"/>
            <p:cNvSpPr/>
            <p:nvPr/>
          </p:nvSpPr>
          <p:spPr>
            <a:xfrm>
              <a:off x="855" y="1803"/>
              <a:ext cx="927" cy="225"/>
            </a:xfrm>
            <a:prstGeom prst="line">
              <a:avLst/>
            </a:prstGeom>
            <a:ln w="28575" cap="flat" cmpd="sng">
              <a:solidFill>
                <a:srgbClr val="0000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032" name="Text Box 128"/>
            <p:cNvSpPr txBox="1"/>
            <p:nvPr/>
          </p:nvSpPr>
          <p:spPr>
            <a:xfrm>
              <a:off x="1094" y="1710"/>
              <a:ext cx="358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pkt1</a:t>
              </a:r>
            </a:p>
          </p:txBody>
        </p:sp>
      </p:grpSp>
      <p:grpSp>
        <p:nvGrpSpPr>
          <p:cNvPr id="17" name="Group 129"/>
          <p:cNvGrpSpPr/>
          <p:nvPr/>
        </p:nvGrpSpPr>
        <p:grpSpPr>
          <a:xfrm>
            <a:off x="4702175" y="3067050"/>
            <a:ext cx="1377950" cy="731838"/>
            <a:chOff x="2802" y="2348"/>
            <a:chExt cx="868" cy="461"/>
          </a:xfrm>
        </p:grpSpPr>
        <p:pic>
          <p:nvPicPr>
            <p:cNvPr id="83029" name="Picture 130" descr="alarm_clock_ringi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6" y="2348"/>
              <a:ext cx="275" cy="30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3030" name="Text Box 131"/>
            <p:cNvSpPr txBox="1"/>
            <p:nvPr/>
          </p:nvSpPr>
          <p:spPr>
            <a:xfrm>
              <a:off x="2802" y="2491"/>
              <a:ext cx="868" cy="3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</a:pPr>
              <a:r>
                <a:rPr lang="en-US" altLang="zh-CN" sz="1800" i="1" dirty="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timeout</a:t>
              </a:r>
            </a:p>
            <a:p>
              <a:pPr algn="r">
                <a:lnSpc>
                  <a:spcPct val="75000"/>
                </a:lnSpc>
              </a:pPr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resend pkt1</a:t>
              </a:r>
            </a:p>
          </p:txBody>
        </p:sp>
      </p:grpSp>
      <p:grpSp>
        <p:nvGrpSpPr>
          <p:cNvPr id="18" name="Group 133"/>
          <p:cNvGrpSpPr/>
          <p:nvPr/>
        </p:nvGrpSpPr>
        <p:grpSpPr>
          <a:xfrm>
            <a:off x="6523038" y="2706688"/>
            <a:ext cx="1071562" cy="752475"/>
            <a:chOff x="4081" y="1705"/>
            <a:chExt cx="703" cy="453"/>
          </a:xfrm>
        </p:grpSpPr>
        <p:sp>
          <p:nvSpPr>
            <p:cNvPr id="83026" name="Line 118"/>
            <p:cNvSpPr/>
            <p:nvPr/>
          </p:nvSpPr>
          <p:spPr>
            <a:xfrm flipH="1">
              <a:off x="4343" y="1705"/>
              <a:ext cx="441" cy="329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027" name="Text Box 119"/>
            <p:cNvSpPr txBox="1"/>
            <p:nvPr/>
          </p:nvSpPr>
          <p:spPr>
            <a:xfrm>
              <a:off x="4081" y="1794"/>
              <a:ext cx="435" cy="20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ack1</a:t>
              </a:r>
            </a:p>
          </p:txBody>
        </p:sp>
        <p:sp>
          <p:nvSpPr>
            <p:cNvPr id="83028" name="Line 132"/>
            <p:cNvSpPr/>
            <p:nvPr/>
          </p:nvSpPr>
          <p:spPr>
            <a:xfrm flipH="1">
              <a:off x="4186" y="2047"/>
              <a:ext cx="146" cy="111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369800" name="Line 136"/>
          <p:cNvSpPr/>
          <p:nvPr/>
        </p:nvSpPr>
        <p:spPr>
          <a:xfrm flipH="1">
            <a:off x="6024563" y="3251200"/>
            <a:ext cx="909637" cy="739775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9" name="Group 153"/>
          <p:cNvGrpSpPr/>
          <p:nvPr/>
        </p:nvGrpSpPr>
        <p:grpSpPr>
          <a:xfrm>
            <a:off x="4892675" y="3738563"/>
            <a:ext cx="4227513" cy="1752600"/>
            <a:chOff x="3082" y="2355"/>
            <a:chExt cx="2663" cy="1104"/>
          </a:xfrm>
        </p:grpSpPr>
        <p:sp>
          <p:nvSpPr>
            <p:cNvPr id="82998" name="Text Box 93"/>
            <p:cNvSpPr txBox="1"/>
            <p:nvPr/>
          </p:nvSpPr>
          <p:spPr>
            <a:xfrm>
              <a:off x="4790" y="2491"/>
              <a:ext cx="75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send ack1</a:t>
              </a:r>
            </a:p>
          </p:txBody>
        </p:sp>
        <p:sp>
          <p:nvSpPr>
            <p:cNvPr id="82999" name="Text Box 96"/>
            <p:cNvSpPr txBox="1"/>
            <p:nvPr/>
          </p:nvSpPr>
          <p:spPr>
            <a:xfrm>
              <a:off x="3082" y="2842"/>
              <a:ext cx="74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send pkt0</a:t>
              </a:r>
            </a:p>
          </p:txBody>
        </p:sp>
        <p:sp>
          <p:nvSpPr>
            <p:cNvPr id="83000" name="Text Box 98"/>
            <p:cNvSpPr txBox="1"/>
            <p:nvPr/>
          </p:nvSpPr>
          <p:spPr>
            <a:xfrm>
              <a:off x="3155" y="2703"/>
              <a:ext cx="64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Tahoma" panose="020B0604030504040204" pitchFamily="34" charset="0"/>
                  <a:ea typeface="MS PGothic" panose="020B0600070205080204" pitchFamily="34" charset="-128"/>
                </a:rPr>
                <a:t>rcv ack1</a:t>
              </a:r>
            </a:p>
          </p:txBody>
        </p:sp>
        <p:grpSp>
          <p:nvGrpSpPr>
            <p:cNvPr id="83001" name="Group 148"/>
            <p:cNvGrpSpPr/>
            <p:nvPr/>
          </p:nvGrpSpPr>
          <p:grpSpPr>
            <a:xfrm>
              <a:off x="3843" y="2895"/>
              <a:ext cx="927" cy="247"/>
              <a:chOff x="3849" y="2883"/>
              <a:chExt cx="927" cy="247"/>
            </a:xfrm>
          </p:grpSpPr>
          <p:sp>
            <p:nvSpPr>
              <p:cNvPr id="83024" name="Line 105"/>
              <p:cNvSpPr/>
              <p:nvPr/>
            </p:nvSpPr>
            <p:spPr>
              <a:xfrm>
                <a:off x="3849" y="2905"/>
                <a:ext cx="927" cy="225"/>
              </a:xfrm>
              <a:prstGeom prst="line">
                <a:avLst/>
              </a:prstGeom>
              <a:ln w="28575" cap="flat" cmpd="sng">
                <a:solidFill>
                  <a:srgbClr val="000099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3025" name="Text Box 106"/>
              <p:cNvSpPr txBox="1"/>
              <p:nvPr/>
            </p:nvSpPr>
            <p:spPr>
              <a:xfrm>
                <a:off x="4334" y="2883"/>
                <a:ext cx="358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99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pkt0</a:t>
                </a:r>
              </a:p>
            </p:txBody>
          </p:sp>
        </p:grpSp>
        <p:grpSp>
          <p:nvGrpSpPr>
            <p:cNvPr id="83002" name="Group 150"/>
            <p:cNvGrpSpPr/>
            <p:nvPr/>
          </p:nvGrpSpPr>
          <p:grpSpPr>
            <a:xfrm>
              <a:off x="3873" y="2603"/>
              <a:ext cx="927" cy="261"/>
              <a:chOff x="2229" y="3431"/>
              <a:chExt cx="927" cy="261"/>
            </a:xfrm>
          </p:grpSpPr>
          <p:sp>
            <p:nvSpPr>
              <p:cNvPr id="83022" name="Line 108"/>
              <p:cNvSpPr/>
              <p:nvPr/>
            </p:nvSpPr>
            <p:spPr>
              <a:xfrm flipH="1">
                <a:off x="2229" y="3467"/>
                <a:ext cx="927" cy="225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3023" name="Text Box 109"/>
              <p:cNvSpPr txBox="1"/>
              <p:nvPr/>
            </p:nvSpPr>
            <p:spPr>
              <a:xfrm>
                <a:off x="2283" y="3431"/>
                <a:ext cx="38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8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ack1</a:t>
                </a:r>
              </a:p>
            </p:txBody>
          </p:sp>
        </p:grpSp>
        <p:grpSp>
          <p:nvGrpSpPr>
            <p:cNvPr id="83003" name="Group 113"/>
            <p:cNvGrpSpPr/>
            <p:nvPr/>
          </p:nvGrpSpPr>
          <p:grpSpPr>
            <a:xfrm>
              <a:off x="3840" y="3110"/>
              <a:ext cx="927" cy="291"/>
              <a:chOff x="837" y="2540"/>
              <a:chExt cx="927" cy="291"/>
            </a:xfrm>
          </p:grpSpPr>
          <p:sp>
            <p:nvSpPr>
              <p:cNvPr id="83020" name="Line 114"/>
              <p:cNvSpPr/>
              <p:nvPr/>
            </p:nvSpPr>
            <p:spPr>
              <a:xfrm flipH="1">
                <a:off x="837" y="2606"/>
                <a:ext cx="927" cy="225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3021" name="Text Box 115"/>
              <p:cNvSpPr txBox="1"/>
              <p:nvPr/>
            </p:nvSpPr>
            <p:spPr>
              <a:xfrm>
                <a:off x="1086" y="2540"/>
                <a:ext cx="38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8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ack0</a:t>
                </a:r>
              </a:p>
            </p:txBody>
          </p:sp>
        </p:grpSp>
        <p:grpSp>
          <p:nvGrpSpPr>
            <p:cNvPr id="83004" name="Group 137"/>
            <p:cNvGrpSpPr/>
            <p:nvPr/>
          </p:nvGrpSpPr>
          <p:grpSpPr>
            <a:xfrm>
              <a:off x="3121" y="2355"/>
              <a:ext cx="740" cy="375"/>
              <a:chOff x="2839" y="3285"/>
              <a:chExt cx="740" cy="375"/>
            </a:xfrm>
          </p:grpSpPr>
          <p:sp>
            <p:nvSpPr>
              <p:cNvPr id="83018" name="Text Box 134"/>
              <p:cNvSpPr txBox="1"/>
              <p:nvPr/>
            </p:nvSpPr>
            <p:spPr>
              <a:xfrm>
                <a:off x="2839" y="3429"/>
                <a:ext cx="740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send pkt0</a:t>
                </a:r>
              </a:p>
            </p:txBody>
          </p:sp>
          <p:sp>
            <p:nvSpPr>
              <p:cNvPr id="83019" name="Text Box 135"/>
              <p:cNvSpPr txBox="1"/>
              <p:nvPr/>
            </p:nvSpPr>
            <p:spPr>
              <a:xfrm>
                <a:off x="2916" y="3285"/>
                <a:ext cx="64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rcv ack1</a:t>
                </a:r>
              </a:p>
            </p:txBody>
          </p:sp>
        </p:grpSp>
        <p:grpSp>
          <p:nvGrpSpPr>
            <p:cNvPr id="83005" name="Group 138"/>
            <p:cNvGrpSpPr/>
            <p:nvPr/>
          </p:nvGrpSpPr>
          <p:grpSpPr>
            <a:xfrm>
              <a:off x="3817" y="2418"/>
              <a:ext cx="975" cy="359"/>
              <a:chOff x="850" y="1159"/>
              <a:chExt cx="927" cy="323"/>
            </a:xfrm>
          </p:grpSpPr>
          <p:sp>
            <p:nvSpPr>
              <p:cNvPr id="83016" name="Line 139"/>
              <p:cNvSpPr/>
              <p:nvPr/>
            </p:nvSpPr>
            <p:spPr>
              <a:xfrm>
                <a:off x="850" y="1257"/>
                <a:ext cx="927" cy="225"/>
              </a:xfrm>
              <a:prstGeom prst="line">
                <a:avLst/>
              </a:prstGeom>
              <a:ln w="28575" cap="flat" cmpd="sng">
                <a:solidFill>
                  <a:srgbClr val="000099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3017" name="Text Box 140"/>
              <p:cNvSpPr txBox="1"/>
              <p:nvPr/>
            </p:nvSpPr>
            <p:spPr>
              <a:xfrm>
                <a:off x="1109" y="1159"/>
                <a:ext cx="340" cy="1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0099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pkt0</a:t>
                </a:r>
              </a:p>
            </p:txBody>
          </p:sp>
        </p:grpSp>
        <p:grpSp>
          <p:nvGrpSpPr>
            <p:cNvPr id="83006" name="Group 142"/>
            <p:cNvGrpSpPr/>
            <p:nvPr/>
          </p:nvGrpSpPr>
          <p:grpSpPr>
            <a:xfrm>
              <a:off x="4782" y="2661"/>
              <a:ext cx="754" cy="354"/>
              <a:chOff x="4776" y="2967"/>
              <a:chExt cx="754" cy="354"/>
            </a:xfrm>
          </p:grpSpPr>
          <p:sp>
            <p:nvSpPr>
              <p:cNvPr id="83014" name="Text Box 143"/>
              <p:cNvSpPr txBox="1"/>
              <p:nvPr/>
            </p:nvSpPr>
            <p:spPr>
              <a:xfrm>
                <a:off x="4780" y="2967"/>
                <a:ext cx="630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rcv pkt0</a:t>
                </a:r>
              </a:p>
            </p:txBody>
          </p:sp>
          <p:sp>
            <p:nvSpPr>
              <p:cNvPr id="83015" name="Text Box 144"/>
              <p:cNvSpPr txBox="1"/>
              <p:nvPr/>
            </p:nvSpPr>
            <p:spPr>
              <a:xfrm>
                <a:off x="4776" y="3090"/>
                <a:ext cx="75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send ack0</a:t>
                </a:r>
              </a:p>
            </p:txBody>
          </p:sp>
        </p:grpSp>
        <p:grpSp>
          <p:nvGrpSpPr>
            <p:cNvPr id="83007" name="Group 149"/>
            <p:cNvGrpSpPr/>
            <p:nvPr/>
          </p:nvGrpSpPr>
          <p:grpSpPr>
            <a:xfrm>
              <a:off x="3840" y="2756"/>
              <a:ext cx="927" cy="309"/>
              <a:chOff x="3792" y="2738"/>
              <a:chExt cx="927" cy="309"/>
            </a:xfrm>
          </p:grpSpPr>
          <p:sp>
            <p:nvSpPr>
              <p:cNvPr id="83012" name="Line 146"/>
              <p:cNvSpPr/>
              <p:nvPr/>
            </p:nvSpPr>
            <p:spPr>
              <a:xfrm flipH="1">
                <a:off x="3792" y="2822"/>
                <a:ext cx="927" cy="225"/>
              </a:xfrm>
              <a:prstGeom prst="line">
                <a:avLst/>
              </a:prstGeom>
              <a:ln w="28575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3013" name="Text Box 147"/>
              <p:cNvSpPr txBox="1"/>
              <p:nvPr/>
            </p:nvSpPr>
            <p:spPr>
              <a:xfrm>
                <a:off x="4089" y="2738"/>
                <a:ext cx="386" cy="21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08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ack0</a:t>
                </a:r>
              </a:p>
            </p:txBody>
          </p:sp>
        </p:grpSp>
        <p:grpSp>
          <p:nvGrpSpPr>
            <p:cNvPr id="83008" name="Group 152"/>
            <p:cNvGrpSpPr/>
            <p:nvPr/>
          </p:nvGrpSpPr>
          <p:grpSpPr>
            <a:xfrm>
              <a:off x="4757" y="2967"/>
              <a:ext cx="988" cy="492"/>
              <a:chOff x="4757" y="2967"/>
              <a:chExt cx="988" cy="492"/>
            </a:xfrm>
          </p:grpSpPr>
          <p:sp>
            <p:nvSpPr>
              <p:cNvPr id="83009" name="Text Box 91"/>
              <p:cNvSpPr txBox="1"/>
              <p:nvPr/>
            </p:nvSpPr>
            <p:spPr>
              <a:xfrm>
                <a:off x="4780" y="2967"/>
                <a:ext cx="630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rcv pkt0</a:t>
                </a:r>
              </a:p>
            </p:txBody>
          </p:sp>
          <p:sp>
            <p:nvSpPr>
              <p:cNvPr id="83010" name="Text Box 94"/>
              <p:cNvSpPr txBox="1"/>
              <p:nvPr/>
            </p:nvSpPr>
            <p:spPr>
              <a:xfrm>
                <a:off x="4782" y="3228"/>
                <a:ext cx="75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8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send ack0</a:t>
                </a:r>
              </a:p>
            </p:txBody>
          </p:sp>
          <p:sp>
            <p:nvSpPr>
              <p:cNvPr id="83011" name="Text Box 151"/>
              <p:cNvSpPr txBox="1"/>
              <p:nvPr/>
            </p:nvSpPr>
            <p:spPr>
              <a:xfrm>
                <a:off x="4757" y="3128"/>
                <a:ext cx="988" cy="19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latin typeface="Tahoma" panose="020B0604030504040204" pitchFamily="34" charset="0"/>
                    <a:ea typeface="MS PGothic" panose="020B0600070205080204" pitchFamily="34" charset="-128"/>
                  </a:rPr>
                  <a:t>(detect duplicate)</a:t>
                </a: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9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9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69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69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69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6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6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6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6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69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36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6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6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69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36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5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6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369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36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673" grpId="0"/>
      <p:bldP spid="369678" grpId="0"/>
      <p:bldP spid="369703" grpId="0"/>
      <p:bldP spid="369704" grpId="0"/>
      <p:bldP spid="369705" grpId="0"/>
      <p:bldP spid="369707" grpId="0"/>
      <p:bldP spid="369708" grpId="0"/>
      <p:bldP spid="369709" grpId="0"/>
      <p:bldP spid="369710" grpId="0"/>
      <p:bldP spid="369747" grpId="0"/>
      <p:bldP spid="369748" grpId="0"/>
      <p:bldP spid="369756" grpId="0"/>
      <p:bldP spid="369759" grpId="0"/>
      <p:bldP spid="36976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rdt3.0</a:t>
            </a:r>
            <a:r>
              <a:rPr lang="zh-CN" altLang="en-US" sz="3600" dirty="0"/>
              <a:t>的性能</a:t>
            </a:r>
            <a:endParaRPr lang="zh-CN" altLang="en-US" dirty="0"/>
          </a:p>
        </p:txBody>
      </p:sp>
      <p:sp>
        <p:nvSpPr>
          <p:cNvPr id="4100" name="Rectangle 3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8372475" cy="990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rdt3.0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能够工作，但性能不太好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例子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1 Gbps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（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10</a:t>
            </a:r>
            <a:r>
              <a:rPr lang="en-US" altLang="zh-CN" sz="2400" baseline="30000" dirty="0">
                <a:latin typeface="+mn-lt"/>
                <a:ea typeface="+mn-ea"/>
                <a:cs typeface="+mn-cs"/>
              </a:rPr>
              <a:t>9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bit/s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）链路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, 30ms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往返传播时延。发送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1KB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分组所需时间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</a:t>
            </a:r>
          </a:p>
          <a:p>
            <a:pPr eaLnBrk="1" hangingPunct="1">
              <a:buSzPct val="85000"/>
            </a:pP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10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103" name="Text Box 4"/>
          <p:cNvSpPr txBox="1"/>
          <p:nvPr/>
        </p:nvSpPr>
        <p:spPr>
          <a:xfrm>
            <a:off x="411163" y="2881313"/>
            <a:ext cx="3571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T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4" name="Text Box 5"/>
          <p:cNvSpPr txBox="1"/>
          <p:nvPr/>
        </p:nvSpPr>
        <p:spPr>
          <a:xfrm>
            <a:off x="557213" y="3028950"/>
            <a:ext cx="109855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800" dirty="0">
                <a:latin typeface="Comic Sans MS" panose="030F0702030302020204" pitchFamily="66" charset="0"/>
              </a:rPr>
              <a:t>transmit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5" name="Text Box 6"/>
          <p:cNvSpPr txBox="1"/>
          <p:nvPr/>
        </p:nvSpPr>
        <p:spPr>
          <a:xfrm>
            <a:off x="1519238" y="2900363"/>
            <a:ext cx="3143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=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6" name="Text Box 7"/>
          <p:cNvSpPr txBox="1"/>
          <p:nvPr/>
        </p:nvSpPr>
        <p:spPr>
          <a:xfrm>
            <a:off x="5521325" y="2797175"/>
            <a:ext cx="11493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8kb/pkt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7" name="Text Box 8"/>
          <p:cNvSpPr txBox="1"/>
          <p:nvPr/>
        </p:nvSpPr>
        <p:spPr>
          <a:xfrm>
            <a:off x="5608638" y="3121025"/>
            <a:ext cx="134143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10</a:t>
            </a:r>
            <a:r>
              <a:rPr lang="en-US" altLang="zh-CN" sz="2000" baseline="30000" dirty="0">
                <a:latin typeface="Comic Sans MS" panose="030F0702030302020204" pitchFamily="66" charset="0"/>
              </a:rPr>
              <a:t>9</a:t>
            </a:r>
            <a:r>
              <a:rPr lang="en-US" altLang="zh-CN" sz="2000" dirty="0">
                <a:latin typeface="Comic Sans MS" panose="030F0702030302020204" pitchFamily="66" charset="0"/>
              </a:rPr>
              <a:t> b/sec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8" name="Text Box 9"/>
          <p:cNvSpPr txBox="1"/>
          <p:nvPr/>
        </p:nvSpPr>
        <p:spPr>
          <a:xfrm>
            <a:off x="7070725" y="2959100"/>
            <a:ext cx="16700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= 8 microsec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09" name="Line 10"/>
          <p:cNvSpPr/>
          <p:nvPr/>
        </p:nvSpPr>
        <p:spPr>
          <a:xfrm>
            <a:off x="5568950" y="3141663"/>
            <a:ext cx="13716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10" name="Rectangle 11"/>
          <p:cNvSpPr/>
          <p:nvPr/>
        </p:nvSpPr>
        <p:spPr>
          <a:xfrm>
            <a:off x="496888" y="4786313"/>
            <a:ext cx="83724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U 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sender</a:t>
            </a:r>
            <a:r>
              <a:rPr lang="en-US" altLang="zh-CN" sz="2000" dirty="0">
                <a:latin typeface="Times New Roman" panose="02020603050405020304" pitchFamily="18" charset="0"/>
              </a:rPr>
              <a:t>: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利用率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Comic Sans MS" panose="030F0702030302020204" pitchFamily="66" charset="0"/>
              </a:rPr>
              <a:t>–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</a:rPr>
              <a:t>发送方用于发送时间的比率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每</a:t>
            </a:r>
            <a:r>
              <a:rPr lang="en-US" altLang="zh-CN" sz="2000" dirty="0">
                <a:latin typeface="Times New Roman" panose="02020603050405020304" pitchFamily="18" charset="0"/>
              </a:rPr>
              <a:t>30 ms</a:t>
            </a:r>
            <a:r>
              <a:rPr lang="zh-CN" altLang="en-US" sz="2000" dirty="0">
                <a:latin typeface="Times New Roman" panose="02020603050405020304" pitchFamily="18" charset="0"/>
              </a:rPr>
              <a:t>发送</a:t>
            </a:r>
            <a:r>
              <a:rPr lang="en-US" altLang="zh-CN" sz="2000" dirty="0">
                <a:latin typeface="Times New Roman" panose="02020603050405020304" pitchFamily="18" charset="0"/>
              </a:rPr>
              <a:t>1KB </a:t>
            </a:r>
            <a:r>
              <a:rPr lang="zh-CN" altLang="en-US" sz="2000" dirty="0">
                <a:latin typeface="Times New Roman" panose="02020603050405020304" pitchFamily="18" charset="0"/>
              </a:rPr>
              <a:t>分组 </a:t>
            </a:r>
            <a:r>
              <a:rPr lang="en-US" altLang="zh-CN" sz="2000" dirty="0">
                <a:latin typeface="Times New Roman" panose="02020603050405020304" pitchFamily="18" charset="0"/>
              </a:rPr>
              <a:t>-&gt; </a:t>
            </a:r>
            <a:r>
              <a:rPr lang="zh-CN" altLang="en-US" sz="2000" dirty="0">
                <a:latin typeface="Times New Roman" panose="02020603050405020304" pitchFamily="18" charset="0"/>
              </a:rPr>
              <a:t>经</a:t>
            </a:r>
            <a:r>
              <a:rPr lang="en-US" altLang="zh-CN" sz="2000" dirty="0">
                <a:latin typeface="Times New Roman" panose="02020603050405020304" pitchFamily="18" charset="0"/>
              </a:rPr>
              <a:t>1 Gbps </a:t>
            </a:r>
            <a:r>
              <a:rPr lang="zh-CN" altLang="en-US" sz="2000" dirty="0">
                <a:latin typeface="Times New Roman" panose="02020603050405020304" pitchFamily="18" charset="0"/>
              </a:rPr>
              <a:t>链路有</a:t>
            </a:r>
            <a:r>
              <a:rPr lang="en-US" altLang="zh-CN" sz="2000" dirty="0">
                <a:latin typeface="Times New Roman" panose="02020603050405020304" pitchFamily="18" charset="0"/>
              </a:rPr>
              <a:t>33KB/sec 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停等协议限制了物理资源的使用</a:t>
            </a:r>
            <a:r>
              <a:rPr lang="en-US" altLang="zh-CN" sz="2000" dirty="0">
                <a:latin typeface="Times New Roman" panose="02020603050405020304" pitchFamily="18" charset="0"/>
              </a:rPr>
              <a:t>!</a:t>
            </a:r>
          </a:p>
        </p:txBody>
      </p:sp>
      <p:graphicFrame>
        <p:nvGraphicFramePr>
          <p:cNvPr id="4098" name="Object 12"/>
          <p:cNvGraphicFramePr>
            <a:graphicFrameLocks noChangeAspect="1"/>
          </p:cNvGraphicFramePr>
          <p:nvPr/>
        </p:nvGraphicFramePr>
        <p:xfrm>
          <a:off x="1281113" y="3597275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4" imgW="3177540" imgH="498475" progId="Word.Picture.8">
                  <p:embed/>
                </p:oleObj>
              </mc:Choice>
              <mc:Fallback>
                <p:oleObj r:id="rId4" imgW="3177540" imgH="498475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1113" y="3597275"/>
                        <a:ext cx="5994400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1" name="Text Box 13"/>
          <p:cNvSpPr txBox="1"/>
          <p:nvPr/>
        </p:nvSpPr>
        <p:spPr>
          <a:xfrm>
            <a:off x="1936750" y="2774950"/>
            <a:ext cx="3021013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L (packet length in bits)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12" name="Text Box 14"/>
          <p:cNvSpPr txBox="1"/>
          <p:nvPr/>
        </p:nvSpPr>
        <p:spPr>
          <a:xfrm>
            <a:off x="1914525" y="3098800"/>
            <a:ext cx="32353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R (transmission rate, bps)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113" name="Line 15"/>
          <p:cNvSpPr/>
          <p:nvPr/>
        </p:nvSpPr>
        <p:spPr>
          <a:xfrm>
            <a:off x="1987550" y="3141663"/>
            <a:ext cx="2938463" cy="15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114" name="Text Box 16"/>
          <p:cNvSpPr txBox="1"/>
          <p:nvPr/>
        </p:nvSpPr>
        <p:spPr>
          <a:xfrm>
            <a:off x="5141913" y="2927350"/>
            <a:ext cx="3143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=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rdt3.0: </a:t>
            </a:r>
            <a:r>
              <a:rPr lang="zh-CN" altLang="en-US" dirty="0"/>
              <a:t>停等协议的运行</a:t>
            </a:r>
          </a:p>
        </p:txBody>
      </p:sp>
      <p:sp>
        <p:nvSpPr>
          <p:cNvPr id="32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5125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126" name="Line 3"/>
          <p:cNvSpPr/>
          <p:nvPr/>
        </p:nvSpPr>
        <p:spPr>
          <a:xfrm>
            <a:off x="3557588" y="2001838"/>
            <a:ext cx="2227262" cy="92233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27" name="Text Box 4"/>
          <p:cNvSpPr txBox="1"/>
          <p:nvPr/>
        </p:nvSpPr>
        <p:spPr>
          <a:xfrm>
            <a:off x="233363" y="1797050"/>
            <a:ext cx="3232150" cy="352425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Arial" panose="020B0604020202020204" pitchFamily="34" charset="0"/>
              </a:rPr>
              <a:t>传输分组的第一个比特</a:t>
            </a:r>
            <a:r>
              <a:rPr lang="en-US" altLang="zh-CN" dirty="0">
                <a:latin typeface="Arial" panose="020B0604020202020204" pitchFamily="34" charset="0"/>
              </a:rPr>
              <a:t>, t = 0</a:t>
            </a:r>
          </a:p>
        </p:txBody>
      </p:sp>
      <p:sp>
        <p:nvSpPr>
          <p:cNvPr id="5128" name="Line 5"/>
          <p:cNvSpPr/>
          <p:nvPr/>
        </p:nvSpPr>
        <p:spPr>
          <a:xfrm>
            <a:off x="3546475" y="1782763"/>
            <a:ext cx="23813" cy="2913062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9" name="Line 6"/>
          <p:cNvSpPr/>
          <p:nvPr/>
        </p:nvSpPr>
        <p:spPr>
          <a:xfrm>
            <a:off x="5773738" y="1795463"/>
            <a:ext cx="22225" cy="289083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30" name="Text Box 7"/>
          <p:cNvSpPr txBox="1"/>
          <p:nvPr/>
        </p:nvSpPr>
        <p:spPr>
          <a:xfrm>
            <a:off x="3017838" y="1446213"/>
            <a:ext cx="885825" cy="35083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Arial" panose="020B0604020202020204" pitchFamily="34" charset="0"/>
              </a:rPr>
              <a:t>发送方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31" name="Text Box 8"/>
          <p:cNvSpPr txBox="1"/>
          <p:nvPr/>
        </p:nvSpPr>
        <p:spPr>
          <a:xfrm>
            <a:off x="5195888" y="1446213"/>
            <a:ext cx="946150" cy="350837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Arial" panose="020B0604020202020204" pitchFamily="34" charset="0"/>
              </a:rPr>
              <a:t>接收方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132" name="Line 9"/>
          <p:cNvSpPr/>
          <p:nvPr/>
        </p:nvSpPr>
        <p:spPr>
          <a:xfrm>
            <a:off x="3570288" y="1997075"/>
            <a:ext cx="2190750" cy="317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5133" name="Line 10"/>
          <p:cNvSpPr/>
          <p:nvPr/>
        </p:nvSpPr>
        <p:spPr>
          <a:xfrm>
            <a:off x="3575050" y="4108450"/>
            <a:ext cx="2192338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5134" name="Line 11"/>
          <p:cNvSpPr/>
          <p:nvPr/>
        </p:nvSpPr>
        <p:spPr>
          <a:xfrm flipV="1">
            <a:off x="3575050" y="3165475"/>
            <a:ext cx="2209800" cy="922338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35" name="Freeform 12"/>
          <p:cNvSpPr/>
          <p:nvPr/>
        </p:nvSpPr>
        <p:spPr>
          <a:xfrm>
            <a:off x="3552825" y="1995488"/>
            <a:ext cx="2232025" cy="1155700"/>
          </a:xfrm>
          <a:custGeom>
            <a:avLst/>
            <a:gdLst>
              <a:gd name="txL" fmla="*/ 0 w 2902"/>
              <a:gd name="txT" fmla="*/ 0 h 1185"/>
              <a:gd name="txR" fmla="*/ 2902 w 2902"/>
              <a:gd name="txB" fmla="*/ 1185 h 1185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36" name="Line 13"/>
          <p:cNvSpPr/>
          <p:nvPr/>
        </p:nvSpPr>
        <p:spPr>
          <a:xfrm flipH="1">
            <a:off x="3408363" y="1995488"/>
            <a:ext cx="131762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37" name="Line 14"/>
          <p:cNvSpPr/>
          <p:nvPr/>
        </p:nvSpPr>
        <p:spPr>
          <a:xfrm flipH="1">
            <a:off x="3408363" y="2236788"/>
            <a:ext cx="131762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38" name="Line 15"/>
          <p:cNvSpPr/>
          <p:nvPr/>
        </p:nvSpPr>
        <p:spPr>
          <a:xfrm flipH="1">
            <a:off x="3419475" y="4095750"/>
            <a:ext cx="13335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39" name="Text Box 16"/>
          <p:cNvSpPr txBox="1"/>
          <p:nvPr/>
        </p:nvSpPr>
        <p:spPr>
          <a:xfrm>
            <a:off x="2755900" y="2968625"/>
            <a:ext cx="847725" cy="3365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RTT</a:t>
            </a:r>
            <a:r>
              <a:rPr lang="en-US" altLang="zh-CN" sz="1000" dirty="0">
                <a:latin typeface="Arial" panose="020B0604020202020204" pitchFamily="34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5140" name="Line 17"/>
          <p:cNvSpPr/>
          <p:nvPr/>
        </p:nvSpPr>
        <p:spPr>
          <a:xfrm>
            <a:off x="3443288" y="3276600"/>
            <a:ext cx="11112" cy="811213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41" name="Line 18"/>
          <p:cNvSpPr/>
          <p:nvPr/>
        </p:nvSpPr>
        <p:spPr>
          <a:xfrm flipV="1">
            <a:off x="3448050" y="2259013"/>
            <a:ext cx="3175" cy="76835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42" name="Text Box 19"/>
          <p:cNvSpPr txBox="1"/>
          <p:nvPr/>
        </p:nvSpPr>
        <p:spPr>
          <a:xfrm>
            <a:off x="0" y="2074863"/>
            <a:ext cx="3465513" cy="352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Comic Sans MS" panose="030F0702030302020204" pitchFamily="66" charset="0"/>
              </a:rPr>
              <a:t>传输分组的最后一个比特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 = L / R</a:t>
            </a:r>
          </a:p>
        </p:txBody>
      </p:sp>
      <p:sp>
        <p:nvSpPr>
          <p:cNvPr id="5143" name="Line 20"/>
          <p:cNvSpPr/>
          <p:nvPr/>
        </p:nvSpPr>
        <p:spPr>
          <a:xfrm flipH="1">
            <a:off x="5761038" y="2909888"/>
            <a:ext cx="13335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44" name="Text Box 21"/>
          <p:cNvSpPr txBox="1"/>
          <p:nvPr/>
        </p:nvSpPr>
        <p:spPr>
          <a:xfrm>
            <a:off x="5842000" y="2733675"/>
            <a:ext cx="2425700" cy="3524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分组第一个比特到达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5145" name="Line 22"/>
          <p:cNvSpPr/>
          <p:nvPr/>
        </p:nvSpPr>
        <p:spPr>
          <a:xfrm>
            <a:off x="5784850" y="3159125"/>
            <a:ext cx="127000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46" name="Text Box 23"/>
          <p:cNvSpPr txBox="1"/>
          <p:nvPr/>
        </p:nvSpPr>
        <p:spPr>
          <a:xfrm>
            <a:off x="5848350" y="2986088"/>
            <a:ext cx="3114675" cy="5699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dirty="0">
                <a:latin typeface="Comic Sans MS" panose="030F0702030302020204" pitchFamily="66" charset="0"/>
              </a:rPr>
              <a:t>传输最后一个比特</a:t>
            </a:r>
            <a:r>
              <a:rPr lang="zh-CN" altLang="en-US" dirty="0">
                <a:latin typeface="Arial" panose="020B0604020202020204" pitchFamily="34" charset="0"/>
              </a:rPr>
              <a:t>到达</a:t>
            </a:r>
            <a:r>
              <a:rPr lang="en-US" altLang="zh-CN" dirty="0">
                <a:latin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</a:rPr>
              <a:t>发送</a:t>
            </a:r>
            <a:r>
              <a:rPr lang="en-US" altLang="zh-CN" dirty="0">
                <a:latin typeface="Arial" panose="020B0604020202020204" pitchFamily="34" charset="0"/>
              </a:rPr>
              <a:t>ACK</a:t>
            </a:r>
          </a:p>
        </p:txBody>
      </p:sp>
      <p:sp>
        <p:nvSpPr>
          <p:cNvPr id="5147" name="Text Box 24"/>
          <p:cNvSpPr txBox="1"/>
          <p:nvPr/>
        </p:nvSpPr>
        <p:spPr>
          <a:xfrm>
            <a:off x="825500" y="3768725"/>
            <a:ext cx="2686050" cy="635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en-US" altLang="zh-CN" dirty="0">
                <a:latin typeface="Arial" panose="020B0604020202020204" pitchFamily="34" charset="0"/>
              </a:rPr>
              <a:t>ACK </a:t>
            </a:r>
            <a:r>
              <a:rPr lang="zh-CN" altLang="en-US" dirty="0">
                <a:latin typeface="Arial" panose="020B0604020202020204" pitchFamily="34" charset="0"/>
              </a:rPr>
              <a:t>到达，发送下一个分组</a:t>
            </a:r>
            <a:r>
              <a:rPr lang="en-US" altLang="zh-CN" dirty="0">
                <a:latin typeface="Arial" panose="020B0604020202020204" pitchFamily="34" charset="0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 = RTT + L / 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48" name="Freeform 25"/>
          <p:cNvSpPr/>
          <p:nvPr/>
        </p:nvSpPr>
        <p:spPr>
          <a:xfrm>
            <a:off x="3570288" y="4103688"/>
            <a:ext cx="1419225" cy="577850"/>
          </a:xfrm>
          <a:custGeom>
            <a:avLst/>
            <a:gdLst>
              <a:gd name="txL" fmla="*/ 0 w 1845"/>
              <a:gd name="txT" fmla="*/ 0 h 592"/>
              <a:gd name="txR" fmla="*/ 1845 w 1845"/>
              <a:gd name="txB" fmla="*/ 592 h 592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1845" h="592">
                <a:moveTo>
                  <a:pt x="0" y="0"/>
                </a:moveTo>
                <a:lnTo>
                  <a:pt x="1845" y="592"/>
                </a:lnTo>
                <a:lnTo>
                  <a:pt x="1095" y="592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CCFF">
                  <a:alpha val="100000"/>
                </a:srgbClr>
              </a:gs>
              <a:gs pos="100000">
                <a:srgbClr val="FFFFFF">
                  <a:alpha val="10000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149" name="Group 26"/>
          <p:cNvGrpSpPr/>
          <p:nvPr/>
        </p:nvGrpSpPr>
        <p:grpSpPr>
          <a:xfrm>
            <a:off x="3563938" y="4095750"/>
            <a:ext cx="1281112" cy="534988"/>
            <a:chOff x="12315" y="13225"/>
            <a:chExt cx="2775" cy="913"/>
          </a:xfrm>
        </p:grpSpPr>
        <p:sp>
          <p:nvSpPr>
            <p:cNvPr id="5152" name="Line 27"/>
            <p:cNvSpPr/>
            <p:nvPr/>
          </p:nvSpPr>
          <p:spPr>
            <a:xfrm>
              <a:off x="12315" y="13225"/>
              <a:ext cx="1587" cy="5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153" name="Line 28"/>
            <p:cNvSpPr/>
            <p:nvPr/>
          </p:nvSpPr>
          <p:spPr>
            <a:xfrm>
              <a:off x="13915" y="13737"/>
              <a:ext cx="1175" cy="401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5150" name="Line 29"/>
          <p:cNvSpPr/>
          <p:nvPr/>
        </p:nvSpPr>
        <p:spPr>
          <a:xfrm>
            <a:off x="3563938" y="4337050"/>
            <a:ext cx="317500" cy="12382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51" name="Line 30"/>
          <p:cNvSpPr/>
          <p:nvPr/>
        </p:nvSpPr>
        <p:spPr>
          <a:xfrm>
            <a:off x="3887788" y="4460875"/>
            <a:ext cx="541337" cy="234950"/>
          </a:xfrm>
          <a:prstGeom prst="line">
            <a:avLst/>
          </a:prstGeom>
          <a:ln w="9525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graphicFrame>
        <p:nvGraphicFramePr>
          <p:cNvPr id="5122" name="Object 31"/>
          <p:cNvGraphicFramePr>
            <a:graphicFrameLocks noChangeAspect="1"/>
          </p:cNvGraphicFramePr>
          <p:nvPr/>
        </p:nvGraphicFramePr>
        <p:xfrm>
          <a:off x="1711325" y="5065713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4" imgW="3177540" imgH="498475" progId="Word.Picture.8">
                  <p:embed/>
                </p:oleObj>
              </mc:Choice>
              <mc:Fallback>
                <p:oleObj r:id="rId4" imgW="3177540" imgH="498475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1325" y="5065713"/>
                        <a:ext cx="5994400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rdt3.0: </a:t>
            </a:r>
            <a:r>
              <a:rPr lang="zh-CN" altLang="en-US" dirty="0"/>
              <a:t>停等协议的运行</a:t>
            </a:r>
          </a:p>
        </p:txBody>
      </p:sp>
      <p:sp>
        <p:nvSpPr>
          <p:cNvPr id="6148" name="内容占位符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1447800"/>
          </a:xfrm>
          <a:ln/>
        </p:spPr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P195</a:t>
            </a:r>
            <a:r>
              <a:rPr lang="zh-CN" altLang="en-US" dirty="0"/>
              <a:t>，</a:t>
            </a:r>
            <a:r>
              <a:rPr lang="en-US" altLang="zh-CN" dirty="0"/>
              <a:t>P13</a:t>
            </a:r>
            <a:r>
              <a:rPr lang="zh-CN" altLang="en-US" dirty="0"/>
              <a:t>：如果发送方网络和接收方的网络能够对报文重排，那么比特交替协议将不能正确工作。</a:t>
            </a: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6150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6151" name="Rectangle 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aphicFrame>
        <p:nvGraphicFramePr>
          <p:cNvPr id="287745" name="Object 1"/>
          <p:cNvGraphicFramePr>
            <a:graphicFrameLocks noChangeAspect="1"/>
          </p:cNvGraphicFramePr>
          <p:nvPr/>
        </p:nvGraphicFramePr>
        <p:xfrm>
          <a:off x="2062163" y="2895600"/>
          <a:ext cx="4683125" cy="369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3" imgW="3416300" imgH="2679700" progId="Word.Picture.8">
                  <p:embed/>
                </p:oleObj>
              </mc:Choice>
              <mc:Fallback>
                <p:oleObj r:id="rId3" imgW="3416300" imgH="2679700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2163" y="2895600"/>
                        <a:ext cx="4683125" cy="3695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椭圆形标注 7"/>
          <p:cNvSpPr/>
          <p:nvPr/>
        </p:nvSpPr>
        <p:spPr bwMode="auto">
          <a:xfrm>
            <a:off x="5334000" y="3048000"/>
            <a:ext cx="2895600" cy="1371600"/>
          </a:xfrm>
          <a:prstGeom prst="wedgeEllipseCallou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序列号范围是关键！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</a:p>
        </p:txBody>
      </p:sp>
      <p:sp>
        <p:nvSpPr>
          <p:cNvPr id="83971" name="Rectangle 3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3.1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传输层服务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3.2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复用与分解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3.3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无连接传输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UDP</a:t>
            </a:r>
          </a:p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3.4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可靠数据传输的原则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rdt1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rdt2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rdt3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流水线协议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397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3974" name="Rectangle 4"/>
          <p:cNvSpPr/>
          <p:nvPr/>
        </p:nvSpPr>
        <p:spPr>
          <a:xfrm>
            <a:off x="4419600" y="15240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3.5 </a:t>
            </a:r>
            <a:r>
              <a:rPr lang="zh-CN" altLang="en-US" sz="2400" dirty="0">
                <a:latin typeface="Times New Roman" panose="02020603050405020304" pitchFamily="18" charset="0"/>
              </a:rPr>
              <a:t>面向连接的传输</a:t>
            </a:r>
            <a:r>
              <a:rPr lang="en-US" altLang="zh-CN" sz="2400" dirty="0">
                <a:latin typeface="Times New Roman" panose="02020603050405020304" pitchFamily="18" charset="0"/>
              </a:rPr>
              <a:t>: TCP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报文段结构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可靠数据传输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流量控制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连接管理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3.6 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拥塞控制的原则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3.7 TCP</a:t>
            </a:r>
            <a:r>
              <a:rPr lang="zh-CN" altLang="en-US" sz="2400" dirty="0">
                <a:latin typeface="Times New Roman" panose="02020603050405020304" pitchFamily="18" charset="0"/>
              </a:rPr>
              <a:t>拥塞控制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机制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吞吐量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TCP</a:t>
            </a:r>
            <a:r>
              <a:rPr lang="zh-CN" altLang="en-US" sz="2000" dirty="0">
                <a:latin typeface="Times New Roman" panose="02020603050405020304" pitchFamily="18" charset="0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时延模型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流水线协议</a:t>
            </a:r>
          </a:p>
        </p:txBody>
      </p:sp>
      <p:sp>
        <p:nvSpPr>
          <p:cNvPr id="84995" name="Rectangle 3"/>
          <p:cNvSpPr>
            <a:spLocks noGrp="1"/>
          </p:cNvSpPr>
          <p:nvPr>
            <p:ph sz="half" idx="1"/>
          </p:nvPr>
        </p:nvSpPr>
        <p:spPr>
          <a:xfrm>
            <a:off x="152400" y="1304925"/>
            <a:ext cx="89916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流水线: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发送方允许发送多个、</a:t>
            </a: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传输中的</a:t>
            </a: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,还没有应答的报文段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序号的范围必须增加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发送方和/或接收方设有缓冲</a:t>
            </a:r>
          </a:p>
        </p:txBody>
      </p:sp>
      <p:sp>
        <p:nvSpPr>
          <p:cNvPr id="84996" name="Rectangle 4"/>
          <p:cNvSpPr>
            <a:spLocks noGrp="1"/>
          </p:cNvSpPr>
          <p:nvPr>
            <p:ph sz="half" idx="2"/>
          </p:nvPr>
        </p:nvSpPr>
        <p:spPr>
          <a:xfrm>
            <a:off x="590550" y="5419725"/>
            <a:ext cx="8286750" cy="10763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流水线协议的两种形式: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  回退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步（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go-Back-N）, 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选择性重传（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S-R</a:t>
            </a: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）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, </a:t>
            </a:r>
            <a:endParaRPr lang="zh-CN" altLang="en-US" sz="2400" b="1" i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499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84999" name="Picture 5" descr="rdt_pipeline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890838"/>
            <a:ext cx="6105525" cy="2370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流水线协议: 增加利用率</a:t>
            </a:r>
          </a:p>
        </p:txBody>
      </p:sp>
      <p:sp>
        <p:nvSpPr>
          <p:cNvPr id="59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7173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174" name="Line 3"/>
          <p:cNvSpPr/>
          <p:nvPr/>
        </p:nvSpPr>
        <p:spPr>
          <a:xfrm>
            <a:off x="3171825" y="1778000"/>
            <a:ext cx="2082800" cy="931863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75" name="Text Box 4"/>
          <p:cNvSpPr txBox="1"/>
          <p:nvPr/>
        </p:nvSpPr>
        <p:spPr>
          <a:xfrm>
            <a:off x="0" y="1571625"/>
            <a:ext cx="3086100" cy="354013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b="1" dirty="0">
                <a:latin typeface="Arial" panose="020B0604020202020204" pitchFamily="34" charset="0"/>
              </a:rPr>
              <a:t>传输第一个分组比特, </a:t>
            </a:r>
            <a:r>
              <a:rPr lang="en-US" altLang="zh-CN" b="1" dirty="0">
                <a:latin typeface="Arial" panose="020B0604020202020204" pitchFamily="34" charset="0"/>
              </a:rPr>
              <a:t>t = 0</a:t>
            </a:r>
          </a:p>
        </p:txBody>
      </p:sp>
      <p:sp>
        <p:nvSpPr>
          <p:cNvPr id="7176" name="Line 5"/>
          <p:cNvSpPr/>
          <p:nvPr/>
        </p:nvSpPr>
        <p:spPr>
          <a:xfrm>
            <a:off x="3162300" y="1555750"/>
            <a:ext cx="20638" cy="3284538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7" name="Line 6"/>
          <p:cNvSpPr/>
          <p:nvPr/>
        </p:nvSpPr>
        <p:spPr>
          <a:xfrm>
            <a:off x="5243513" y="1568450"/>
            <a:ext cx="22225" cy="3351213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78" name="Text Box 7"/>
          <p:cNvSpPr txBox="1"/>
          <p:nvPr/>
        </p:nvSpPr>
        <p:spPr>
          <a:xfrm>
            <a:off x="2701925" y="1228725"/>
            <a:ext cx="1042988" cy="3556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Arial" panose="020B0604020202020204" pitchFamily="34" charset="0"/>
              </a:rPr>
              <a:t>发送者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79" name="Text Box 8"/>
          <p:cNvSpPr txBox="1"/>
          <p:nvPr/>
        </p:nvSpPr>
        <p:spPr>
          <a:xfrm>
            <a:off x="4730750" y="1228725"/>
            <a:ext cx="1108075" cy="3556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pPr algn="r"/>
            <a:r>
              <a:rPr lang="zh-CN" altLang="en-US" dirty="0">
                <a:latin typeface="Arial" panose="020B0604020202020204" pitchFamily="34" charset="0"/>
              </a:rPr>
              <a:t>接收者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80" name="Line 9"/>
          <p:cNvSpPr/>
          <p:nvPr/>
        </p:nvSpPr>
        <p:spPr>
          <a:xfrm>
            <a:off x="3182938" y="1773238"/>
            <a:ext cx="2049462" cy="3175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181" name="Line 10"/>
          <p:cNvSpPr/>
          <p:nvPr/>
        </p:nvSpPr>
        <p:spPr>
          <a:xfrm>
            <a:off x="3189288" y="3905250"/>
            <a:ext cx="2049462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</p:sp>
      <p:sp>
        <p:nvSpPr>
          <p:cNvPr id="7182" name="Freeform 11"/>
          <p:cNvSpPr/>
          <p:nvPr/>
        </p:nvSpPr>
        <p:spPr>
          <a:xfrm>
            <a:off x="3167063" y="1770063"/>
            <a:ext cx="2087562" cy="1169987"/>
          </a:xfrm>
          <a:custGeom>
            <a:avLst/>
            <a:gdLst>
              <a:gd name="txL" fmla="*/ 0 w 2902"/>
              <a:gd name="txT" fmla="*/ 0 h 1185"/>
              <a:gd name="txR" fmla="*/ 2902 w 2902"/>
              <a:gd name="txB" fmla="*/ 1185 h 1185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83" name="Line 12"/>
          <p:cNvSpPr/>
          <p:nvPr/>
        </p:nvSpPr>
        <p:spPr>
          <a:xfrm flipH="1">
            <a:off x="3032125" y="1770063"/>
            <a:ext cx="123825" cy="3175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84" name="Line 13"/>
          <p:cNvSpPr/>
          <p:nvPr/>
        </p:nvSpPr>
        <p:spPr>
          <a:xfrm flipH="1">
            <a:off x="3032125" y="2014538"/>
            <a:ext cx="123825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85" name="Text Box 14"/>
          <p:cNvSpPr txBox="1"/>
          <p:nvPr/>
        </p:nvSpPr>
        <p:spPr>
          <a:xfrm>
            <a:off x="2251075" y="2754313"/>
            <a:ext cx="965200" cy="3397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en-US" altLang="zh-CN" dirty="0">
                <a:latin typeface="Arial" panose="020B0604020202020204" pitchFamily="34" charset="0"/>
              </a:rPr>
              <a:t>RTT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7186" name="Line 15"/>
          <p:cNvSpPr/>
          <p:nvPr/>
        </p:nvSpPr>
        <p:spPr>
          <a:xfrm>
            <a:off x="3065463" y="3065463"/>
            <a:ext cx="9525" cy="82073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87" name="Line 16"/>
          <p:cNvSpPr/>
          <p:nvPr/>
        </p:nvSpPr>
        <p:spPr>
          <a:xfrm flipV="1">
            <a:off x="3070225" y="2036763"/>
            <a:ext cx="1588" cy="776287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188" name="Text Box 17"/>
          <p:cNvSpPr txBox="1"/>
          <p:nvPr/>
        </p:nvSpPr>
        <p:spPr>
          <a:xfrm>
            <a:off x="346075" y="1852613"/>
            <a:ext cx="2740025" cy="3540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zh-CN" altLang="en-US" b="1" dirty="0">
                <a:latin typeface="Arial" panose="020B0604020202020204" pitchFamily="34" charset="0"/>
              </a:rPr>
              <a:t>传输最后一个比特, </a:t>
            </a:r>
            <a:r>
              <a:rPr lang="en-US" altLang="zh-CN" b="1" dirty="0">
                <a:latin typeface="Arial" panose="020B0604020202020204" pitchFamily="34" charset="0"/>
              </a:rPr>
              <a:t>t = L / R</a:t>
            </a:r>
          </a:p>
        </p:txBody>
      </p:sp>
      <p:sp>
        <p:nvSpPr>
          <p:cNvPr id="7189" name="Line 18"/>
          <p:cNvSpPr/>
          <p:nvPr/>
        </p:nvSpPr>
        <p:spPr>
          <a:xfrm flipH="1">
            <a:off x="5232400" y="2695575"/>
            <a:ext cx="125413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90" name="Text Box 19"/>
          <p:cNvSpPr txBox="1"/>
          <p:nvPr/>
        </p:nvSpPr>
        <p:spPr>
          <a:xfrm>
            <a:off x="5308600" y="2517775"/>
            <a:ext cx="2641600" cy="355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第一个分组比特到达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7191" name="Line 20"/>
          <p:cNvSpPr/>
          <p:nvPr/>
        </p:nvSpPr>
        <p:spPr>
          <a:xfrm>
            <a:off x="5254625" y="2946400"/>
            <a:ext cx="119063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92" name="Text Box 21"/>
          <p:cNvSpPr txBox="1"/>
          <p:nvPr/>
        </p:nvSpPr>
        <p:spPr>
          <a:xfrm>
            <a:off x="5313363" y="2770188"/>
            <a:ext cx="3319462" cy="384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分组最后一个比特到达,发送</a:t>
            </a:r>
            <a:r>
              <a:rPr lang="en-US" altLang="zh-CN" b="1" dirty="0">
                <a:latin typeface="Arial" panose="020B0604020202020204" pitchFamily="34" charset="0"/>
              </a:rPr>
              <a:t> ACK</a:t>
            </a:r>
          </a:p>
        </p:txBody>
      </p:sp>
      <p:sp>
        <p:nvSpPr>
          <p:cNvPr id="7193" name="Text Box 22"/>
          <p:cNvSpPr txBox="1"/>
          <p:nvPr/>
        </p:nvSpPr>
        <p:spPr>
          <a:xfrm>
            <a:off x="493713" y="3562350"/>
            <a:ext cx="2635250" cy="6413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r>
              <a:rPr lang="en-US" altLang="zh-CN" b="1" dirty="0">
                <a:latin typeface="Arial" panose="020B0604020202020204" pitchFamily="34" charset="0"/>
              </a:rPr>
              <a:t>ACK </a:t>
            </a:r>
            <a:r>
              <a:rPr lang="zh-CN" altLang="en-US" b="1" dirty="0">
                <a:latin typeface="Arial" panose="020B0604020202020204" pitchFamily="34" charset="0"/>
              </a:rPr>
              <a:t>到达, 发送下一个分组, </a:t>
            </a:r>
            <a:r>
              <a:rPr lang="en-US" altLang="zh-CN" b="1" dirty="0">
                <a:latin typeface="Arial" panose="020B0604020202020204" pitchFamily="34" charset="0"/>
              </a:rPr>
              <a:t>t = RTT + L / R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grpSp>
        <p:nvGrpSpPr>
          <p:cNvPr id="7194" name="Group 23"/>
          <p:cNvGrpSpPr/>
          <p:nvPr/>
        </p:nvGrpSpPr>
        <p:grpSpPr>
          <a:xfrm>
            <a:off x="3043238" y="3892550"/>
            <a:ext cx="1466850" cy="608013"/>
            <a:chOff x="12502" y="21425"/>
            <a:chExt cx="3400" cy="1025"/>
          </a:xfrm>
        </p:grpSpPr>
        <p:sp>
          <p:nvSpPr>
            <p:cNvPr id="7222" name="Line 24"/>
            <p:cNvSpPr/>
            <p:nvPr/>
          </p:nvSpPr>
          <p:spPr>
            <a:xfrm flipH="1">
              <a:off x="12502" y="21425"/>
              <a:ext cx="288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23" name="Freeform 25"/>
            <p:cNvSpPr/>
            <p:nvPr/>
          </p:nvSpPr>
          <p:spPr>
            <a:xfrm>
              <a:off x="12827" y="21438"/>
              <a:ext cx="3075" cy="987"/>
            </a:xfrm>
            <a:custGeom>
              <a:avLst/>
              <a:gdLst>
                <a:gd name="txL" fmla="*/ 0 w 1845"/>
                <a:gd name="txT" fmla="*/ 0 h 592"/>
                <a:gd name="txR" fmla="*/ 1845 w 1845"/>
                <a:gd name="txB" fmla="*/ 592 h 592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txL" t="txT" r="txR" b="tx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24" name="Group 26"/>
            <p:cNvGrpSpPr/>
            <p:nvPr/>
          </p:nvGrpSpPr>
          <p:grpSpPr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7227" name="Line 27"/>
              <p:cNvSpPr/>
              <p:nvPr/>
            </p:nvSpPr>
            <p:spPr>
              <a:xfrm>
                <a:off x="12315" y="13225"/>
                <a:ext cx="1587" cy="51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8" name="Line 28"/>
              <p:cNvSpPr/>
              <p:nvPr/>
            </p:nvSpPr>
            <p:spPr>
              <a:xfrm>
                <a:off x="13915" y="13737"/>
                <a:ext cx="1175" cy="40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ysDot"/>
                <a:headEnd type="none" w="med" len="med"/>
                <a:tailEnd type="none" w="med" len="med"/>
              </a:ln>
            </p:spPr>
          </p:sp>
        </p:grpSp>
        <p:sp>
          <p:nvSpPr>
            <p:cNvPr id="7225" name="Line 29"/>
            <p:cNvSpPr/>
            <p:nvPr/>
          </p:nvSpPr>
          <p:spPr>
            <a:xfrm>
              <a:off x="12815" y="21837"/>
              <a:ext cx="687" cy="2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26" name="Line 30"/>
            <p:cNvSpPr/>
            <p:nvPr/>
          </p:nvSpPr>
          <p:spPr>
            <a:xfrm>
              <a:off x="13515" y="22048"/>
              <a:ext cx="1175" cy="4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7195" name="Freeform 31"/>
          <p:cNvSpPr/>
          <p:nvPr/>
        </p:nvSpPr>
        <p:spPr>
          <a:xfrm>
            <a:off x="3171825" y="2022475"/>
            <a:ext cx="2087563" cy="1168400"/>
          </a:xfrm>
          <a:custGeom>
            <a:avLst/>
            <a:gdLst>
              <a:gd name="txL" fmla="*/ 0 w 2902"/>
              <a:gd name="txT" fmla="*/ 0 h 1185"/>
              <a:gd name="txR" fmla="*/ 2902 w 2902"/>
              <a:gd name="txB" fmla="*/ 1185 h 1185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96" name="Freeform 32"/>
          <p:cNvSpPr/>
          <p:nvPr/>
        </p:nvSpPr>
        <p:spPr>
          <a:xfrm>
            <a:off x="3171825" y="2273300"/>
            <a:ext cx="2087563" cy="1168400"/>
          </a:xfrm>
          <a:custGeom>
            <a:avLst/>
            <a:gdLst>
              <a:gd name="txL" fmla="*/ 0 w 2902"/>
              <a:gd name="txT" fmla="*/ 0 h 1185"/>
              <a:gd name="txR" fmla="*/ 2902 w 2902"/>
              <a:gd name="txB" fmla="*/ 1185 h 1185"/>
            </a:gdLst>
            <a:ahLst/>
            <a:cxnLst>
              <a:cxn ang="0">
                <a:pos x="0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0" y="0"/>
              </a:cxn>
            </a:cxnLst>
            <a:rect l="txL" t="txT" r="txR" b="txB"/>
            <a:pathLst>
              <a:path w="2902" h="1185">
                <a:moveTo>
                  <a:pt x="0" y="0"/>
                </a:moveTo>
                <a:lnTo>
                  <a:pt x="2895" y="937"/>
                </a:lnTo>
                <a:lnTo>
                  <a:pt x="2902" y="1185"/>
                </a:lnTo>
                <a:lnTo>
                  <a:pt x="0" y="247"/>
                </a:lnTo>
                <a:lnTo>
                  <a:pt x="0" y="0"/>
                </a:lnTo>
                <a:close/>
              </a:path>
            </a:pathLst>
          </a:custGeom>
          <a:solidFill>
            <a:srgbClr val="00CCFF">
              <a:alpha val="100000"/>
            </a:srgbClr>
          </a:solidFill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97" name="Line 33"/>
          <p:cNvSpPr/>
          <p:nvPr/>
        </p:nvSpPr>
        <p:spPr>
          <a:xfrm flipV="1">
            <a:off x="3189288" y="2954338"/>
            <a:ext cx="2065337" cy="931862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198" name="Line 34"/>
          <p:cNvSpPr/>
          <p:nvPr/>
        </p:nvSpPr>
        <p:spPr>
          <a:xfrm flipV="1">
            <a:off x="3189288" y="3205163"/>
            <a:ext cx="2065337" cy="931862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7199" name="Group 35"/>
          <p:cNvGrpSpPr/>
          <p:nvPr/>
        </p:nvGrpSpPr>
        <p:grpSpPr>
          <a:xfrm>
            <a:off x="3032125" y="4130675"/>
            <a:ext cx="1466850" cy="606425"/>
            <a:chOff x="12502" y="21425"/>
            <a:chExt cx="3400" cy="1025"/>
          </a:xfrm>
        </p:grpSpPr>
        <p:sp>
          <p:nvSpPr>
            <p:cNvPr id="7215" name="Line 36"/>
            <p:cNvSpPr/>
            <p:nvPr/>
          </p:nvSpPr>
          <p:spPr>
            <a:xfrm flipH="1">
              <a:off x="12502" y="21425"/>
              <a:ext cx="288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16" name="Freeform 37"/>
            <p:cNvSpPr/>
            <p:nvPr/>
          </p:nvSpPr>
          <p:spPr>
            <a:xfrm>
              <a:off x="12827" y="21438"/>
              <a:ext cx="3075" cy="987"/>
            </a:xfrm>
            <a:custGeom>
              <a:avLst/>
              <a:gdLst>
                <a:gd name="txL" fmla="*/ 0 w 1845"/>
                <a:gd name="txT" fmla="*/ 0 h 592"/>
                <a:gd name="txR" fmla="*/ 1845 w 1845"/>
                <a:gd name="txB" fmla="*/ 592 h 592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txL" t="txT" r="txR" b="tx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17" name="Group 38"/>
            <p:cNvGrpSpPr/>
            <p:nvPr/>
          </p:nvGrpSpPr>
          <p:grpSpPr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7220" name="Line 39"/>
              <p:cNvSpPr/>
              <p:nvPr/>
            </p:nvSpPr>
            <p:spPr>
              <a:xfrm>
                <a:off x="12315" y="13225"/>
                <a:ext cx="1587" cy="51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21" name="Line 40"/>
              <p:cNvSpPr/>
              <p:nvPr/>
            </p:nvSpPr>
            <p:spPr>
              <a:xfrm>
                <a:off x="13915" y="13737"/>
                <a:ext cx="1175" cy="40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ysDot"/>
                <a:headEnd type="none" w="med" len="med"/>
                <a:tailEnd type="none" w="med" len="med"/>
              </a:ln>
            </p:spPr>
          </p:sp>
        </p:grpSp>
        <p:sp>
          <p:nvSpPr>
            <p:cNvPr id="7218" name="Line 41"/>
            <p:cNvSpPr/>
            <p:nvPr/>
          </p:nvSpPr>
          <p:spPr>
            <a:xfrm>
              <a:off x="12815" y="21837"/>
              <a:ext cx="687" cy="2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19" name="Line 42"/>
            <p:cNvSpPr/>
            <p:nvPr/>
          </p:nvSpPr>
          <p:spPr>
            <a:xfrm>
              <a:off x="13515" y="22048"/>
              <a:ext cx="1175" cy="4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</p:grpSp>
      <p:grpSp>
        <p:nvGrpSpPr>
          <p:cNvPr id="7200" name="Group 43"/>
          <p:cNvGrpSpPr/>
          <p:nvPr/>
        </p:nvGrpSpPr>
        <p:grpSpPr>
          <a:xfrm>
            <a:off x="3043238" y="4381500"/>
            <a:ext cx="1466850" cy="606425"/>
            <a:chOff x="12502" y="21425"/>
            <a:chExt cx="3400" cy="1025"/>
          </a:xfrm>
        </p:grpSpPr>
        <p:sp>
          <p:nvSpPr>
            <p:cNvPr id="7208" name="Line 44"/>
            <p:cNvSpPr/>
            <p:nvPr/>
          </p:nvSpPr>
          <p:spPr>
            <a:xfrm flipH="1">
              <a:off x="12502" y="21425"/>
              <a:ext cx="288" cy="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09" name="Freeform 45"/>
            <p:cNvSpPr/>
            <p:nvPr/>
          </p:nvSpPr>
          <p:spPr>
            <a:xfrm>
              <a:off x="12827" y="21438"/>
              <a:ext cx="3075" cy="987"/>
            </a:xfrm>
            <a:custGeom>
              <a:avLst/>
              <a:gdLst>
                <a:gd name="txL" fmla="*/ 0 w 1845"/>
                <a:gd name="txT" fmla="*/ 0 h 592"/>
                <a:gd name="txR" fmla="*/ 1845 w 1845"/>
                <a:gd name="txB" fmla="*/ 592 h 592"/>
              </a:gdLst>
              <a:ahLst/>
              <a:cxnLst>
                <a:cxn ang="0">
                  <a:pos x="0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0"/>
                </a:cxn>
              </a:cxnLst>
              <a:rect l="txL" t="txT" r="txR" b="txB"/>
              <a:pathLst>
                <a:path w="1845" h="592">
                  <a:moveTo>
                    <a:pt x="0" y="0"/>
                  </a:moveTo>
                  <a:lnTo>
                    <a:pt x="1845" y="592"/>
                  </a:lnTo>
                  <a:lnTo>
                    <a:pt x="1095" y="592"/>
                  </a:lnTo>
                  <a:lnTo>
                    <a:pt x="0" y="24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CC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210" name="Group 46"/>
            <p:cNvGrpSpPr/>
            <p:nvPr/>
          </p:nvGrpSpPr>
          <p:grpSpPr>
            <a:xfrm>
              <a:off x="12815" y="21425"/>
              <a:ext cx="2776" cy="913"/>
              <a:chOff x="12315" y="13225"/>
              <a:chExt cx="2775" cy="913"/>
            </a:xfrm>
          </p:grpSpPr>
          <p:sp>
            <p:nvSpPr>
              <p:cNvPr id="7213" name="Line 47"/>
              <p:cNvSpPr/>
              <p:nvPr/>
            </p:nvSpPr>
            <p:spPr>
              <a:xfrm>
                <a:off x="12315" y="13225"/>
                <a:ext cx="1587" cy="513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214" name="Line 48"/>
              <p:cNvSpPr/>
              <p:nvPr/>
            </p:nvSpPr>
            <p:spPr>
              <a:xfrm>
                <a:off x="13915" y="13737"/>
                <a:ext cx="1175" cy="401"/>
              </a:xfrm>
              <a:prstGeom prst="line">
                <a:avLst/>
              </a:prstGeom>
              <a:ln w="9525" cap="flat" cmpd="sng">
                <a:solidFill>
                  <a:srgbClr val="000000"/>
                </a:solidFill>
                <a:prstDash val="sysDot"/>
                <a:headEnd type="none" w="med" len="med"/>
                <a:tailEnd type="none" w="med" len="med"/>
              </a:ln>
            </p:spPr>
          </p:sp>
        </p:grpSp>
        <p:sp>
          <p:nvSpPr>
            <p:cNvPr id="7211" name="Line 49"/>
            <p:cNvSpPr/>
            <p:nvPr/>
          </p:nvSpPr>
          <p:spPr>
            <a:xfrm>
              <a:off x="12815" y="21837"/>
              <a:ext cx="687" cy="213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12" name="Line 50"/>
            <p:cNvSpPr/>
            <p:nvPr/>
          </p:nvSpPr>
          <p:spPr>
            <a:xfrm>
              <a:off x="13515" y="22048"/>
              <a:ext cx="1175" cy="402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</p:grpSp>
      <p:sp>
        <p:nvSpPr>
          <p:cNvPr id="7201" name="Line 51"/>
          <p:cNvSpPr/>
          <p:nvPr/>
        </p:nvSpPr>
        <p:spPr>
          <a:xfrm flipV="1">
            <a:off x="3194050" y="3457575"/>
            <a:ext cx="2065338" cy="931863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02" name="Text Box 52"/>
          <p:cNvSpPr txBox="1"/>
          <p:nvPr/>
        </p:nvSpPr>
        <p:spPr>
          <a:xfrm>
            <a:off x="5310188" y="3024188"/>
            <a:ext cx="3470275" cy="384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第二个分组最后比特到达</a:t>
            </a:r>
            <a:r>
              <a:rPr lang="en-US" altLang="zh-CN" b="1" dirty="0">
                <a:latin typeface="Arial" panose="020B0604020202020204" pitchFamily="34" charset="0"/>
              </a:rPr>
              <a:t>,</a:t>
            </a:r>
            <a:r>
              <a:rPr lang="zh-CN" altLang="en-US" b="1" dirty="0">
                <a:latin typeface="Arial" panose="020B0604020202020204" pitchFamily="34" charset="0"/>
              </a:rPr>
              <a:t>发送</a:t>
            </a:r>
            <a:r>
              <a:rPr lang="en-US" altLang="zh-CN" b="1" dirty="0">
                <a:latin typeface="Arial" panose="020B0604020202020204" pitchFamily="34" charset="0"/>
              </a:rPr>
              <a:t>ACK</a:t>
            </a:r>
          </a:p>
        </p:txBody>
      </p:sp>
      <p:sp>
        <p:nvSpPr>
          <p:cNvPr id="7203" name="Line 53"/>
          <p:cNvSpPr/>
          <p:nvPr/>
        </p:nvSpPr>
        <p:spPr>
          <a:xfrm flipV="1">
            <a:off x="5254625" y="3182938"/>
            <a:ext cx="112713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04" name="Line 54"/>
          <p:cNvSpPr/>
          <p:nvPr/>
        </p:nvSpPr>
        <p:spPr>
          <a:xfrm flipV="1">
            <a:off x="5265738" y="3435350"/>
            <a:ext cx="112712" cy="0"/>
          </a:xfrm>
          <a:prstGeom prst="line">
            <a:avLst/>
          </a:prstGeom>
          <a:ln w="952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7205" name="Text Box 55"/>
          <p:cNvSpPr txBox="1"/>
          <p:nvPr/>
        </p:nvSpPr>
        <p:spPr>
          <a:xfrm>
            <a:off x="5305425" y="3257550"/>
            <a:ext cx="3460750" cy="384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b="1" dirty="0">
                <a:latin typeface="Arial" panose="020B0604020202020204" pitchFamily="34" charset="0"/>
              </a:rPr>
              <a:t>第三个分组最后比特到达</a:t>
            </a:r>
            <a:r>
              <a:rPr lang="en-US" altLang="zh-CN" b="1" dirty="0">
                <a:latin typeface="Arial" panose="020B0604020202020204" pitchFamily="34" charset="0"/>
              </a:rPr>
              <a:t>,</a:t>
            </a:r>
            <a:r>
              <a:rPr lang="zh-CN" altLang="en-US" b="1" dirty="0">
                <a:latin typeface="Arial" panose="020B0604020202020204" pitchFamily="34" charset="0"/>
              </a:rPr>
              <a:t>发送</a:t>
            </a:r>
            <a:r>
              <a:rPr lang="en-US" altLang="zh-CN" b="1" dirty="0">
                <a:latin typeface="Arial" panose="020B0604020202020204" pitchFamily="34" charset="0"/>
              </a:rPr>
              <a:t>ACK</a:t>
            </a:r>
          </a:p>
        </p:txBody>
      </p:sp>
      <p:graphicFrame>
        <p:nvGraphicFramePr>
          <p:cNvPr id="7170" name="Object 56"/>
          <p:cNvGraphicFramePr>
            <a:graphicFrameLocks noChangeAspect="1"/>
          </p:cNvGraphicFramePr>
          <p:nvPr/>
        </p:nvGraphicFramePr>
        <p:xfrm>
          <a:off x="1462088" y="5135563"/>
          <a:ext cx="59944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4" imgW="3177540" imgH="498475" progId="Word.Picture.8">
                  <p:embed/>
                </p:oleObj>
              </mc:Choice>
              <mc:Fallback>
                <p:oleObj r:id="rId4" imgW="3177540" imgH="498475" progId="Word.Picture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2088" y="5135563"/>
                        <a:ext cx="5994400" cy="93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6" name="Text Box 57"/>
          <p:cNvSpPr txBox="1"/>
          <p:nvPr/>
        </p:nvSpPr>
        <p:spPr>
          <a:xfrm>
            <a:off x="6596063" y="4437063"/>
            <a:ext cx="193357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利用率增加3倍!</a:t>
            </a:r>
          </a:p>
        </p:txBody>
      </p:sp>
      <p:sp>
        <p:nvSpPr>
          <p:cNvPr id="7207" name="Line 58"/>
          <p:cNvSpPr/>
          <p:nvPr/>
        </p:nvSpPr>
        <p:spPr>
          <a:xfrm flipH="1">
            <a:off x="6386513" y="4821238"/>
            <a:ext cx="125412" cy="512762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6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滑动窗口协议</a:t>
            </a:r>
          </a:p>
        </p:txBody>
      </p:sp>
      <p:sp>
        <p:nvSpPr>
          <p:cNvPr id="86019" name="Rectangle 3"/>
          <p:cNvSpPr/>
          <p:nvPr/>
        </p:nvSpPr>
        <p:spPr>
          <a:xfrm>
            <a:off x="431800" y="1247775"/>
            <a:ext cx="7896225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Go-Back-N</a:t>
            </a: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和选择重传都是滑动窗口协议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zh-CN" sz="2400" dirty="0">
                <a:latin typeface="Times New Roman" panose="02020603050405020304" pitchFamily="18" charset="0"/>
              </a:rPr>
              <a:t>发送方和接收方都具有一定容量的</a:t>
            </a:r>
            <a:r>
              <a:rPr lang="zh-CN" altLang="zh-CN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缓冲区（即窗口）</a:t>
            </a:r>
            <a:endParaRPr lang="en-US" altLang="zh-CN" sz="2400" u="sng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发送窗口</a:t>
            </a:r>
            <a:r>
              <a:rPr lang="zh-CN" altLang="en-US" sz="2400" u="sng" dirty="0">
                <a:latin typeface="Times New Roman" panose="02020603050405020304" pitchFamily="18" charset="0"/>
              </a:rPr>
              <a:t>就是发送端允许连续发送的分组序号表</a:t>
            </a:r>
            <a:r>
              <a:rPr lang="zh-CN" altLang="en-US" sz="2400" dirty="0">
                <a:latin typeface="Times New Roman" panose="02020603050405020304" pitchFamily="18" charset="0"/>
              </a:rPr>
              <a:t>，发送端可以不等待应答而连续发送的最大分组数称为</a:t>
            </a:r>
            <a:r>
              <a:rPr lang="zh-CN" altLang="en-US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发送窗口的尺寸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接收窗口</a:t>
            </a:r>
            <a:r>
              <a:rPr lang="zh-CN" altLang="en-US" sz="2400" u="sng" dirty="0">
                <a:latin typeface="Times New Roman" panose="02020603050405020304" pitchFamily="18" charset="0"/>
              </a:rPr>
              <a:t>是接收方允许接收的分组序号表</a:t>
            </a:r>
            <a:r>
              <a:rPr lang="zh-CN" altLang="en-US" sz="2400" dirty="0">
                <a:latin typeface="Times New Roman" panose="02020603050405020304" pitchFamily="18" charset="0"/>
              </a:rPr>
              <a:t>，凡落在接收窗口内的分组，接收方都必须处理，落在接收窗口外的分组被丢弃。接收方每次允许接收的分组数称为</a:t>
            </a:r>
            <a:r>
              <a:rPr lang="zh-CN" altLang="en-US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接收窗口的尺寸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6021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Go-Back-N</a:t>
            </a:r>
            <a:endParaRPr lang="zh-CN" altLang="en-US" dirty="0"/>
          </a:p>
        </p:txBody>
      </p:sp>
      <p:sp>
        <p:nvSpPr>
          <p:cNvPr id="87043" name="Rectangle 3"/>
          <p:cNvSpPr>
            <a:spLocks noGrp="1"/>
          </p:cNvSpPr>
          <p:nvPr>
            <p:ph sz="half" idx="1"/>
          </p:nvPr>
        </p:nvSpPr>
        <p:spPr>
          <a:xfrm>
            <a:off x="533400" y="1314450"/>
            <a:ext cx="8324850" cy="1219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发送方:</a:t>
            </a:r>
            <a:endParaRPr lang="zh-CN" altLang="en-US" sz="2400" b="1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窗口</a:t>
            </a:r>
            <a:r>
              <a:rPr lang="zh-CN" altLang="en-US" sz="2400" dirty="0"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大小为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, 允许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个连续的没有应答分组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基序号：最早未确认分组</a:t>
            </a: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下一个序号：最小未使用序号</a:t>
            </a: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分组的序号字段</a:t>
            </a:r>
            <a:r>
              <a:rPr lang="en-US" altLang="zh-CN" dirty="0">
                <a:latin typeface="+mn-lt"/>
                <a:ea typeface="+mn-ea"/>
              </a:rPr>
              <a:t>k</a:t>
            </a:r>
            <a:r>
              <a:rPr lang="zh-CN" altLang="en-US" dirty="0">
                <a:latin typeface="+mn-lt"/>
                <a:ea typeface="+mn-ea"/>
              </a:rPr>
              <a:t>比特，序号范围</a:t>
            </a:r>
            <a:r>
              <a:rPr lang="en-US" altLang="zh-CN" dirty="0">
                <a:latin typeface="+mn-lt"/>
                <a:ea typeface="+mn-ea"/>
              </a:rPr>
              <a:t>[0,2</a:t>
            </a:r>
            <a:r>
              <a:rPr lang="en-US" altLang="zh-CN" baseline="30000" dirty="0">
                <a:latin typeface="+mn-lt"/>
                <a:ea typeface="+mn-ea"/>
              </a:rPr>
              <a:t>k</a:t>
            </a:r>
            <a:r>
              <a:rPr lang="en-US" altLang="zh-CN" dirty="0">
                <a:latin typeface="+mn-lt"/>
                <a:ea typeface="+mn-ea"/>
              </a:rPr>
              <a:t>-1]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+mn-lt"/>
                <a:ea typeface="+mn-ea"/>
              </a:rPr>
              <a:t>TCP</a:t>
            </a:r>
            <a:r>
              <a:rPr lang="zh-CN" altLang="en-US" dirty="0">
                <a:latin typeface="+mn-lt"/>
                <a:ea typeface="+mn-ea"/>
              </a:rPr>
              <a:t>有一个</a:t>
            </a:r>
            <a:r>
              <a:rPr lang="en-US" altLang="zh-CN" dirty="0">
                <a:latin typeface="+mn-lt"/>
                <a:ea typeface="+mn-ea"/>
              </a:rPr>
              <a:t>32bit</a:t>
            </a:r>
            <a:r>
              <a:rPr lang="zh-CN" altLang="en-US" dirty="0">
                <a:latin typeface="+mn-lt"/>
                <a:ea typeface="+mn-ea"/>
              </a:rPr>
              <a:t>的序号字段，按字节计数</a:t>
            </a: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704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59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87046" name="Picture 4" descr="gbn_seqnu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8099425" cy="1630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838200" y="3352800"/>
            <a:ext cx="1600200" cy="3810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514600" y="3352800"/>
            <a:ext cx="1600200" cy="3810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447800" y="4495800"/>
            <a:ext cx="2743200" cy="6096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2" name="云形 1"/>
          <p:cNvSpPr/>
          <p:nvPr/>
        </p:nvSpPr>
        <p:spPr bwMode="auto">
          <a:xfrm>
            <a:off x="4568825" y="609600"/>
            <a:ext cx="3733800" cy="83820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为何要限制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7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7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3820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>
                <a:cs typeface="Times New Roman" panose="02020603050405020304" pitchFamily="18" charset="0"/>
              </a:rPr>
              <a:t>传输层服务</a:t>
            </a:r>
            <a:endParaRPr lang="en-US" altLang="zh-CN" dirty="0"/>
          </a:p>
        </p:txBody>
      </p:sp>
      <p:sp>
        <p:nvSpPr>
          <p:cNvPr id="1042" name="Rectangle 3"/>
          <p:cNvSpPr>
            <a:spLocks noGrp="1"/>
          </p:cNvSpPr>
          <p:nvPr>
            <p:ph sz="half" idx="1"/>
          </p:nvPr>
        </p:nvSpPr>
        <p:spPr>
          <a:xfrm>
            <a:off x="438150" y="1400175"/>
            <a:ext cx="4086225" cy="51149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在运行不同主机上应用进程之间提供</a:t>
            </a:r>
            <a:r>
              <a:rPr lang="zh-CN" altLang="en-US" sz="2400" i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逻辑通信</a:t>
            </a:r>
            <a:endParaRPr lang="en-US" altLang="zh-CN" sz="2400" i="1" u="sng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运输协议运行在</a:t>
            </a:r>
            <a:r>
              <a:rPr lang="zh-CN" altLang="en-US" sz="2400" u="sng" dirty="0">
                <a:latin typeface="+mn-lt"/>
                <a:ea typeface="+mn-ea"/>
                <a:cs typeface="+mn-cs"/>
              </a:rPr>
              <a:t>端系统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中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发送方：将应用报文划分为</a:t>
            </a:r>
            <a:r>
              <a:rPr lang="zh-CN" altLang="en-US" sz="2000" i="1" dirty="0">
                <a:solidFill>
                  <a:srgbClr val="FF0000"/>
                </a:solidFill>
                <a:latin typeface="+mn-lt"/>
                <a:ea typeface="+mn-ea"/>
              </a:rPr>
              <a:t>段</a:t>
            </a:r>
            <a:r>
              <a:rPr lang="zh-CN" altLang="en-US" sz="2000" dirty="0">
                <a:latin typeface="+mn-lt"/>
                <a:ea typeface="+mn-ea"/>
              </a:rPr>
              <a:t>，传向网络层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接收方：将段重新装配为报文，传向应用层</a:t>
            </a:r>
            <a:endParaRPr lang="en-US" altLang="zh-CN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应用可供使用的运输协议不止一个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因特网：</a:t>
            </a: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和</a:t>
            </a:r>
            <a:r>
              <a:rPr lang="en-US" altLang="zh-CN" sz="2000" dirty="0">
                <a:latin typeface="+mn-lt"/>
                <a:ea typeface="+mn-ea"/>
              </a:rPr>
              <a:t>UDP</a:t>
            </a:r>
          </a:p>
        </p:txBody>
      </p:sp>
      <p:sp>
        <p:nvSpPr>
          <p:cNvPr id="24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4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1045" name="Group 310"/>
          <p:cNvGrpSpPr/>
          <p:nvPr/>
        </p:nvGrpSpPr>
        <p:grpSpPr>
          <a:xfrm>
            <a:off x="4703763" y="1533525"/>
            <a:ext cx="3927475" cy="4013200"/>
            <a:chOff x="2963" y="966"/>
            <a:chExt cx="2474" cy="2528"/>
          </a:xfrm>
        </p:grpSpPr>
        <p:sp>
          <p:nvSpPr>
            <p:cNvPr id="1046" name="Freeform 5"/>
            <p:cNvSpPr/>
            <p:nvPr/>
          </p:nvSpPr>
          <p:spPr>
            <a:xfrm>
              <a:off x="4276" y="1272"/>
              <a:ext cx="1133" cy="1055"/>
            </a:xfrm>
            <a:custGeom>
              <a:avLst/>
              <a:gdLst>
                <a:gd name="txL" fmla="*/ 0 w 1292"/>
                <a:gd name="txT" fmla="*/ 0 h 1255"/>
                <a:gd name="txR" fmla="*/ 1292 w 1292"/>
                <a:gd name="txB" fmla="*/ 1255 h 1255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Freeform 6"/>
            <p:cNvSpPr/>
            <p:nvPr/>
          </p:nvSpPr>
          <p:spPr>
            <a:xfrm>
              <a:off x="3092" y="1182"/>
              <a:ext cx="1176" cy="1001"/>
            </a:xfrm>
            <a:custGeom>
              <a:avLst/>
              <a:gdLst>
                <a:gd name="txL" fmla="*/ 0 w 1340"/>
                <a:gd name="txT" fmla="*/ 0 h 1191"/>
                <a:gd name="txR" fmla="*/ 1340 w 1340"/>
                <a:gd name="txB" fmla="*/ 1191 h 1191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1340" h="1191">
                  <a:moveTo>
                    <a:pt x="550" y="42"/>
                  </a:moveTo>
                  <a:cubicBezTo>
                    <a:pt x="437" y="4"/>
                    <a:pt x="164" y="0"/>
                    <a:pt x="82" y="60"/>
                  </a:cubicBezTo>
                  <a:cubicBezTo>
                    <a:pt x="0" y="120"/>
                    <a:pt x="67" y="292"/>
                    <a:pt x="58" y="402"/>
                  </a:cubicBezTo>
                  <a:cubicBezTo>
                    <a:pt x="49" y="512"/>
                    <a:pt x="19" y="642"/>
                    <a:pt x="28" y="720"/>
                  </a:cubicBezTo>
                  <a:cubicBezTo>
                    <a:pt x="37" y="798"/>
                    <a:pt x="27" y="844"/>
                    <a:pt x="112" y="870"/>
                  </a:cubicBezTo>
                  <a:cubicBezTo>
                    <a:pt x="197" y="896"/>
                    <a:pt x="450" y="833"/>
                    <a:pt x="538" y="876"/>
                  </a:cubicBezTo>
                  <a:cubicBezTo>
                    <a:pt x="626" y="919"/>
                    <a:pt x="524" y="1091"/>
                    <a:pt x="640" y="1128"/>
                  </a:cubicBezTo>
                  <a:cubicBezTo>
                    <a:pt x="756" y="1165"/>
                    <a:pt x="1128" y="1191"/>
                    <a:pt x="1234" y="1098"/>
                  </a:cubicBezTo>
                  <a:cubicBezTo>
                    <a:pt x="1340" y="1005"/>
                    <a:pt x="1281" y="696"/>
                    <a:pt x="1276" y="570"/>
                  </a:cubicBezTo>
                  <a:cubicBezTo>
                    <a:pt x="1271" y="444"/>
                    <a:pt x="1290" y="389"/>
                    <a:pt x="1204" y="342"/>
                  </a:cubicBezTo>
                  <a:cubicBezTo>
                    <a:pt x="1118" y="295"/>
                    <a:pt x="868" y="338"/>
                    <a:pt x="760" y="288"/>
                  </a:cubicBezTo>
                  <a:cubicBezTo>
                    <a:pt x="652" y="238"/>
                    <a:pt x="663" y="80"/>
                    <a:pt x="550" y="42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Freeform 7"/>
            <p:cNvSpPr/>
            <p:nvPr/>
          </p:nvSpPr>
          <p:spPr>
            <a:xfrm>
              <a:off x="3324" y="2096"/>
              <a:ext cx="1874" cy="1398"/>
            </a:xfrm>
            <a:custGeom>
              <a:avLst/>
              <a:gdLst>
                <a:gd name="txL" fmla="*/ 0 w 2135"/>
                <a:gd name="txT" fmla="*/ 0 h 1662"/>
                <a:gd name="txR" fmla="*/ 2135 w 2135"/>
                <a:gd name="txB" fmla="*/ 1662 h 1662"/>
              </a:gdLst>
              <a:ahLst/>
              <a:cxnLst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</a:cxnLst>
              <a:rect l="txL" t="txT" r="txR" b="tx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00CC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26" name="Object 9"/>
            <p:cNvGraphicFramePr>
              <a:graphicFrameLocks noChangeAspect="1"/>
            </p:cNvGraphicFramePr>
            <p:nvPr/>
          </p:nvGraphicFramePr>
          <p:xfrm>
            <a:off x="3166" y="1267"/>
            <a:ext cx="262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6" y="1267"/>
                          <a:ext cx="262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10"/>
            <p:cNvGraphicFramePr>
              <a:graphicFrameLocks noChangeAspect="1"/>
            </p:cNvGraphicFramePr>
            <p:nvPr/>
          </p:nvGraphicFramePr>
          <p:xfrm>
            <a:off x="3452" y="1342"/>
            <a:ext cx="17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r:id="rId6" imgW="681990" imgH="480695" progId="MS_ClipArt_Gallery.2">
                    <p:embed/>
                  </p:oleObj>
                </mc:Choice>
                <mc:Fallback>
                  <p:oleObj r:id="rId6" imgW="681990" imgH="480695" progId="MS_ClipArt_Gallery.2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52" y="1342"/>
                          <a:ext cx="176" cy="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9" name="Line 11"/>
            <p:cNvSpPr/>
            <p:nvPr/>
          </p:nvSpPr>
          <p:spPr>
            <a:xfrm flipV="1">
              <a:off x="3422" y="1419"/>
              <a:ext cx="7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028" name="Object 13"/>
            <p:cNvGraphicFramePr>
              <a:graphicFrameLocks noChangeAspect="1"/>
            </p:cNvGraphicFramePr>
            <p:nvPr/>
          </p:nvGraphicFramePr>
          <p:xfrm>
            <a:off x="3166" y="1642"/>
            <a:ext cx="262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r:id="rId8" imgW="1307465" imgH="1083945" progId="MS_ClipArt_Gallery.2">
                    <p:embed/>
                  </p:oleObj>
                </mc:Choice>
                <mc:Fallback>
                  <p:oleObj r:id="rId8" imgW="1307465" imgH="1083945" progId="MS_ClipArt_Gallery.2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6" y="1642"/>
                          <a:ext cx="262" cy="20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14"/>
            <p:cNvGraphicFramePr>
              <a:graphicFrameLocks noChangeAspect="1"/>
            </p:cNvGraphicFramePr>
            <p:nvPr/>
          </p:nvGraphicFramePr>
          <p:xfrm>
            <a:off x="3452" y="1717"/>
            <a:ext cx="176" cy="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r:id="rId9" imgW="681990" imgH="480695" progId="MS_ClipArt_Gallery.2">
                    <p:embed/>
                  </p:oleObj>
                </mc:Choice>
                <mc:Fallback>
                  <p:oleObj r:id="rId9" imgW="681990" imgH="480695" progId="MS_ClipArt_Gallery.2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452" y="1717"/>
                          <a:ext cx="176" cy="1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0" name="Line 15"/>
            <p:cNvSpPr/>
            <p:nvPr/>
          </p:nvSpPr>
          <p:spPr>
            <a:xfrm flipV="1">
              <a:off x="3422" y="1794"/>
              <a:ext cx="72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51" name="Oval 17"/>
            <p:cNvSpPr/>
            <p:nvPr/>
          </p:nvSpPr>
          <p:spPr>
            <a:xfrm>
              <a:off x="3403" y="1508"/>
              <a:ext cx="41" cy="3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2" name="Oval 18"/>
            <p:cNvSpPr/>
            <p:nvPr/>
          </p:nvSpPr>
          <p:spPr>
            <a:xfrm>
              <a:off x="3405" y="1557"/>
              <a:ext cx="40" cy="3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3" name="Oval 19"/>
            <p:cNvSpPr/>
            <p:nvPr/>
          </p:nvSpPr>
          <p:spPr>
            <a:xfrm>
              <a:off x="3406" y="1605"/>
              <a:ext cx="41" cy="3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4" name="AutoShape 21"/>
            <p:cNvSpPr/>
            <p:nvPr/>
          </p:nvSpPr>
          <p:spPr>
            <a:xfrm>
              <a:off x="3699" y="2016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5" name="Rectangle 22"/>
            <p:cNvSpPr/>
            <p:nvPr/>
          </p:nvSpPr>
          <p:spPr>
            <a:xfrm>
              <a:off x="3766" y="1827"/>
              <a:ext cx="61" cy="191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6" name="Rectangle 23"/>
            <p:cNvSpPr/>
            <p:nvPr/>
          </p:nvSpPr>
          <p:spPr>
            <a:xfrm>
              <a:off x="3700" y="1881"/>
              <a:ext cx="83" cy="191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7" name="AutoShape 24"/>
            <p:cNvSpPr/>
            <p:nvPr/>
          </p:nvSpPr>
          <p:spPr>
            <a:xfrm>
              <a:off x="3699" y="1825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58" name="Line 25"/>
            <p:cNvSpPr/>
            <p:nvPr/>
          </p:nvSpPr>
          <p:spPr>
            <a:xfrm>
              <a:off x="3831" y="1829"/>
              <a:ext cx="0" cy="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59" name="Line 26"/>
            <p:cNvSpPr/>
            <p:nvPr/>
          </p:nvSpPr>
          <p:spPr>
            <a:xfrm flipH="1">
              <a:off x="3783" y="2016"/>
              <a:ext cx="48" cy="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0" name="Rectangle 27"/>
            <p:cNvSpPr/>
            <p:nvPr/>
          </p:nvSpPr>
          <p:spPr>
            <a:xfrm>
              <a:off x="3710" y="1906"/>
              <a:ext cx="56" cy="11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61" name="Rectangle 28"/>
            <p:cNvSpPr/>
            <p:nvPr/>
          </p:nvSpPr>
          <p:spPr>
            <a:xfrm>
              <a:off x="3718" y="1939"/>
              <a:ext cx="43" cy="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62" name="Oval 30"/>
            <p:cNvSpPr/>
            <p:nvPr/>
          </p:nvSpPr>
          <p:spPr>
            <a:xfrm rot="-5400000">
              <a:off x="3845" y="1929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63" name="Oval 31"/>
            <p:cNvSpPr/>
            <p:nvPr/>
          </p:nvSpPr>
          <p:spPr>
            <a:xfrm rot="-5400000">
              <a:off x="3898" y="1927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64" name="Oval 32"/>
            <p:cNvSpPr/>
            <p:nvPr/>
          </p:nvSpPr>
          <p:spPr>
            <a:xfrm rot="-5400000">
              <a:off x="3951" y="1925"/>
              <a:ext cx="47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65" name="Line 33"/>
            <p:cNvSpPr/>
            <p:nvPr/>
          </p:nvSpPr>
          <p:spPr>
            <a:xfrm>
              <a:off x="3785" y="1767"/>
              <a:ext cx="312" cy="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6" name="Line 34"/>
            <p:cNvSpPr/>
            <p:nvPr/>
          </p:nvSpPr>
          <p:spPr>
            <a:xfrm>
              <a:off x="3787" y="1765"/>
              <a:ext cx="1" cy="6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7" name="Line 35"/>
            <p:cNvSpPr/>
            <p:nvPr/>
          </p:nvSpPr>
          <p:spPr>
            <a:xfrm>
              <a:off x="4099" y="1764"/>
              <a:ext cx="1" cy="5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8" name="Line 36"/>
            <p:cNvSpPr/>
            <p:nvPr/>
          </p:nvSpPr>
          <p:spPr>
            <a:xfrm>
              <a:off x="3596" y="1427"/>
              <a:ext cx="182" cy="16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69" name="Line 37"/>
            <p:cNvSpPr/>
            <p:nvPr/>
          </p:nvSpPr>
          <p:spPr>
            <a:xfrm flipV="1">
              <a:off x="3604" y="1607"/>
              <a:ext cx="174" cy="20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0" name="Line 38"/>
            <p:cNvSpPr/>
            <p:nvPr/>
          </p:nvSpPr>
          <p:spPr>
            <a:xfrm flipV="1">
              <a:off x="3936" y="1661"/>
              <a:ext cx="1" cy="10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1" name="AutoShape 40"/>
            <p:cNvSpPr/>
            <p:nvPr/>
          </p:nvSpPr>
          <p:spPr>
            <a:xfrm>
              <a:off x="4011" y="2002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2" name="Rectangle 41"/>
            <p:cNvSpPr/>
            <p:nvPr/>
          </p:nvSpPr>
          <p:spPr>
            <a:xfrm>
              <a:off x="4078" y="1813"/>
              <a:ext cx="61" cy="191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3" name="Rectangle 42"/>
            <p:cNvSpPr/>
            <p:nvPr/>
          </p:nvSpPr>
          <p:spPr>
            <a:xfrm>
              <a:off x="4012" y="1867"/>
              <a:ext cx="83" cy="191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4" name="AutoShape 43"/>
            <p:cNvSpPr/>
            <p:nvPr/>
          </p:nvSpPr>
          <p:spPr>
            <a:xfrm>
              <a:off x="4011" y="1811"/>
              <a:ext cx="132" cy="58"/>
            </a:xfrm>
            <a:prstGeom prst="parallelogram">
              <a:avLst>
                <a:gd name="adj" fmla="val 87673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5" name="Line 44"/>
            <p:cNvSpPr/>
            <p:nvPr/>
          </p:nvSpPr>
          <p:spPr>
            <a:xfrm>
              <a:off x="4143" y="1815"/>
              <a:ext cx="0" cy="18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6" name="Line 45"/>
            <p:cNvSpPr/>
            <p:nvPr/>
          </p:nvSpPr>
          <p:spPr>
            <a:xfrm flipH="1">
              <a:off x="4095" y="2002"/>
              <a:ext cx="48" cy="5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77" name="Rectangle 46"/>
            <p:cNvSpPr/>
            <p:nvPr/>
          </p:nvSpPr>
          <p:spPr>
            <a:xfrm>
              <a:off x="4022" y="1892"/>
              <a:ext cx="56" cy="11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8" name="Rectangle 47"/>
            <p:cNvSpPr/>
            <p:nvPr/>
          </p:nvSpPr>
          <p:spPr>
            <a:xfrm>
              <a:off x="4030" y="1925"/>
              <a:ext cx="43" cy="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aphicFrame>
          <p:nvGraphicFramePr>
            <p:cNvPr id="1030" name="Object 49"/>
            <p:cNvGraphicFramePr>
              <a:graphicFrameLocks noChangeAspect="1"/>
            </p:cNvGraphicFramePr>
            <p:nvPr/>
          </p:nvGraphicFramePr>
          <p:xfrm>
            <a:off x="3408" y="2201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r:id="rId10" imgW="1307465" imgH="1083945" progId="MS_ClipArt_Gallery.2">
                    <p:embed/>
                  </p:oleObj>
                </mc:Choice>
                <mc:Fallback>
                  <p:oleObj r:id="rId10" imgW="1307465" imgH="1083945" progId="MS_ClipArt_Gallery.2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8" y="2201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9" name="Line 50"/>
            <p:cNvSpPr/>
            <p:nvPr/>
          </p:nvSpPr>
          <p:spPr>
            <a:xfrm flipV="1">
              <a:off x="3664" y="2356"/>
              <a:ext cx="46" cy="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031" name="Object 51"/>
            <p:cNvGraphicFramePr>
              <a:graphicFrameLocks noChangeAspect="1"/>
            </p:cNvGraphicFramePr>
            <p:nvPr/>
          </p:nvGraphicFramePr>
          <p:xfrm>
            <a:off x="3408" y="2576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r:id="rId11" imgW="1307465" imgH="1083945" progId="MS_ClipArt_Gallery.2">
                    <p:embed/>
                  </p:oleObj>
                </mc:Choice>
                <mc:Fallback>
                  <p:oleObj r:id="rId11" imgW="1307465" imgH="1083945" progId="MS_ClipArt_Gallery.2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408" y="2576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0" name="Line 52"/>
            <p:cNvSpPr/>
            <p:nvPr/>
          </p:nvSpPr>
          <p:spPr>
            <a:xfrm flipV="1">
              <a:off x="3664" y="2734"/>
              <a:ext cx="46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081" name="Group 53"/>
            <p:cNvGrpSpPr/>
            <p:nvPr/>
          </p:nvGrpSpPr>
          <p:grpSpPr>
            <a:xfrm>
              <a:off x="3487" y="2416"/>
              <a:ext cx="45" cy="140"/>
              <a:chOff x="3842" y="406"/>
              <a:chExt cx="51" cy="167"/>
            </a:xfrm>
          </p:grpSpPr>
          <p:sp>
            <p:nvSpPr>
              <p:cNvPr id="1270" name="Oval 54"/>
              <p:cNvSpPr/>
              <p:nvPr/>
            </p:nvSpPr>
            <p:spPr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1" name="Oval 55"/>
              <p:cNvSpPr/>
              <p:nvPr/>
            </p:nvSpPr>
            <p:spPr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2" name="Oval 56"/>
              <p:cNvSpPr/>
              <p:nvPr/>
            </p:nvSpPr>
            <p:spPr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82" name="Line 57"/>
            <p:cNvSpPr/>
            <p:nvPr/>
          </p:nvSpPr>
          <p:spPr>
            <a:xfrm>
              <a:off x="3706" y="2355"/>
              <a:ext cx="0" cy="378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032" name="Object 58"/>
            <p:cNvGraphicFramePr>
              <a:graphicFrameLocks noChangeAspect="1"/>
            </p:cNvGraphicFramePr>
            <p:nvPr/>
          </p:nvGraphicFramePr>
          <p:xfrm>
            <a:off x="3955" y="2837"/>
            <a:ext cx="26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r:id="rId12" imgW="1307465" imgH="1083945" progId="MS_ClipArt_Gallery.2">
                    <p:embed/>
                  </p:oleObj>
                </mc:Choice>
                <mc:Fallback>
                  <p:oleObj r:id="rId12" imgW="1307465" imgH="1083945" progId="MS_ClipArt_Gallery.2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55" y="2837"/>
                          <a:ext cx="263" cy="20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3" name="Object 59"/>
            <p:cNvGraphicFramePr>
              <a:graphicFrameLocks noChangeAspect="1"/>
            </p:cNvGraphicFramePr>
            <p:nvPr/>
          </p:nvGraphicFramePr>
          <p:xfrm>
            <a:off x="3568" y="2830"/>
            <a:ext cx="26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r:id="rId13" imgW="1307465" imgH="1083945" progId="MS_ClipArt_Gallery.2">
                    <p:embed/>
                  </p:oleObj>
                </mc:Choice>
                <mc:Fallback>
                  <p:oleObj r:id="rId13" imgW="1307465" imgH="1083945" progId="MS_ClipArt_Gallery.2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568" y="2830"/>
                          <a:ext cx="262" cy="20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3" name="Oval 60"/>
            <p:cNvSpPr/>
            <p:nvPr/>
          </p:nvSpPr>
          <p:spPr>
            <a:xfrm rot="-5400000">
              <a:off x="3830" y="2895"/>
              <a:ext cx="40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4" name="Oval 61"/>
            <p:cNvSpPr/>
            <p:nvPr/>
          </p:nvSpPr>
          <p:spPr>
            <a:xfrm rot="-5400000">
              <a:off x="3884" y="2894"/>
              <a:ext cx="40" cy="42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5" name="Oval 62"/>
            <p:cNvSpPr/>
            <p:nvPr/>
          </p:nvSpPr>
          <p:spPr>
            <a:xfrm rot="-5400000">
              <a:off x="3933" y="2897"/>
              <a:ext cx="39" cy="41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6" name="Line 63"/>
            <p:cNvSpPr/>
            <p:nvPr/>
          </p:nvSpPr>
          <p:spPr>
            <a:xfrm rot="-5400000">
              <a:off x="4096" y="2821"/>
              <a:ext cx="38" cy="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7" name="Line 64"/>
            <p:cNvSpPr/>
            <p:nvPr/>
          </p:nvSpPr>
          <p:spPr>
            <a:xfrm rot="5400000" flipH="1">
              <a:off x="3702" y="2816"/>
              <a:ext cx="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8" name="Line 65"/>
            <p:cNvSpPr/>
            <p:nvPr/>
          </p:nvSpPr>
          <p:spPr>
            <a:xfrm rot="-5400000" flipV="1">
              <a:off x="3920" y="2602"/>
              <a:ext cx="0" cy="395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9" name="Line 66"/>
            <p:cNvSpPr/>
            <p:nvPr/>
          </p:nvSpPr>
          <p:spPr>
            <a:xfrm flipV="1">
              <a:off x="3710" y="2564"/>
              <a:ext cx="59" cy="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90" name="Line 67"/>
            <p:cNvSpPr/>
            <p:nvPr/>
          </p:nvSpPr>
          <p:spPr>
            <a:xfrm>
              <a:off x="4089" y="2593"/>
              <a:ext cx="191" cy="24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91" name="Line 68"/>
            <p:cNvSpPr/>
            <p:nvPr/>
          </p:nvSpPr>
          <p:spPr>
            <a:xfrm flipH="1">
              <a:off x="4590" y="2591"/>
              <a:ext cx="176" cy="24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1034" name="Object 69"/>
            <p:cNvGraphicFramePr>
              <a:graphicFrameLocks noChangeAspect="1"/>
            </p:cNvGraphicFramePr>
            <p:nvPr/>
          </p:nvGraphicFramePr>
          <p:xfrm>
            <a:off x="4702" y="2309"/>
            <a:ext cx="128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r:id="rId14" imgW="982980" imgH="1208405" progId="MS_ClipArt_Gallery.2">
                    <p:embed/>
                  </p:oleObj>
                </mc:Choice>
                <mc:Fallback>
                  <p:oleObj r:id="rId14" imgW="982980" imgH="1208405" progId="MS_ClipArt_Gallery.2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02" y="2309"/>
                          <a:ext cx="128" cy="1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5" name="Object 70"/>
            <p:cNvGraphicFramePr>
              <a:graphicFrameLocks noChangeAspect="1"/>
            </p:cNvGraphicFramePr>
            <p:nvPr/>
          </p:nvGraphicFramePr>
          <p:xfrm>
            <a:off x="3860" y="2360"/>
            <a:ext cx="128" cy="1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r:id="rId16" imgW="982980" imgH="1208405" progId="MS_ClipArt_Gallery.2">
                    <p:embed/>
                  </p:oleObj>
                </mc:Choice>
                <mc:Fallback>
                  <p:oleObj r:id="rId16" imgW="982980" imgH="1208405" progId="MS_ClipArt_Gallery.2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860" y="2360"/>
                          <a:ext cx="128" cy="1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6" name="Object 73"/>
            <p:cNvGraphicFramePr>
              <a:graphicFrameLocks noChangeAspect="1"/>
            </p:cNvGraphicFramePr>
            <p:nvPr/>
          </p:nvGraphicFramePr>
          <p:xfrm>
            <a:off x="4079" y="3114"/>
            <a:ext cx="23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8" r:id="rId17" imgW="826770" imgH="840105" progId="MS_ClipArt_Gallery.2">
                    <p:embed/>
                  </p:oleObj>
                </mc:Choice>
                <mc:Fallback>
                  <p:oleObj r:id="rId17" imgW="826770" imgH="840105" progId="MS_ClipArt_Gallery.2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079" y="3114"/>
                          <a:ext cx="238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7" name="Object 74"/>
            <p:cNvGraphicFramePr>
              <a:graphicFrameLocks noChangeAspect="1"/>
            </p:cNvGraphicFramePr>
            <p:nvPr/>
          </p:nvGraphicFramePr>
          <p:xfrm>
            <a:off x="4117" y="3185"/>
            <a:ext cx="218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9" r:id="rId19" imgW="1268095" imgH="1199515" progId="MS_ClipArt_Gallery.2">
                    <p:embed/>
                  </p:oleObj>
                </mc:Choice>
                <mc:Fallback>
                  <p:oleObj r:id="rId19" imgW="1268095" imgH="1199515" progId="MS_ClipArt_Gallery.2">
                    <p:embed/>
                    <p:pic>
                      <p:nvPicPr>
                        <p:cNvPr id="0" name="图片 3086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117" y="3185"/>
                          <a:ext cx="218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8" name="Object 76"/>
            <p:cNvGraphicFramePr>
              <a:graphicFrameLocks noChangeAspect="1"/>
            </p:cNvGraphicFramePr>
            <p:nvPr/>
          </p:nvGraphicFramePr>
          <p:xfrm>
            <a:off x="4569" y="3134"/>
            <a:ext cx="238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0" r:id="rId21" imgW="826770" imgH="840105" progId="MS_ClipArt_Gallery.2">
                    <p:embed/>
                  </p:oleObj>
                </mc:Choice>
                <mc:Fallback>
                  <p:oleObj r:id="rId21" imgW="826770" imgH="840105" progId="MS_ClipArt_Gallery.2">
                    <p:embed/>
                    <p:pic>
                      <p:nvPicPr>
                        <p:cNvPr id="0" name="图片 308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569" y="3134"/>
                          <a:ext cx="238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9" name="Object 77"/>
            <p:cNvGraphicFramePr>
              <a:graphicFrameLocks noChangeAspect="1"/>
            </p:cNvGraphicFramePr>
            <p:nvPr/>
          </p:nvGraphicFramePr>
          <p:xfrm>
            <a:off x="4607" y="3205"/>
            <a:ext cx="218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r:id="rId22" imgW="1268095" imgH="1199515" progId="MS_ClipArt_Gallery.2">
                    <p:embed/>
                  </p:oleObj>
                </mc:Choice>
                <mc:Fallback>
                  <p:oleObj r:id="rId22" imgW="1268095" imgH="1199515" progId="MS_ClipArt_Gallery.2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4607" y="3205"/>
                          <a:ext cx="218" cy="19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40" name="Object 79"/>
            <p:cNvGraphicFramePr>
              <a:graphicFrameLocks noChangeAspect="1"/>
            </p:cNvGraphicFramePr>
            <p:nvPr/>
          </p:nvGraphicFramePr>
          <p:xfrm>
            <a:off x="4308" y="2955"/>
            <a:ext cx="23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2" r:id="rId23" imgW="826770" imgH="840105" progId="MS_ClipArt_Gallery.2">
                    <p:embed/>
                  </p:oleObj>
                </mc:Choice>
                <mc:Fallback>
                  <p:oleObj r:id="rId23" imgW="826770" imgH="840105" progId="MS_ClipArt_Gallery.2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308" y="2955"/>
                          <a:ext cx="239" cy="23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2" name="Rectangle 80"/>
            <p:cNvSpPr/>
            <p:nvPr/>
          </p:nvSpPr>
          <p:spPr>
            <a:xfrm>
              <a:off x="4377" y="3038"/>
              <a:ext cx="169" cy="154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3" name="Line 81"/>
            <p:cNvSpPr/>
            <p:nvPr/>
          </p:nvSpPr>
          <p:spPr>
            <a:xfrm>
              <a:off x="4501" y="2894"/>
              <a:ext cx="0" cy="144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94" name="AutoShape 83"/>
            <p:cNvSpPr/>
            <p:nvPr/>
          </p:nvSpPr>
          <p:spPr>
            <a:xfrm>
              <a:off x="4955" y="2729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5" name="Rectangle 84"/>
            <p:cNvSpPr/>
            <p:nvPr/>
          </p:nvSpPr>
          <p:spPr>
            <a:xfrm>
              <a:off x="5021" y="2533"/>
              <a:ext cx="61" cy="198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6" name="Rectangle 85"/>
            <p:cNvSpPr/>
            <p:nvPr/>
          </p:nvSpPr>
          <p:spPr>
            <a:xfrm>
              <a:off x="4956" y="2589"/>
              <a:ext cx="83" cy="198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7" name="AutoShape 86"/>
            <p:cNvSpPr/>
            <p:nvPr/>
          </p:nvSpPr>
          <p:spPr>
            <a:xfrm>
              <a:off x="4955" y="2531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8" name="Line 87"/>
            <p:cNvSpPr/>
            <p:nvPr/>
          </p:nvSpPr>
          <p:spPr>
            <a:xfrm>
              <a:off x="5086" y="2535"/>
              <a:ext cx="0" cy="19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99" name="Line 88"/>
            <p:cNvSpPr/>
            <p:nvPr/>
          </p:nvSpPr>
          <p:spPr>
            <a:xfrm flipH="1">
              <a:off x="5039" y="2729"/>
              <a:ext cx="47" cy="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00" name="Rectangle 89"/>
            <p:cNvSpPr/>
            <p:nvPr/>
          </p:nvSpPr>
          <p:spPr>
            <a:xfrm>
              <a:off x="4966" y="2615"/>
              <a:ext cx="55" cy="114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1" name="Rectangle 90"/>
            <p:cNvSpPr/>
            <p:nvPr/>
          </p:nvSpPr>
          <p:spPr>
            <a:xfrm>
              <a:off x="4974" y="2649"/>
              <a:ext cx="42" cy="4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2" name="AutoShape 92"/>
            <p:cNvSpPr/>
            <p:nvPr/>
          </p:nvSpPr>
          <p:spPr>
            <a:xfrm>
              <a:off x="4947" y="3009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3" name="Rectangle 93"/>
            <p:cNvSpPr/>
            <p:nvPr/>
          </p:nvSpPr>
          <p:spPr>
            <a:xfrm>
              <a:off x="5013" y="2813"/>
              <a:ext cx="61" cy="198"/>
            </a:xfrm>
            <a:prstGeom prst="rect">
              <a:avLst/>
            </a:prstGeom>
            <a:solidFill>
              <a:srgbClr val="33CCCC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4" name="Rectangle 94"/>
            <p:cNvSpPr/>
            <p:nvPr/>
          </p:nvSpPr>
          <p:spPr>
            <a:xfrm>
              <a:off x="4948" y="2869"/>
              <a:ext cx="83" cy="198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5" name="AutoShape 95"/>
            <p:cNvSpPr/>
            <p:nvPr/>
          </p:nvSpPr>
          <p:spPr>
            <a:xfrm>
              <a:off x="4947" y="2811"/>
              <a:ext cx="131" cy="60"/>
            </a:xfrm>
            <a:prstGeom prst="parallelogram">
              <a:avLst>
                <a:gd name="adj" fmla="val 84108"/>
              </a:avLst>
            </a:prstGeom>
            <a:solidFill>
              <a:srgbClr val="33CC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" name="Line 96"/>
            <p:cNvSpPr/>
            <p:nvPr/>
          </p:nvSpPr>
          <p:spPr>
            <a:xfrm>
              <a:off x="5078" y="2815"/>
              <a:ext cx="0" cy="19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07" name="Line 97"/>
            <p:cNvSpPr/>
            <p:nvPr/>
          </p:nvSpPr>
          <p:spPr>
            <a:xfrm flipH="1">
              <a:off x="5031" y="3009"/>
              <a:ext cx="47" cy="5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08" name="Rectangle 98"/>
            <p:cNvSpPr/>
            <p:nvPr/>
          </p:nvSpPr>
          <p:spPr>
            <a:xfrm>
              <a:off x="4958" y="2895"/>
              <a:ext cx="55" cy="114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9" name="Rectangle 99"/>
            <p:cNvSpPr/>
            <p:nvPr/>
          </p:nvSpPr>
          <p:spPr>
            <a:xfrm>
              <a:off x="4966" y="2929"/>
              <a:ext cx="42" cy="4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10" name="Line 100"/>
            <p:cNvSpPr/>
            <p:nvPr/>
          </p:nvSpPr>
          <p:spPr>
            <a:xfrm rot="5400000" flipH="1">
              <a:off x="4711" y="2766"/>
              <a:ext cx="385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1" name="Line 101"/>
            <p:cNvSpPr/>
            <p:nvPr/>
          </p:nvSpPr>
          <p:spPr>
            <a:xfrm rot="-5400000">
              <a:off x="4934" y="2925"/>
              <a:ext cx="0" cy="65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2" name="Line 102"/>
            <p:cNvSpPr/>
            <p:nvPr/>
          </p:nvSpPr>
          <p:spPr>
            <a:xfrm rot="-5400000">
              <a:off x="4928" y="2630"/>
              <a:ext cx="0" cy="56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3" name="Line 103"/>
            <p:cNvSpPr/>
            <p:nvPr/>
          </p:nvSpPr>
          <p:spPr>
            <a:xfrm flipV="1">
              <a:off x="4096" y="1459"/>
              <a:ext cx="289" cy="13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4" name="Line 104"/>
            <p:cNvSpPr/>
            <p:nvPr/>
          </p:nvSpPr>
          <p:spPr>
            <a:xfrm>
              <a:off x="4685" y="1449"/>
              <a:ext cx="306" cy="13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5" name="Line 105"/>
            <p:cNvSpPr/>
            <p:nvPr/>
          </p:nvSpPr>
          <p:spPr>
            <a:xfrm flipH="1">
              <a:off x="5012" y="1661"/>
              <a:ext cx="152" cy="429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6" name="Line 106"/>
            <p:cNvSpPr/>
            <p:nvPr/>
          </p:nvSpPr>
          <p:spPr>
            <a:xfrm>
              <a:off x="4527" y="1520"/>
              <a:ext cx="0" cy="27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7" name="Line 107"/>
            <p:cNvSpPr/>
            <p:nvPr/>
          </p:nvSpPr>
          <p:spPr>
            <a:xfrm>
              <a:off x="4543" y="1928"/>
              <a:ext cx="337" cy="23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8" name="Line 108"/>
            <p:cNvSpPr/>
            <p:nvPr/>
          </p:nvSpPr>
          <p:spPr>
            <a:xfrm flipH="1">
              <a:off x="4833" y="2221"/>
              <a:ext cx="168" cy="22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19" name="Line 109"/>
            <p:cNvSpPr/>
            <p:nvPr/>
          </p:nvSpPr>
          <p:spPr>
            <a:xfrm flipH="1">
              <a:off x="4690" y="1641"/>
              <a:ext cx="353" cy="242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0" name="Line 110"/>
            <p:cNvSpPr/>
            <p:nvPr/>
          </p:nvSpPr>
          <p:spPr>
            <a:xfrm flipH="1">
              <a:off x="4696" y="1288"/>
              <a:ext cx="221" cy="16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1" name="Line 111"/>
            <p:cNvSpPr/>
            <p:nvPr/>
          </p:nvSpPr>
          <p:spPr>
            <a:xfrm flipH="1">
              <a:off x="5148" y="1399"/>
              <a:ext cx="127" cy="11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2" name="Oval 113"/>
            <p:cNvSpPr/>
            <p:nvPr/>
          </p:nvSpPr>
          <p:spPr>
            <a:xfrm>
              <a:off x="3772" y="1586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23" name="Line 114"/>
            <p:cNvSpPr/>
            <p:nvPr/>
          </p:nvSpPr>
          <p:spPr>
            <a:xfrm>
              <a:off x="3772" y="157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4" name="Line 115"/>
            <p:cNvSpPr/>
            <p:nvPr/>
          </p:nvSpPr>
          <p:spPr>
            <a:xfrm>
              <a:off x="4085" y="157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5" name="Rectangle 116"/>
            <p:cNvSpPr/>
            <p:nvPr/>
          </p:nvSpPr>
          <p:spPr>
            <a:xfrm>
              <a:off x="3772" y="1579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26" name="Oval 117"/>
            <p:cNvSpPr/>
            <p:nvPr/>
          </p:nvSpPr>
          <p:spPr>
            <a:xfrm>
              <a:off x="3769" y="1520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27" name="Group 118"/>
            <p:cNvGrpSpPr/>
            <p:nvPr/>
          </p:nvGrpSpPr>
          <p:grpSpPr>
            <a:xfrm>
              <a:off x="3844" y="1541"/>
              <a:ext cx="156" cy="55"/>
              <a:chOff x="2848" y="848"/>
              <a:chExt cx="140" cy="98"/>
            </a:xfrm>
          </p:grpSpPr>
          <p:sp>
            <p:nvSpPr>
              <p:cNvPr id="1267" name="Line 11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8" name="Line 12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9" name="Line 12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28" name="Group 122"/>
            <p:cNvGrpSpPr/>
            <p:nvPr/>
          </p:nvGrpSpPr>
          <p:grpSpPr>
            <a:xfrm flipV="1">
              <a:off x="3844" y="1540"/>
              <a:ext cx="156" cy="56"/>
              <a:chOff x="2848" y="848"/>
              <a:chExt cx="140" cy="98"/>
            </a:xfrm>
          </p:grpSpPr>
          <p:sp>
            <p:nvSpPr>
              <p:cNvPr id="1264" name="Line 123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5" name="Line 124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6" name="Line 125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29" name="Oval 127"/>
            <p:cNvSpPr/>
            <p:nvPr/>
          </p:nvSpPr>
          <p:spPr>
            <a:xfrm>
              <a:off x="4372" y="1442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30" name="Line 128"/>
            <p:cNvSpPr/>
            <p:nvPr/>
          </p:nvSpPr>
          <p:spPr>
            <a:xfrm>
              <a:off x="4372" y="1435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1" name="Line 129"/>
            <p:cNvSpPr/>
            <p:nvPr/>
          </p:nvSpPr>
          <p:spPr>
            <a:xfrm>
              <a:off x="4685" y="1435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2" name="Rectangle 130"/>
            <p:cNvSpPr/>
            <p:nvPr/>
          </p:nvSpPr>
          <p:spPr>
            <a:xfrm>
              <a:off x="4372" y="1435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33" name="Oval 131"/>
            <p:cNvSpPr/>
            <p:nvPr/>
          </p:nvSpPr>
          <p:spPr>
            <a:xfrm>
              <a:off x="4369" y="1376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34" name="Group 132"/>
            <p:cNvGrpSpPr/>
            <p:nvPr/>
          </p:nvGrpSpPr>
          <p:grpSpPr>
            <a:xfrm>
              <a:off x="4444" y="1397"/>
              <a:ext cx="156" cy="55"/>
              <a:chOff x="2848" y="848"/>
              <a:chExt cx="140" cy="98"/>
            </a:xfrm>
          </p:grpSpPr>
          <p:sp>
            <p:nvSpPr>
              <p:cNvPr id="1261" name="Line 133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2" name="Line 134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3" name="Line 135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35" name="Group 136"/>
            <p:cNvGrpSpPr/>
            <p:nvPr/>
          </p:nvGrpSpPr>
          <p:grpSpPr>
            <a:xfrm flipV="1">
              <a:off x="4444" y="1396"/>
              <a:ext cx="156" cy="56"/>
              <a:chOff x="2848" y="848"/>
              <a:chExt cx="140" cy="98"/>
            </a:xfrm>
          </p:grpSpPr>
          <p:sp>
            <p:nvSpPr>
              <p:cNvPr id="1258" name="Line 137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9" name="Line 138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60" name="Line 139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36" name="Oval 141"/>
            <p:cNvSpPr/>
            <p:nvPr/>
          </p:nvSpPr>
          <p:spPr>
            <a:xfrm>
              <a:off x="4383" y="1856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37" name="Line 142"/>
            <p:cNvSpPr/>
            <p:nvPr/>
          </p:nvSpPr>
          <p:spPr>
            <a:xfrm>
              <a:off x="4383" y="184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8" name="Line 143"/>
            <p:cNvSpPr/>
            <p:nvPr/>
          </p:nvSpPr>
          <p:spPr>
            <a:xfrm>
              <a:off x="4696" y="1849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9" name="Rectangle 144"/>
            <p:cNvSpPr/>
            <p:nvPr/>
          </p:nvSpPr>
          <p:spPr>
            <a:xfrm>
              <a:off x="4383" y="1849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40" name="Oval 145"/>
            <p:cNvSpPr/>
            <p:nvPr/>
          </p:nvSpPr>
          <p:spPr>
            <a:xfrm>
              <a:off x="4380" y="1790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41" name="Group 146"/>
            <p:cNvGrpSpPr/>
            <p:nvPr/>
          </p:nvGrpSpPr>
          <p:grpSpPr>
            <a:xfrm>
              <a:off x="4455" y="1811"/>
              <a:ext cx="156" cy="55"/>
              <a:chOff x="2848" y="848"/>
              <a:chExt cx="140" cy="98"/>
            </a:xfrm>
          </p:grpSpPr>
          <p:sp>
            <p:nvSpPr>
              <p:cNvPr id="1255" name="Line 147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6" name="Line 148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7" name="Line 149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42" name="Group 150"/>
            <p:cNvGrpSpPr/>
            <p:nvPr/>
          </p:nvGrpSpPr>
          <p:grpSpPr>
            <a:xfrm flipV="1">
              <a:off x="4455" y="1810"/>
              <a:ext cx="156" cy="56"/>
              <a:chOff x="2848" y="848"/>
              <a:chExt cx="140" cy="98"/>
            </a:xfrm>
          </p:grpSpPr>
          <p:sp>
            <p:nvSpPr>
              <p:cNvPr id="1252" name="Line 151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3" name="Line 152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4" name="Line 153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43" name="Oval 155"/>
            <p:cNvSpPr/>
            <p:nvPr/>
          </p:nvSpPr>
          <p:spPr>
            <a:xfrm>
              <a:off x="4994" y="1573"/>
              <a:ext cx="312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44" name="Line 156"/>
            <p:cNvSpPr/>
            <p:nvPr/>
          </p:nvSpPr>
          <p:spPr>
            <a:xfrm>
              <a:off x="4994" y="1566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5" name="Line 157"/>
            <p:cNvSpPr/>
            <p:nvPr/>
          </p:nvSpPr>
          <p:spPr>
            <a:xfrm>
              <a:off x="5306" y="1566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46" name="Rectangle 158"/>
            <p:cNvSpPr/>
            <p:nvPr/>
          </p:nvSpPr>
          <p:spPr>
            <a:xfrm>
              <a:off x="4994" y="1566"/>
              <a:ext cx="309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47" name="Oval 159"/>
            <p:cNvSpPr/>
            <p:nvPr/>
          </p:nvSpPr>
          <p:spPr>
            <a:xfrm>
              <a:off x="4991" y="1507"/>
              <a:ext cx="312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48" name="Group 160"/>
            <p:cNvGrpSpPr/>
            <p:nvPr/>
          </p:nvGrpSpPr>
          <p:grpSpPr>
            <a:xfrm>
              <a:off x="5066" y="1528"/>
              <a:ext cx="155" cy="55"/>
              <a:chOff x="2848" y="848"/>
              <a:chExt cx="140" cy="98"/>
            </a:xfrm>
          </p:grpSpPr>
          <p:sp>
            <p:nvSpPr>
              <p:cNvPr id="1249" name="Line 161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0" name="Line 162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51" name="Line 163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49" name="Group 164"/>
            <p:cNvGrpSpPr/>
            <p:nvPr/>
          </p:nvGrpSpPr>
          <p:grpSpPr>
            <a:xfrm flipV="1">
              <a:off x="5066" y="1527"/>
              <a:ext cx="155" cy="56"/>
              <a:chOff x="2848" y="848"/>
              <a:chExt cx="140" cy="98"/>
            </a:xfrm>
          </p:grpSpPr>
          <p:sp>
            <p:nvSpPr>
              <p:cNvPr id="1246" name="Line 165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7" name="Line 166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8" name="Line 167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50" name="Oval 169"/>
            <p:cNvSpPr/>
            <p:nvPr/>
          </p:nvSpPr>
          <p:spPr>
            <a:xfrm>
              <a:off x="4872" y="2138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51" name="Line 170"/>
            <p:cNvSpPr/>
            <p:nvPr/>
          </p:nvSpPr>
          <p:spPr>
            <a:xfrm>
              <a:off x="4872" y="2131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2" name="Line 171"/>
            <p:cNvSpPr/>
            <p:nvPr/>
          </p:nvSpPr>
          <p:spPr>
            <a:xfrm>
              <a:off x="5185" y="2131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3" name="Rectangle 172"/>
            <p:cNvSpPr/>
            <p:nvPr/>
          </p:nvSpPr>
          <p:spPr>
            <a:xfrm>
              <a:off x="4872" y="2131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54" name="Oval 173"/>
            <p:cNvSpPr/>
            <p:nvPr/>
          </p:nvSpPr>
          <p:spPr>
            <a:xfrm>
              <a:off x="4869" y="2072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55" name="Group 174"/>
            <p:cNvGrpSpPr/>
            <p:nvPr/>
          </p:nvGrpSpPr>
          <p:grpSpPr>
            <a:xfrm>
              <a:off x="4944" y="2093"/>
              <a:ext cx="156" cy="55"/>
              <a:chOff x="2848" y="848"/>
              <a:chExt cx="140" cy="98"/>
            </a:xfrm>
          </p:grpSpPr>
          <p:sp>
            <p:nvSpPr>
              <p:cNvPr id="1243" name="Line 175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4" name="Line 176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5" name="Line 177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56" name="Group 178"/>
            <p:cNvGrpSpPr/>
            <p:nvPr/>
          </p:nvGrpSpPr>
          <p:grpSpPr>
            <a:xfrm flipV="1">
              <a:off x="4944" y="2092"/>
              <a:ext cx="156" cy="56"/>
              <a:chOff x="2848" y="848"/>
              <a:chExt cx="140" cy="98"/>
            </a:xfrm>
          </p:grpSpPr>
          <p:sp>
            <p:nvSpPr>
              <p:cNvPr id="1240" name="Line 17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1" name="Line 18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42" name="Line 18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57" name="Oval 183"/>
            <p:cNvSpPr/>
            <p:nvPr/>
          </p:nvSpPr>
          <p:spPr>
            <a:xfrm>
              <a:off x="4662" y="2506"/>
              <a:ext cx="313" cy="8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58" name="Line 184"/>
            <p:cNvSpPr/>
            <p:nvPr/>
          </p:nvSpPr>
          <p:spPr>
            <a:xfrm>
              <a:off x="4662" y="2499"/>
              <a:ext cx="0" cy="5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59" name="Line 185"/>
            <p:cNvSpPr/>
            <p:nvPr/>
          </p:nvSpPr>
          <p:spPr>
            <a:xfrm>
              <a:off x="4975" y="2499"/>
              <a:ext cx="0" cy="51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0" name="Rectangle 186"/>
            <p:cNvSpPr/>
            <p:nvPr/>
          </p:nvSpPr>
          <p:spPr>
            <a:xfrm>
              <a:off x="4662" y="2499"/>
              <a:ext cx="310" cy="50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61" name="Oval 187"/>
            <p:cNvSpPr/>
            <p:nvPr/>
          </p:nvSpPr>
          <p:spPr>
            <a:xfrm>
              <a:off x="4659" y="2440"/>
              <a:ext cx="313" cy="96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62" name="Group 188"/>
            <p:cNvGrpSpPr/>
            <p:nvPr/>
          </p:nvGrpSpPr>
          <p:grpSpPr>
            <a:xfrm>
              <a:off x="4734" y="2461"/>
              <a:ext cx="156" cy="56"/>
              <a:chOff x="2848" y="848"/>
              <a:chExt cx="140" cy="98"/>
            </a:xfrm>
          </p:grpSpPr>
          <p:sp>
            <p:nvSpPr>
              <p:cNvPr id="1237" name="Line 189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8" name="Line 190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9" name="Line 191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63" name="Group 192"/>
            <p:cNvGrpSpPr/>
            <p:nvPr/>
          </p:nvGrpSpPr>
          <p:grpSpPr>
            <a:xfrm flipV="1">
              <a:off x="4734" y="2460"/>
              <a:ext cx="156" cy="56"/>
              <a:chOff x="2848" y="848"/>
              <a:chExt cx="140" cy="98"/>
            </a:xfrm>
          </p:grpSpPr>
          <p:sp>
            <p:nvSpPr>
              <p:cNvPr id="1234" name="Line 193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5" name="Line 194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6" name="Line 195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64" name="Oval 197"/>
            <p:cNvSpPr/>
            <p:nvPr/>
          </p:nvSpPr>
          <p:spPr>
            <a:xfrm>
              <a:off x="4278" y="2814"/>
              <a:ext cx="312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65" name="Line 198"/>
            <p:cNvSpPr/>
            <p:nvPr/>
          </p:nvSpPr>
          <p:spPr>
            <a:xfrm>
              <a:off x="4278" y="2807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6" name="Line 199"/>
            <p:cNvSpPr/>
            <p:nvPr/>
          </p:nvSpPr>
          <p:spPr>
            <a:xfrm>
              <a:off x="4590" y="2807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67" name="Rectangle 200"/>
            <p:cNvSpPr/>
            <p:nvPr/>
          </p:nvSpPr>
          <p:spPr>
            <a:xfrm>
              <a:off x="4278" y="2807"/>
              <a:ext cx="309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68" name="Oval 201"/>
            <p:cNvSpPr/>
            <p:nvPr/>
          </p:nvSpPr>
          <p:spPr>
            <a:xfrm>
              <a:off x="4275" y="2748"/>
              <a:ext cx="312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69" name="Group 202"/>
            <p:cNvGrpSpPr/>
            <p:nvPr/>
          </p:nvGrpSpPr>
          <p:grpSpPr>
            <a:xfrm>
              <a:off x="4350" y="2769"/>
              <a:ext cx="155" cy="55"/>
              <a:chOff x="2848" y="848"/>
              <a:chExt cx="140" cy="98"/>
            </a:xfrm>
          </p:grpSpPr>
          <p:sp>
            <p:nvSpPr>
              <p:cNvPr id="1231" name="Line 203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2" name="Line 204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3" name="Line 205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70" name="Group 206"/>
            <p:cNvGrpSpPr/>
            <p:nvPr/>
          </p:nvGrpSpPr>
          <p:grpSpPr>
            <a:xfrm flipV="1">
              <a:off x="4350" y="2768"/>
              <a:ext cx="155" cy="56"/>
              <a:chOff x="2848" y="848"/>
              <a:chExt cx="140" cy="98"/>
            </a:xfrm>
          </p:grpSpPr>
          <p:sp>
            <p:nvSpPr>
              <p:cNvPr id="1228" name="Line 207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29" name="Line 208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0" name="Line 209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71" name="Oval 211"/>
            <p:cNvSpPr/>
            <p:nvPr/>
          </p:nvSpPr>
          <p:spPr>
            <a:xfrm>
              <a:off x="3772" y="2577"/>
              <a:ext cx="313" cy="81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72" name="Line 212"/>
            <p:cNvSpPr/>
            <p:nvPr/>
          </p:nvSpPr>
          <p:spPr>
            <a:xfrm>
              <a:off x="3772" y="2570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3" name="Line 213"/>
            <p:cNvSpPr/>
            <p:nvPr/>
          </p:nvSpPr>
          <p:spPr>
            <a:xfrm>
              <a:off x="4085" y="2570"/>
              <a:ext cx="0" cy="5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4" name="Rectangle 214"/>
            <p:cNvSpPr/>
            <p:nvPr/>
          </p:nvSpPr>
          <p:spPr>
            <a:xfrm>
              <a:off x="3772" y="2570"/>
              <a:ext cx="310" cy="49"/>
            </a:xfrm>
            <a:prstGeom prst="rect">
              <a:avLst/>
            </a:prstGeom>
            <a:solidFill>
              <a:schemeClr val="hlink"/>
            </a:solidFill>
            <a:ln w="1270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75" name="Oval 215"/>
            <p:cNvSpPr/>
            <p:nvPr/>
          </p:nvSpPr>
          <p:spPr>
            <a:xfrm>
              <a:off x="3769" y="2511"/>
              <a:ext cx="313" cy="95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grpSp>
          <p:nvGrpSpPr>
            <p:cNvPr id="1176" name="Group 216"/>
            <p:cNvGrpSpPr/>
            <p:nvPr/>
          </p:nvGrpSpPr>
          <p:grpSpPr>
            <a:xfrm>
              <a:off x="3844" y="2532"/>
              <a:ext cx="156" cy="55"/>
              <a:chOff x="2848" y="848"/>
              <a:chExt cx="140" cy="98"/>
            </a:xfrm>
          </p:grpSpPr>
          <p:sp>
            <p:nvSpPr>
              <p:cNvPr id="1225" name="Line 217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26" name="Line 218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27" name="Line 219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177" name="Group 220"/>
            <p:cNvGrpSpPr/>
            <p:nvPr/>
          </p:nvGrpSpPr>
          <p:grpSpPr>
            <a:xfrm flipV="1">
              <a:off x="3844" y="2531"/>
              <a:ext cx="156" cy="56"/>
              <a:chOff x="2848" y="848"/>
              <a:chExt cx="140" cy="98"/>
            </a:xfrm>
          </p:grpSpPr>
          <p:sp>
            <p:nvSpPr>
              <p:cNvPr id="1222" name="Line 221"/>
              <p:cNvSpPr/>
              <p:nvPr/>
            </p:nvSpPr>
            <p:spPr>
              <a:xfrm flipV="1">
                <a:off x="2848" y="848"/>
                <a:ext cx="50" cy="2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23" name="Line 222"/>
              <p:cNvSpPr/>
              <p:nvPr/>
            </p:nvSpPr>
            <p:spPr>
              <a:xfrm>
                <a:off x="2944" y="946"/>
                <a:ext cx="44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24" name="Line 223"/>
              <p:cNvSpPr/>
              <p:nvPr/>
            </p:nvSpPr>
            <p:spPr>
              <a:xfrm>
                <a:off x="2894" y="850"/>
                <a:ext cx="52" cy="96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78" name="Line 224"/>
            <p:cNvSpPr/>
            <p:nvPr/>
          </p:nvSpPr>
          <p:spPr>
            <a:xfrm flipV="1">
              <a:off x="3930" y="2645"/>
              <a:ext cx="1" cy="157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9" name="Rectangle 227"/>
            <p:cNvSpPr/>
            <p:nvPr/>
          </p:nvSpPr>
          <p:spPr>
            <a:xfrm>
              <a:off x="3018" y="969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0" name="Rectangle 228"/>
            <p:cNvSpPr/>
            <p:nvPr/>
          </p:nvSpPr>
          <p:spPr>
            <a:xfrm>
              <a:off x="2997" y="984"/>
              <a:ext cx="435" cy="504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1" name="Rectangle 229"/>
            <p:cNvSpPr/>
            <p:nvPr/>
          </p:nvSpPr>
          <p:spPr>
            <a:xfrm>
              <a:off x="3000" y="1095"/>
              <a:ext cx="426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2" name="Text Box 230"/>
            <p:cNvSpPr txBox="1"/>
            <p:nvPr/>
          </p:nvSpPr>
          <p:spPr>
            <a:xfrm>
              <a:off x="2963" y="966"/>
              <a:ext cx="541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应用层</a:t>
              </a:r>
            </a:p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传输层</a:t>
              </a:r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183" name="Line 231"/>
            <p:cNvSpPr/>
            <p:nvPr/>
          </p:nvSpPr>
          <p:spPr>
            <a:xfrm>
              <a:off x="2997" y="1200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84" name="Line 232"/>
            <p:cNvSpPr/>
            <p:nvPr/>
          </p:nvSpPr>
          <p:spPr>
            <a:xfrm>
              <a:off x="3003" y="128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85" name="Line 233"/>
            <p:cNvSpPr/>
            <p:nvPr/>
          </p:nvSpPr>
          <p:spPr>
            <a:xfrm>
              <a:off x="3003" y="1374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86" name="Rectangle 264"/>
            <p:cNvSpPr/>
            <p:nvPr/>
          </p:nvSpPr>
          <p:spPr>
            <a:xfrm>
              <a:off x="4572" y="2328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7" name="Rectangle 265"/>
            <p:cNvSpPr/>
            <p:nvPr/>
          </p:nvSpPr>
          <p:spPr>
            <a:xfrm>
              <a:off x="4545" y="2349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8" name="Line 267"/>
            <p:cNvSpPr/>
            <p:nvPr/>
          </p:nvSpPr>
          <p:spPr>
            <a:xfrm>
              <a:off x="4542" y="254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89" name="Line 268"/>
            <p:cNvSpPr/>
            <p:nvPr/>
          </p:nvSpPr>
          <p:spPr>
            <a:xfrm>
              <a:off x="4548" y="2445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90" name="Rectangle 270"/>
            <p:cNvSpPr/>
            <p:nvPr/>
          </p:nvSpPr>
          <p:spPr>
            <a:xfrm>
              <a:off x="4908" y="1962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91" name="Rectangle 271"/>
            <p:cNvSpPr/>
            <p:nvPr/>
          </p:nvSpPr>
          <p:spPr>
            <a:xfrm>
              <a:off x="4881" y="1983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92" name="Line 273"/>
            <p:cNvSpPr/>
            <p:nvPr/>
          </p:nvSpPr>
          <p:spPr>
            <a:xfrm>
              <a:off x="4878" y="2175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93" name="Line 274"/>
            <p:cNvSpPr/>
            <p:nvPr/>
          </p:nvSpPr>
          <p:spPr>
            <a:xfrm>
              <a:off x="4884" y="2079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94" name="Rectangle 276"/>
            <p:cNvSpPr/>
            <p:nvPr/>
          </p:nvSpPr>
          <p:spPr>
            <a:xfrm>
              <a:off x="4350" y="1770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95" name="Rectangle 277"/>
            <p:cNvSpPr/>
            <p:nvPr/>
          </p:nvSpPr>
          <p:spPr>
            <a:xfrm>
              <a:off x="4323" y="1791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96" name="Line 279"/>
            <p:cNvSpPr/>
            <p:nvPr/>
          </p:nvSpPr>
          <p:spPr>
            <a:xfrm>
              <a:off x="4320" y="1983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97" name="Line 280"/>
            <p:cNvSpPr/>
            <p:nvPr/>
          </p:nvSpPr>
          <p:spPr>
            <a:xfrm>
              <a:off x="4326" y="188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98" name="Rectangle 282"/>
            <p:cNvSpPr/>
            <p:nvPr/>
          </p:nvSpPr>
          <p:spPr>
            <a:xfrm>
              <a:off x="4308" y="1284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99" name="Rectangle 283"/>
            <p:cNvSpPr/>
            <p:nvPr/>
          </p:nvSpPr>
          <p:spPr>
            <a:xfrm>
              <a:off x="4281" y="1305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0" name="Line 285"/>
            <p:cNvSpPr/>
            <p:nvPr/>
          </p:nvSpPr>
          <p:spPr>
            <a:xfrm>
              <a:off x="4278" y="149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1" name="Line 286"/>
            <p:cNvSpPr/>
            <p:nvPr/>
          </p:nvSpPr>
          <p:spPr>
            <a:xfrm>
              <a:off x="4284" y="140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2" name="Rectangle 288"/>
            <p:cNvSpPr/>
            <p:nvPr/>
          </p:nvSpPr>
          <p:spPr>
            <a:xfrm>
              <a:off x="3720" y="1464"/>
              <a:ext cx="426" cy="306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3" name="Rectangle 289"/>
            <p:cNvSpPr/>
            <p:nvPr/>
          </p:nvSpPr>
          <p:spPr>
            <a:xfrm>
              <a:off x="3693" y="1485"/>
              <a:ext cx="435" cy="312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4" name="Text Box 290"/>
            <p:cNvSpPr txBox="1"/>
            <p:nvPr/>
          </p:nvSpPr>
          <p:spPr>
            <a:xfrm>
              <a:off x="3600" y="1365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05" name="Line 291"/>
            <p:cNvSpPr/>
            <p:nvPr/>
          </p:nvSpPr>
          <p:spPr>
            <a:xfrm>
              <a:off x="3690" y="1677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6" name="Line 292"/>
            <p:cNvSpPr/>
            <p:nvPr/>
          </p:nvSpPr>
          <p:spPr>
            <a:xfrm>
              <a:off x="3696" y="1581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7" name="Rectangle 299"/>
            <p:cNvSpPr/>
            <p:nvPr/>
          </p:nvSpPr>
          <p:spPr>
            <a:xfrm>
              <a:off x="4965" y="2721"/>
              <a:ext cx="426" cy="489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8" name="Rectangle 300"/>
            <p:cNvSpPr/>
            <p:nvPr/>
          </p:nvSpPr>
          <p:spPr>
            <a:xfrm>
              <a:off x="4944" y="2736"/>
              <a:ext cx="435" cy="504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9" name="Rectangle 301"/>
            <p:cNvSpPr/>
            <p:nvPr/>
          </p:nvSpPr>
          <p:spPr>
            <a:xfrm>
              <a:off x="4947" y="2847"/>
              <a:ext cx="426" cy="108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10" name="Line 302"/>
            <p:cNvSpPr/>
            <p:nvPr/>
          </p:nvSpPr>
          <p:spPr>
            <a:xfrm>
              <a:off x="4944" y="2952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11" name="Line 303"/>
            <p:cNvSpPr/>
            <p:nvPr/>
          </p:nvSpPr>
          <p:spPr>
            <a:xfrm>
              <a:off x="4950" y="3039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12" name="Line 304"/>
            <p:cNvSpPr/>
            <p:nvPr/>
          </p:nvSpPr>
          <p:spPr>
            <a:xfrm>
              <a:off x="4950" y="3126"/>
              <a:ext cx="435" cy="3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13" name="Text Box 305"/>
            <p:cNvSpPr txBox="1"/>
            <p:nvPr/>
          </p:nvSpPr>
          <p:spPr>
            <a:xfrm>
              <a:off x="4896" y="2726"/>
              <a:ext cx="541" cy="53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应用层</a:t>
              </a:r>
            </a:p>
            <a:p>
              <a:pPr algn="ctr"/>
              <a:r>
                <a:rPr lang="zh-CN" altLang="en-US" sz="10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传输层</a:t>
              </a:r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14" name="Text Box 306"/>
            <p:cNvSpPr txBox="1"/>
            <p:nvPr/>
          </p:nvSpPr>
          <p:spPr>
            <a:xfrm>
              <a:off x="4183" y="1200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15" name="Text Box 307"/>
            <p:cNvSpPr txBox="1"/>
            <p:nvPr/>
          </p:nvSpPr>
          <p:spPr>
            <a:xfrm>
              <a:off x="4224" y="1680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16" name="Text Box 308"/>
            <p:cNvSpPr txBox="1"/>
            <p:nvPr/>
          </p:nvSpPr>
          <p:spPr>
            <a:xfrm>
              <a:off x="4807" y="1872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17" name="Text Box 309"/>
            <p:cNvSpPr txBox="1"/>
            <p:nvPr/>
          </p:nvSpPr>
          <p:spPr>
            <a:xfrm>
              <a:off x="4423" y="2246"/>
              <a:ext cx="6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endParaRPr lang="zh-CN" altLang="en-US" sz="1000" dirty="0"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网络层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数据链路层</a:t>
              </a:r>
            </a:p>
            <a:p>
              <a:pPr algn="ctr"/>
              <a:r>
                <a:rPr lang="zh-CN" altLang="en-US" sz="1000" dirty="0">
                  <a:latin typeface="Comic Sans MS" panose="030F0702030302020204" pitchFamily="66" charset="0"/>
                </a:rPr>
                <a:t>物理层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218" name="Rectangle 295"/>
            <p:cNvSpPr/>
            <p:nvPr/>
          </p:nvSpPr>
          <p:spPr>
            <a:xfrm rot="2937887">
              <a:off x="3221" y="1930"/>
              <a:ext cx="1920" cy="174"/>
            </a:xfrm>
            <a:prstGeom prst="rect">
              <a:avLst/>
            </a:prstGeom>
            <a:solidFill>
              <a:srgbClr val="FF000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19" name="Text Box 293"/>
            <p:cNvSpPr txBox="1"/>
            <p:nvPr/>
          </p:nvSpPr>
          <p:spPr>
            <a:xfrm rot="2937887">
              <a:off x="3688" y="1921"/>
              <a:ext cx="1012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逻辑端到端传输</a:t>
              </a:r>
              <a:endParaRPr lang="en-US" altLang="zh-CN" dirty="0">
                <a:latin typeface="Comic Sans MS" panose="030F0702030302020204" pitchFamily="66" charset="0"/>
              </a:endParaRPr>
            </a:p>
          </p:txBody>
        </p:sp>
        <p:sp>
          <p:nvSpPr>
            <p:cNvPr id="1220" name="Freeform 296"/>
            <p:cNvSpPr/>
            <p:nvPr/>
          </p:nvSpPr>
          <p:spPr>
            <a:xfrm rot="2937887">
              <a:off x="3355" y="1089"/>
              <a:ext cx="282" cy="264"/>
            </a:xfrm>
            <a:custGeom>
              <a:avLst/>
              <a:gdLst>
                <a:gd name="txL" fmla="*/ 0 w 282"/>
                <a:gd name="txT" fmla="*/ 0 h 264"/>
                <a:gd name="txR" fmla="*/ 282 w 282"/>
                <a:gd name="txB" fmla="*/ 264 h 264"/>
              </a:gdLst>
              <a:ahLst/>
              <a:cxnLst>
                <a:cxn ang="0">
                  <a:pos x="282" y="0"/>
                </a:cxn>
                <a:cxn ang="0">
                  <a:pos x="282" y="264"/>
                </a:cxn>
                <a:cxn ang="0">
                  <a:pos x="0" y="129"/>
                </a:cxn>
                <a:cxn ang="0">
                  <a:pos x="282" y="0"/>
                </a:cxn>
              </a:cxnLst>
              <a:rect l="txL" t="txT" r="txR" b="tx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1" name="Freeform 297"/>
            <p:cNvSpPr/>
            <p:nvPr/>
          </p:nvSpPr>
          <p:spPr>
            <a:xfrm rot="2937887" flipH="1">
              <a:off x="4726" y="2680"/>
              <a:ext cx="282" cy="264"/>
            </a:xfrm>
            <a:custGeom>
              <a:avLst/>
              <a:gdLst>
                <a:gd name="txL" fmla="*/ 0 w 282"/>
                <a:gd name="txT" fmla="*/ 0 h 264"/>
                <a:gd name="txR" fmla="*/ 282 w 282"/>
                <a:gd name="txB" fmla="*/ 264 h 264"/>
              </a:gdLst>
              <a:ahLst/>
              <a:cxnLst>
                <a:cxn ang="0">
                  <a:pos x="282" y="0"/>
                </a:cxn>
                <a:cxn ang="0">
                  <a:pos x="282" y="264"/>
                </a:cxn>
                <a:cxn ang="0">
                  <a:pos x="0" y="129"/>
                </a:cxn>
                <a:cxn ang="0">
                  <a:pos x="282" y="0"/>
                </a:cxn>
              </a:cxnLst>
              <a:rect l="txL" t="txT" r="txR" b="txB"/>
              <a:pathLst>
                <a:path w="282" h="264">
                  <a:moveTo>
                    <a:pt x="282" y="0"/>
                  </a:moveTo>
                  <a:cubicBezTo>
                    <a:pt x="282" y="132"/>
                    <a:pt x="282" y="264"/>
                    <a:pt x="282" y="264"/>
                  </a:cubicBezTo>
                  <a:cubicBezTo>
                    <a:pt x="159" y="150"/>
                    <a:pt x="0" y="153"/>
                    <a:pt x="0" y="129"/>
                  </a:cubicBezTo>
                  <a:cubicBezTo>
                    <a:pt x="0" y="108"/>
                    <a:pt x="153" y="108"/>
                    <a:pt x="282" y="0"/>
                  </a:cubicBez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1" name="AutoShape 39"/>
          <p:cNvSpPr>
            <a:spLocks noChangeArrowheads="1"/>
          </p:cNvSpPr>
          <p:nvPr/>
        </p:nvSpPr>
        <p:spPr bwMode="auto">
          <a:xfrm>
            <a:off x="838200" y="1905000"/>
            <a:ext cx="6858000" cy="14478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9879" name="Rectangle 5"/>
          <p:cNvSpPr/>
          <p:nvPr/>
        </p:nvSpPr>
        <p:spPr>
          <a:xfrm>
            <a:off x="381000" y="4572000"/>
            <a:ext cx="8493125" cy="12906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   特征：累计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，全部重传</a:t>
            </a:r>
          </a:p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</a:rPr>
              <a:t>ACK(n): </a:t>
            </a:r>
            <a:r>
              <a:rPr lang="zh-CN" altLang="en-US" sz="2400" dirty="0">
                <a:latin typeface="Times New Roman" panose="02020603050405020304" pitchFamily="18" charset="0"/>
              </a:rPr>
              <a:t>确认所有的（包括序号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）的分组 - </a:t>
            </a:r>
            <a:r>
              <a:rPr lang="zh-CN" altLang="en-US" sz="2400" dirty="0">
                <a:latin typeface="Comic Sans MS" panose="030F0702030302020204" pitchFamily="66" charset="0"/>
              </a:rPr>
              <a:t>“</a:t>
            </a:r>
            <a:r>
              <a:rPr lang="zh-CN" altLang="en-US" sz="2400" dirty="0">
                <a:latin typeface="Times New Roman" panose="02020603050405020304" pitchFamily="18" charset="0"/>
              </a:rPr>
              <a:t>累计</a:t>
            </a:r>
            <a:r>
              <a:rPr lang="en-US" altLang="zh-CN" sz="2400" dirty="0">
                <a:latin typeface="Times New Roman" panose="02020603050405020304" pitchFamily="18" charset="0"/>
              </a:rPr>
              <a:t>ACK</a:t>
            </a:r>
            <a:r>
              <a:rPr lang="en-US" altLang="zh-CN" sz="2400" dirty="0">
                <a:latin typeface="Comic Sans MS" panose="030F0702030302020204" pitchFamily="66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</a:rPr>
              <a:t>若超时，重传所有已发送但未被确认的分组</a:t>
            </a:r>
          </a:p>
        </p:txBody>
      </p:sp>
      <p:sp>
        <p:nvSpPr>
          <p:cNvPr id="7988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Go-Back-N</a:t>
            </a:r>
          </a:p>
        </p:txBody>
      </p:sp>
      <p:sp>
        <p:nvSpPr>
          <p:cNvPr id="88069" name="Rectangle 3"/>
          <p:cNvSpPr/>
          <p:nvPr/>
        </p:nvSpPr>
        <p:spPr>
          <a:xfrm>
            <a:off x="409575" y="1219200"/>
            <a:ext cx="7896225" cy="58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发送窗口</a:t>
            </a:r>
            <a:r>
              <a:rPr lang="zh-CN" altLang="en-US" sz="2400" dirty="0">
                <a:latin typeface="Times New Roman" panose="02020603050405020304" pitchFamily="18" charset="0"/>
              </a:rPr>
              <a:t>尺寸为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接收窗口</a:t>
            </a:r>
            <a:r>
              <a:rPr lang="zh-CN" altLang="en-US" sz="2400" dirty="0">
                <a:latin typeface="Times New Roman" panose="02020603050405020304" pitchFamily="18" charset="0"/>
              </a:rPr>
              <a:t>尺寸为</a:t>
            </a:r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88070" name="Group 25"/>
          <p:cNvGrpSpPr/>
          <p:nvPr/>
        </p:nvGrpSpPr>
        <p:grpSpPr>
          <a:xfrm>
            <a:off x="2362200" y="2146300"/>
            <a:ext cx="3632200" cy="266700"/>
            <a:chOff x="1504" y="1544"/>
            <a:chExt cx="2288" cy="168"/>
          </a:xfrm>
        </p:grpSpPr>
        <p:sp>
          <p:nvSpPr>
            <p:cNvPr id="88092" name="Rectangle 26"/>
            <p:cNvSpPr/>
            <p:nvPr/>
          </p:nvSpPr>
          <p:spPr>
            <a:xfrm>
              <a:off x="150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88093" name="Rectangle 27"/>
            <p:cNvSpPr/>
            <p:nvPr/>
          </p:nvSpPr>
          <p:spPr>
            <a:xfrm>
              <a:off x="171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8094" name="Rectangle 28"/>
            <p:cNvSpPr/>
            <p:nvPr/>
          </p:nvSpPr>
          <p:spPr>
            <a:xfrm>
              <a:off x="192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88095" name="Rectangle 29"/>
            <p:cNvSpPr/>
            <p:nvPr/>
          </p:nvSpPr>
          <p:spPr>
            <a:xfrm>
              <a:off x="212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88096" name="Rectangle 30"/>
            <p:cNvSpPr/>
            <p:nvPr/>
          </p:nvSpPr>
          <p:spPr>
            <a:xfrm>
              <a:off x="233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88097" name="Rectangle 31"/>
            <p:cNvSpPr/>
            <p:nvPr/>
          </p:nvSpPr>
          <p:spPr>
            <a:xfrm>
              <a:off x="254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88098" name="Rectangle 32"/>
            <p:cNvSpPr/>
            <p:nvPr/>
          </p:nvSpPr>
          <p:spPr>
            <a:xfrm>
              <a:off x="275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88099" name="Rectangle 33"/>
            <p:cNvSpPr/>
            <p:nvPr/>
          </p:nvSpPr>
          <p:spPr>
            <a:xfrm>
              <a:off x="296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88100" name="Rectangle 34"/>
            <p:cNvSpPr/>
            <p:nvPr/>
          </p:nvSpPr>
          <p:spPr>
            <a:xfrm>
              <a:off x="316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88101" name="Rectangle 35"/>
            <p:cNvSpPr/>
            <p:nvPr/>
          </p:nvSpPr>
          <p:spPr>
            <a:xfrm>
              <a:off x="337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88102" name="Rectangle 36"/>
            <p:cNvSpPr/>
            <p:nvPr/>
          </p:nvSpPr>
          <p:spPr>
            <a:xfrm>
              <a:off x="358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</p:grpSp>
      <p:sp>
        <p:nvSpPr>
          <p:cNvPr id="88071" name="Text Box 37"/>
          <p:cNvSpPr txBox="1"/>
          <p:nvPr/>
        </p:nvSpPr>
        <p:spPr>
          <a:xfrm>
            <a:off x="6016625" y="2154238"/>
            <a:ext cx="488950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</a:rPr>
              <a:t>……</a:t>
            </a:r>
          </a:p>
        </p:txBody>
      </p:sp>
      <p:sp>
        <p:nvSpPr>
          <p:cNvPr id="88072" name="Rectangle 38"/>
          <p:cNvSpPr/>
          <p:nvPr/>
        </p:nvSpPr>
        <p:spPr>
          <a:xfrm>
            <a:off x="2362200" y="2057400"/>
            <a:ext cx="1320800" cy="431800"/>
          </a:xfrm>
          <a:prstGeom prst="rect">
            <a:avLst/>
          </a:prstGeom>
          <a:solidFill>
            <a:srgbClr val="FF99CC">
              <a:alpha val="27058"/>
            </a:srgbClr>
          </a:solidFill>
          <a:ln w="1905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88073" name="Rectangle 40"/>
          <p:cNvSpPr/>
          <p:nvPr/>
        </p:nvSpPr>
        <p:spPr>
          <a:xfrm>
            <a:off x="1041400" y="2081213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hlink"/>
                </a:solidFill>
                <a:latin typeface="Comic Sans MS" panose="030F0702030302020204" pitchFamily="66" charset="0"/>
              </a:rPr>
              <a:t>发送窗口</a:t>
            </a:r>
          </a:p>
        </p:txBody>
      </p:sp>
      <p:sp>
        <p:nvSpPr>
          <p:cNvPr id="88074" name="Rectangle 41"/>
          <p:cNvSpPr/>
          <p:nvPr/>
        </p:nvSpPr>
        <p:spPr>
          <a:xfrm>
            <a:off x="1041400" y="2743200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hlink"/>
                </a:solidFill>
                <a:latin typeface="Comic Sans MS" panose="030F0702030302020204" pitchFamily="66" charset="0"/>
              </a:rPr>
              <a:t>接收窗口</a:t>
            </a:r>
          </a:p>
        </p:txBody>
      </p:sp>
      <p:grpSp>
        <p:nvGrpSpPr>
          <p:cNvPr id="88075" name="Group 42"/>
          <p:cNvGrpSpPr/>
          <p:nvPr/>
        </p:nvGrpSpPr>
        <p:grpSpPr>
          <a:xfrm>
            <a:off x="2362200" y="2884488"/>
            <a:ext cx="3632200" cy="266700"/>
            <a:chOff x="1504" y="1544"/>
            <a:chExt cx="2288" cy="168"/>
          </a:xfrm>
        </p:grpSpPr>
        <p:sp>
          <p:nvSpPr>
            <p:cNvPr id="88081" name="Rectangle 43"/>
            <p:cNvSpPr/>
            <p:nvPr/>
          </p:nvSpPr>
          <p:spPr>
            <a:xfrm>
              <a:off x="150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88082" name="Rectangle 44"/>
            <p:cNvSpPr/>
            <p:nvPr/>
          </p:nvSpPr>
          <p:spPr>
            <a:xfrm>
              <a:off x="171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88083" name="Rectangle 45"/>
            <p:cNvSpPr/>
            <p:nvPr/>
          </p:nvSpPr>
          <p:spPr>
            <a:xfrm>
              <a:off x="192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88084" name="Rectangle 46"/>
            <p:cNvSpPr/>
            <p:nvPr/>
          </p:nvSpPr>
          <p:spPr>
            <a:xfrm>
              <a:off x="212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88085" name="Rectangle 47"/>
            <p:cNvSpPr/>
            <p:nvPr/>
          </p:nvSpPr>
          <p:spPr>
            <a:xfrm>
              <a:off x="233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88086" name="Rectangle 48"/>
            <p:cNvSpPr/>
            <p:nvPr/>
          </p:nvSpPr>
          <p:spPr>
            <a:xfrm>
              <a:off x="254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88087" name="Rectangle 49"/>
            <p:cNvSpPr/>
            <p:nvPr/>
          </p:nvSpPr>
          <p:spPr>
            <a:xfrm>
              <a:off x="275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88088" name="Rectangle 50"/>
            <p:cNvSpPr/>
            <p:nvPr/>
          </p:nvSpPr>
          <p:spPr>
            <a:xfrm>
              <a:off x="296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88089" name="Rectangle 51"/>
            <p:cNvSpPr/>
            <p:nvPr/>
          </p:nvSpPr>
          <p:spPr>
            <a:xfrm>
              <a:off x="316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88090" name="Rectangle 52"/>
            <p:cNvSpPr/>
            <p:nvPr/>
          </p:nvSpPr>
          <p:spPr>
            <a:xfrm>
              <a:off x="337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88091" name="Rectangle 53"/>
            <p:cNvSpPr/>
            <p:nvPr/>
          </p:nvSpPr>
          <p:spPr>
            <a:xfrm>
              <a:off x="358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</p:grpSp>
      <p:sp>
        <p:nvSpPr>
          <p:cNvPr id="88076" name="Text Box 54"/>
          <p:cNvSpPr txBox="1"/>
          <p:nvPr/>
        </p:nvSpPr>
        <p:spPr>
          <a:xfrm>
            <a:off x="6016625" y="289242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</a:rPr>
              <a:t>……</a:t>
            </a:r>
          </a:p>
        </p:txBody>
      </p:sp>
      <p:sp>
        <p:nvSpPr>
          <p:cNvPr id="88077" name="Rectangle 55"/>
          <p:cNvSpPr/>
          <p:nvPr/>
        </p:nvSpPr>
        <p:spPr>
          <a:xfrm>
            <a:off x="2689225" y="2795588"/>
            <a:ext cx="330200" cy="431800"/>
          </a:xfrm>
          <a:prstGeom prst="rect">
            <a:avLst/>
          </a:prstGeom>
          <a:solidFill>
            <a:srgbClr val="FF99CC">
              <a:alpha val="27058"/>
            </a:srgbClr>
          </a:solidFill>
          <a:ln w="19050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88078" name="Rectangle 3"/>
          <p:cNvSpPr/>
          <p:nvPr/>
        </p:nvSpPr>
        <p:spPr>
          <a:xfrm>
            <a:off x="409575" y="3505200"/>
            <a:ext cx="7896225" cy="12954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</a:rPr>
              <a:t>简单来说：</a:t>
            </a:r>
            <a:r>
              <a:rPr lang="zh-CN" altLang="en-US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位于发送窗口内的分组才允许被发送</a:t>
            </a:r>
            <a:r>
              <a:rPr lang="zh-CN" altLang="en-US" sz="2400" dirty="0"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位于接收窗口内的分组才能被接收，</a:t>
            </a:r>
            <a:r>
              <a:rPr lang="zh-CN" altLang="en-US" sz="2400" u="sng" dirty="0">
                <a:latin typeface="Times New Roman" panose="02020603050405020304" pitchFamily="18" charset="0"/>
              </a:rPr>
              <a:t>关键是窗口如何滑动。</a:t>
            </a:r>
          </a:p>
        </p:txBody>
      </p:sp>
      <p:sp>
        <p:nvSpPr>
          <p:cNvPr id="38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8080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9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9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6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Go-Back-N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正常传输时（示意）</a:t>
            </a:r>
          </a:p>
        </p:txBody>
      </p:sp>
      <p:sp>
        <p:nvSpPr>
          <p:cNvPr id="6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9092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8909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1019175"/>
            <a:ext cx="8239125" cy="5305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Go-Back-N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丢失分组时（示意）</a:t>
            </a:r>
          </a:p>
        </p:txBody>
      </p:sp>
      <p:pic>
        <p:nvPicPr>
          <p:cNvPr id="901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895350"/>
            <a:ext cx="8248650" cy="542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0117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cxnSp>
        <p:nvCxnSpPr>
          <p:cNvPr id="90118" name="直接箭头连接符 7"/>
          <p:cNvCxnSpPr/>
          <p:nvPr/>
        </p:nvCxnSpPr>
        <p:spPr>
          <a:xfrm flipH="1">
            <a:off x="3124200" y="4114800"/>
            <a:ext cx="3276600" cy="304800"/>
          </a:xfrm>
          <a:prstGeom prst="straightConnector1">
            <a:avLst/>
          </a:prstGeom>
          <a:ln w="22225" cap="flat" cmpd="sng">
            <a:solidFill>
              <a:srgbClr val="FF6699"/>
            </a:solidFill>
            <a:prstDash val="sysDash"/>
            <a:headEnd type="none" w="med" len="med"/>
            <a:tailEnd type="arrow" w="med" len="med"/>
          </a:ln>
        </p:spPr>
      </p:cxnSp>
      <p:sp>
        <p:nvSpPr>
          <p:cNvPr id="90119" name="TextBox 8"/>
          <p:cNvSpPr txBox="1"/>
          <p:nvPr/>
        </p:nvSpPr>
        <p:spPr>
          <a:xfrm>
            <a:off x="3930650" y="3962400"/>
            <a:ext cx="801688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FF6699"/>
                </a:solidFill>
                <a:latin typeface="Comic Sans MS" panose="030F0702030302020204" pitchFamily="66" charset="0"/>
              </a:rPr>
              <a:t>ACK 1</a:t>
            </a:r>
            <a:endParaRPr lang="zh-CN" altLang="en-US" b="1" dirty="0">
              <a:solidFill>
                <a:srgbClr val="FF6699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/>
          </p:cNvSpPr>
          <p:nvPr>
            <p:ph type="title"/>
          </p:nvPr>
        </p:nvSpPr>
        <p:spPr>
          <a:xfrm>
            <a:off x="477838" y="296863"/>
            <a:ext cx="7772400" cy="700087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GBN: </a:t>
            </a:r>
            <a:r>
              <a:rPr lang="zh-CN" altLang="en-US" sz="3600" dirty="0"/>
              <a:t>发送方扩展的 </a:t>
            </a:r>
            <a:r>
              <a:rPr lang="en-US" altLang="zh-CN" sz="3600" dirty="0"/>
              <a:t>FSM</a:t>
            </a:r>
          </a:p>
        </p:txBody>
      </p:sp>
      <p:sp>
        <p:nvSpPr>
          <p:cNvPr id="25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1140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91141" name="Group 3"/>
          <p:cNvGrpSpPr/>
          <p:nvPr/>
        </p:nvGrpSpPr>
        <p:grpSpPr>
          <a:xfrm>
            <a:off x="3535363" y="3743325"/>
            <a:ext cx="800100" cy="657225"/>
            <a:chOff x="1939" y="2515"/>
            <a:chExt cx="504" cy="414"/>
          </a:xfrm>
        </p:grpSpPr>
        <p:sp>
          <p:nvSpPr>
            <p:cNvPr id="91165" name="Oval 4"/>
            <p:cNvSpPr/>
            <p:nvPr/>
          </p:nvSpPr>
          <p:spPr>
            <a:xfrm>
              <a:off x="2004" y="2515"/>
              <a:ext cx="420" cy="414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166" name="Text Box 5"/>
            <p:cNvSpPr txBox="1"/>
            <p:nvPr/>
          </p:nvSpPr>
          <p:spPr>
            <a:xfrm>
              <a:off x="1939" y="2611"/>
              <a:ext cx="504" cy="15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</a:rPr>
                <a:t>等待</a:t>
              </a:r>
              <a:endParaRPr lang="zh-CN" altLang="en-US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1142" name="Line 6"/>
          <p:cNvSpPr/>
          <p:nvPr/>
        </p:nvSpPr>
        <p:spPr>
          <a:xfrm>
            <a:off x="2028825" y="2830513"/>
            <a:ext cx="1624013" cy="1069975"/>
          </a:xfrm>
          <a:prstGeom prst="line">
            <a:avLst/>
          </a:prstGeom>
          <a:ln w="28575" cap="flat" cmpd="sng">
            <a:solidFill>
              <a:srgbClr val="000000"/>
            </a:solidFill>
            <a:prstDash val="sysDot"/>
            <a:headEnd type="none" w="med" len="med"/>
            <a:tailEnd type="triangle" w="med" len="med"/>
          </a:ln>
        </p:spPr>
      </p:sp>
      <p:sp>
        <p:nvSpPr>
          <p:cNvPr id="91143" name="Text Box 7"/>
          <p:cNvSpPr txBox="1"/>
          <p:nvPr/>
        </p:nvSpPr>
        <p:spPr>
          <a:xfrm>
            <a:off x="4751388" y="3810000"/>
            <a:ext cx="2776537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start_timer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udt_send(sndpkt[base])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udt_send(sndpkt[base+1])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…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udt_send(sndpkt[nextseqnum-1])</a:t>
            </a:r>
          </a:p>
          <a:p>
            <a:pPr algn="ctr"/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1144" name="Text Box 8"/>
          <p:cNvSpPr txBox="1"/>
          <p:nvPr/>
        </p:nvSpPr>
        <p:spPr>
          <a:xfrm>
            <a:off x="4773613" y="3505200"/>
            <a:ext cx="1100137" cy="3444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zh-CN" altLang="en-US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超时</a:t>
            </a:r>
          </a:p>
          <a:p>
            <a:pPr algn="ctr"/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91145" name="Line 9"/>
          <p:cNvSpPr/>
          <p:nvPr/>
        </p:nvSpPr>
        <p:spPr>
          <a:xfrm>
            <a:off x="4857750" y="3851275"/>
            <a:ext cx="1619250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46" name="Freeform 10"/>
          <p:cNvSpPr/>
          <p:nvPr/>
        </p:nvSpPr>
        <p:spPr>
          <a:xfrm>
            <a:off x="4360863" y="3498850"/>
            <a:ext cx="393700" cy="1152525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147" name="Text Box 11"/>
          <p:cNvSpPr txBox="1"/>
          <p:nvPr/>
        </p:nvSpPr>
        <p:spPr>
          <a:xfrm>
            <a:off x="3194050" y="1069975"/>
            <a:ext cx="2333625" cy="257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rdt_send(data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) </a:t>
            </a:r>
            <a:endParaRPr lang="en-US" altLang="zh-CN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48" name="Line 12"/>
          <p:cNvSpPr/>
          <p:nvPr/>
        </p:nvSpPr>
        <p:spPr>
          <a:xfrm>
            <a:off x="3302000" y="1389063"/>
            <a:ext cx="191452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3197" name="Text Box 13"/>
          <p:cNvSpPr txBox="1"/>
          <p:nvPr/>
        </p:nvSpPr>
        <p:spPr>
          <a:xfrm>
            <a:off x="3194050" y="1411288"/>
            <a:ext cx="5521325" cy="14668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if (nextseqnum &lt; base+N) {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sndpkt[nextseqnum] = make_pkt(nextseqnum,data,chksum)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udt_send(sndpkt[nextseqnum])</a:t>
            </a:r>
          </a:p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    if (base == nextseqnum)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   start_timer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nextseqnum++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}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else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refuse_data(data)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1150" name="Freeform 14"/>
          <p:cNvSpPr/>
          <p:nvPr/>
        </p:nvSpPr>
        <p:spPr>
          <a:xfrm rot="5142103" flipH="1">
            <a:off x="3787775" y="2933700"/>
            <a:ext cx="393700" cy="1152525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99" name="Text Box 15"/>
          <p:cNvSpPr txBox="1"/>
          <p:nvPr/>
        </p:nvSpPr>
        <p:spPr>
          <a:xfrm>
            <a:off x="3343275" y="5478463"/>
            <a:ext cx="3686175" cy="828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</a:rPr>
              <a:t>base = getacknum(rcvpkt)+1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If (base == nextseqnum)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stop_timer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else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  start_timer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1152" name="Text Box 16"/>
          <p:cNvSpPr txBox="1"/>
          <p:nvPr/>
        </p:nvSpPr>
        <p:spPr>
          <a:xfrm>
            <a:off x="3355975" y="4978400"/>
            <a:ext cx="2833688" cy="447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rdt_rcv(rcvpkt) &amp;&amp; </a:t>
            </a:r>
          </a:p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   notcorrupt(rcvpkt) </a:t>
            </a:r>
          </a:p>
          <a:p>
            <a:pPr algn="ctr"/>
            <a:endParaRPr lang="zh-CN" altLang="en-US" sz="1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53" name="Line 17"/>
          <p:cNvSpPr/>
          <p:nvPr/>
        </p:nvSpPr>
        <p:spPr>
          <a:xfrm>
            <a:off x="3448050" y="5502275"/>
            <a:ext cx="161925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4" name="Freeform 18"/>
          <p:cNvSpPr/>
          <p:nvPr/>
        </p:nvSpPr>
        <p:spPr>
          <a:xfrm>
            <a:off x="3505200" y="4446588"/>
            <a:ext cx="1054100" cy="674687"/>
          </a:xfrm>
          <a:custGeom>
            <a:avLst/>
            <a:gdLst>
              <a:gd name="txL" fmla="*/ 0 w 664"/>
              <a:gd name="txT" fmla="*/ 0 h 425"/>
              <a:gd name="txR" fmla="*/ 664 w 664"/>
              <a:gd name="txB" fmla="*/ 425 h 425"/>
            </a:gdLst>
            <a:ahLst/>
            <a:cxnLst>
              <a:cxn ang="0">
                <a:pos x="2147483647" y="2147483647"/>
              </a:cxn>
              <a:cxn ang="0">
                <a:pos x="2147483647" y="0"/>
              </a:cxn>
            </a:cxnLst>
            <a:rect l="txL" t="txT" r="txR" b="txB"/>
            <a:pathLst>
              <a:path w="664" h="425">
                <a:moveTo>
                  <a:pt x="241" y="20"/>
                </a:moveTo>
                <a:cubicBezTo>
                  <a:pt x="0" y="393"/>
                  <a:pt x="664" y="425"/>
                  <a:pt x="388" y="0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155" name="Line 19"/>
          <p:cNvSpPr/>
          <p:nvPr/>
        </p:nvSpPr>
        <p:spPr>
          <a:xfrm>
            <a:off x="1614488" y="3257550"/>
            <a:ext cx="80327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6" name="Text Box 20"/>
          <p:cNvSpPr txBox="1"/>
          <p:nvPr/>
        </p:nvSpPr>
        <p:spPr>
          <a:xfrm>
            <a:off x="1487488" y="3227388"/>
            <a:ext cx="1485900" cy="5016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base=1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nextseqnum=1</a:t>
            </a:r>
            <a:endParaRPr lang="en-US" altLang="zh-CN" sz="1400" dirty="0"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1157" name="Text Box 21"/>
          <p:cNvSpPr txBox="1"/>
          <p:nvPr/>
        </p:nvSpPr>
        <p:spPr>
          <a:xfrm>
            <a:off x="838200" y="4343400"/>
            <a:ext cx="2994025" cy="4476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rdt_rcv(rcvpkt) </a:t>
            </a:r>
          </a:p>
          <a:p>
            <a:r>
              <a:rPr lang="en-US" altLang="zh-CN" sz="1400" b="1" dirty="0">
                <a:solidFill>
                  <a:schemeClr val="accent2"/>
                </a:solidFill>
                <a:latin typeface="Arial" panose="020B0604020202020204" pitchFamily="34" charset="0"/>
              </a:rPr>
              <a:t>   &amp;&amp; corrupt(rcvpkt) </a:t>
            </a:r>
          </a:p>
          <a:p>
            <a:pPr algn="ctr"/>
            <a:endParaRPr lang="zh-CN" altLang="en-US" sz="20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1158" name="Line 22"/>
          <p:cNvSpPr/>
          <p:nvPr/>
        </p:nvSpPr>
        <p:spPr>
          <a:xfrm flipV="1">
            <a:off x="1343025" y="4787900"/>
            <a:ext cx="1520825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9" name="Freeform 23"/>
          <p:cNvSpPr/>
          <p:nvPr/>
        </p:nvSpPr>
        <p:spPr>
          <a:xfrm>
            <a:off x="2898775" y="4221163"/>
            <a:ext cx="695325" cy="638175"/>
          </a:xfrm>
          <a:custGeom>
            <a:avLst/>
            <a:gdLst>
              <a:gd name="txL" fmla="*/ 0 w 1095"/>
              <a:gd name="txT" fmla="*/ 0 h 1005"/>
              <a:gd name="txR" fmla="*/ 1095 w 1095"/>
              <a:gd name="txB" fmla="*/ 1005 h 1005"/>
            </a:gdLst>
            <a:ahLst/>
            <a:cxnLst>
              <a:cxn ang="0">
                <a:pos x="2147483647" y="0"/>
              </a:cxn>
              <a:cxn ang="0">
                <a:pos x="2147483647" y="2147483647"/>
              </a:cxn>
            </a:cxnLst>
            <a:rect l="txL" t="txT" r="txR" b="txB"/>
            <a:pathLst>
              <a:path w="1095" h="1005">
                <a:moveTo>
                  <a:pt x="1005" y="0"/>
                </a:moveTo>
                <a:cubicBezTo>
                  <a:pt x="0" y="30"/>
                  <a:pt x="645" y="1005"/>
                  <a:pt x="1095" y="165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1160" name="Text Box 24"/>
          <p:cNvSpPr txBox="1"/>
          <p:nvPr/>
        </p:nvSpPr>
        <p:spPr>
          <a:xfrm>
            <a:off x="1530350" y="2927350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91161" name="Text Box 17"/>
          <p:cNvSpPr txBox="1"/>
          <p:nvPr/>
        </p:nvSpPr>
        <p:spPr>
          <a:xfrm>
            <a:off x="1905000" y="4876800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29" name="线形标注 1(带强调线) 28"/>
          <p:cNvSpPr/>
          <p:nvPr/>
        </p:nvSpPr>
        <p:spPr>
          <a:xfrm>
            <a:off x="6324600" y="25146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-7005"/>
              <a:gd name="adj4" fmla="val -73551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b="1" dirty="0">
                <a:latin typeface="Comic Sans MS" panose="030F0702030302020204" pitchFamily="66" charset="0"/>
              </a:rPr>
              <a:t>发送方仅使用一个定时器，它被当作是最早的已发送但未被确认的分组所使用的定时器。</a:t>
            </a:r>
          </a:p>
        </p:txBody>
      </p:sp>
      <p:sp>
        <p:nvSpPr>
          <p:cNvPr id="30" name="线形标注 1(带强调线) 29"/>
          <p:cNvSpPr/>
          <p:nvPr/>
        </p:nvSpPr>
        <p:spPr>
          <a:xfrm>
            <a:off x="6781800" y="5334000"/>
            <a:ext cx="2362200" cy="1066800"/>
          </a:xfrm>
          <a:prstGeom prst="accentCallout1">
            <a:avLst>
              <a:gd name="adj1" fmla="val 18750"/>
              <a:gd name="adj2" fmla="val -8333"/>
              <a:gd name="adj3" fmla="val 49861"/>
              <a:gd name="adj4" fmla="val -56806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b="1" dirty="0">
                <a:latin typeface="Comic Sans MS" panose="030F0702030302020204" pitchFamily="66" charset="0"/>
              </a:rPr>
              <a:t>如果收到一个</a:t>
            </a:r>
            <a:r>
              <a:rPr lang="en-US" altLang="zh-CN" b="1" dirty="0">
                <a:latin typeface="Comic Sans MS" panose="030F0702030302020204" pitchFamily="66" charset="0"/>
              </a:rPr>
              <a:t>ACK</a:t>
            </a:r>
            <a:r>
              <a:rPr lang="zh-CN" altLang="en-US" b="1" dirty="0">
                <a:latin typeface="Comic Sans MS" panose="030F0702030302020204" pitchFamily="66" charset="0"/>
              </a:rPr>
              <a:t>，但仍有未被确认的分组，则定时器重启。否则定时器被终止。</a:t>
            </a:r>
          </a:p>
        </p:txBody>
      </p:sp>
      <p:sp>
        <p:nvSpPr>
          <p:cNvPr id="4" name="椭圆形标注 3"/>
          <p:cNvSpPr/>
          <p:nvPr/>
        </p:nvSpPr>
        <p:spPr>
          <a:xfrm>
            <a:off x="-76200" y="5403850"/>
            <a:ext cx="2962275" cy="1301750"/>
          </a:xfrm>
          <a:prstGeom prst="wedgeEllipseCallout">
            <a:avLst>
              <a:gd name="adj1" fmla="val 58444"/>
              <a:gd name="adj2" fmla="val -47111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忽略重复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或过期的</a:t>
            </a:r>
            <a:r>
              <a:rPr lang="en-US" altLang="zh-CN" sz="2400" b="1" dirty="0">
                <a:latin typeface="Comic Sans MS" panose="030F0702030302020204" pitchFamily="66" charset="0"/>
              </a:rPr>
              <a:t>Ack</a:t>
            </a: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3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3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3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3600" dirty="0"/>
              <a:t>GBN: </a:t>
            </a:r>
            <a:r>
              <a:rPr lang="zh-CN" altLang="en-US" sz="3600" dirty="0"/>
              <a:t>接收方扩展 </a:t>
            </a:r>
            <a:r>
              <a:rPr lang="en-US" altLang="zh-CN" sz="3600" dirty="0"/>
              <a:t>FSM</a:t>
            </a:r>
          </a:p>
        </p:txBody>
      </p:sp>
      <p:sp>
        <p:nvSpPr>
          <p:cNvPr id="92163" name="Rectangle 3"/>
          <p:cNvSpPr>
            <a:spLocks noGrp="1"/>
          </p:cNvSpPr>
          <p:nvPr>
            <p:ph sz="half" idx="1"/>
          </p:nvPr>
        </p:nvSpPr>
        <p:spPr>
          <a:xfrm>
            <a:off x="801688" y="3641725"/>
            <a:ext cx="8148637" cy="2854325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累积确认：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对正确接收的分组总是发送</a:t>
            </a:r>
            <a:r>
              <a:rPr lang="zh-CN" altLang="en-US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具有最高按序序号的</a:t>
            </a: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ACK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可能产生冗余的</a:t>
            </a:r>
            <a:r>
              <a:rPr lang="en-US" altLang="zh-CN" sz="2000" dirty="0">
                <a:latin typeface="+mn-lt"/>
                <a:ea typeface="+mn-ea"/>
              </a:rPr>
              <a:t>ACKs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仅仅需要记住期望的序号值</a:t>
            </a:r>
            <a:r>
              <a:rPr lang="zh-CN" altLang="en-US" sz="2000" b="1" dirty="0">
                <a:latin typeface="Courier New" panose="02070309020205020404" pitchFamily="49" charset="0"/>
                <a:ea typeface="+mn-ea"/>
              </a:rPr>
              <a:t>（</a:t>
            </a:r>
            <a:r>
              <a:rPr lang="en-US" altLang="zh-CN" sz="2000" b="1" dirty="0">
                <a:latin typeface="Courier New" panose="02070309020205020404" pitchFamily="49" charset="0"/>
                <a:ea typeface="+mn-ea"/>
              </a:rPr>
              <a:t>expectedseqnum</a:t>
            </a:r>
            <a:r>
              <a:rPr lang="zh-CN" altLang="en-US" sz="2000" b="1" dirty="0">
                <a:latin typeface="Courier New" panose="02070309020205020404" pitchFamily="49" charset="0"/>
                <a:ea typeface="+mn-ea"/>
              </a:rPr>
              <a:t>）</a:t>
            </a:r>
            <a:endParaRPr lang="zh-CN" altLang="en-US" sz="2000" dirty="0"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对失序的分组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丢弃 (不缓存</a:t>
            </a:r>
            <a:r>
              <a:rPr lang="en-US" altLang="zh-CN" sz="2000" dirty="0">
                <a:latin typeface="+mn-lt"/>
                <a:ea typeface="+mn-ea"/>
              </a:rPr>
              <a:t>) -&gt;</a:t>
            </a:r>
            <a:r>
              <a:rPr lang="zh-CN" altLang="en-US" sz="2000" dirty="0">
                <a:latin typeface="+mn-lt"/>
                <a:ea typeface="+mn-ea"/>
              </a:rPr>
              <a:t>因为超时之后，发送方会重传所有已发送未被确认的分组。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重新确认具有按序的分组</a:t>
            </a:r>
          </a:p>
        </p:txBody>
      </p:sp>
      <p:sp>
        <p:nvSpPr>
          <p:cNvPr id="18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216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2166" name="Text Box 5"/>
          <p:cNvSpPr txBox="1"/>
          <p:nvPr/>
        </p:nvSpPr>
        <p:spPr>
          <a:xfrm>
            <a:off x="3068638" y="2209800"/>
            <a:ext cx="800100" cy="238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Wait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2167" name="Line 6"/>
          <p:cNvSpPr/>
          <p:nvPr/>
        </p:nvSpPr>
        <p:spPr>
          <a:xfrm>
            <a:off x="844550" y="1881188"/>
            <a:ext cx="2298700" cy="474662"/>
          </a:xfrm>
          <a:prstGeom prst="line">
            <a:avLst/>
          </a:prstGeom>
          <a:ln w="28575" cap="flat" cmpd="sng">
            <a:solidFill>
              <a:srgbClr val="000000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92168" name="Text Box 7"/>
          <p:cNvSpPr txBox="1"/>
          <p:nvPr/>
        </p:nvSpPr>
        <p:spPr>
          <a:xfrm>
            <a:off x="2557463" y="1468438"/>
            <a:ext cx="1617662" cy="3143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2169" name="Text Box 8"/>
          <p:cNvSpPr txBox="1"/>
          <p:nvPr/>
        </p:nvSpPr>
        <p:spPr>
          <a:xfrm>
            <a:off x="2597150" y="1192213"/>
            <a:ext cx="725488" cy="2476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default</a:t>
            </a:r>
            <a:endParaRPr lang="en-US" altLang="zh-CN" sz="1400" dirty="0"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2170" name="Line 9"/>
          <p:cNvSpPr/>
          <p:nvPr/>
        </p:nvSpPr>
        <p:spPr>
          <a:xfrm>
            <a:off x="2678113" y="1489075"/>
            <a:ext cx="815975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1" name="Freeform 10"/>
          <p:cNvSpPr/>
          <p:nvPr/>
        </p:nvSpPr>
        <p:spPr>
          <a:xfrm>
            <a:off x="3832225" y="1784350"/>
            <a:ext cx="828675" cy="1152525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172" name="Text Box 11"/>
          <p:cNvSpPr txBox="1"/>
          <p:nvPr/>
        </p:nvSpPr>
        <p:spPr>
          <a:xfrm>
            <a:off x="4325938" y="1554163"/>
            <a:ext cx="3570287" cy="5635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rdt_rcv(rcvpkt)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notcurrupt(rcvpkt)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  &amp;&amp; hasseqnum(rcvpkt,expectedseqnum) 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2173" name="Line 12"/>
          <p:cNvSpPr/>
          <p:nvPr/>
        </p:nvSpPr>
        <p:spPr>
          <a:xfrm>
            <a:off x="4395788" y="2246313"/>
            <a:ext cx="3175000" cy="1587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4" name="Text Box 13"/>
          <p:cNvSpPr txBox="1"/>
          <p:nvPr/>
        </p:nvSpPr>
        <p:spPr>
          <a:xfrm>
            <a:off x="4330700" y="2289175"/>
            <a:ext cx="4314825" cy="8588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extract(rcvpkt,data)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deliver_data(data)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make_pkt(expectedseqnum,ACK,chksum)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udt_send(sndpkt)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expectedseqnum++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2175" name="Freeform 14"/>
          <p:cNvSpPr/>
          <p:nvPr/>
        </p:nvSpPr>
        <p:spPr>
          <a:xfrm rot="5142103" flipH="1">
            <a:off x="3305175" y="1260475"/>
            <a:ext cx="393700" cy="1152525"/>
          </a:xfrm>
          <a:custGeom>
            <a:avLst/>
            <a:gdLst>
              <a:gd name="txL" fmla="*/ 0 w 619"/>
              <a:gd name="txT" fmla="*/ 0 h 1815"/>
              <a:gd name="txR" fmla="*/ 619 w 619"/>
              <a:gd name="txB" fmla="*/ 1815 h 1815"/>
            </a:gdLst>
            <a:ahLst/>
            <a:cxnLst>
              <a:cxn ang="0">
                <a:pos x="2147483647" y="2147483647"/>
              </a:cxn>
              <a:cxn ang="0">
                <a:pos x="0" y="2147483647"/>
              </a:cxn>
            </a:cxnLst>
            <a:rect l="txL" t="txT" r="txR" b="txB"/>
            <a:pathLst>
              <a:path w="619" h="1815">
                <a:moveTo>
                  <a:pt x="39" y="1136"/>
                </a:moveTo>
                <a:cubicBezTo>
                  <a:pt x="619" y="1815"/>
                  <a:pt x="484" y="0"/>
                  <a:pt x="0" y="773"/>
                </a:cubicBezTo>
              </a:path>
            </a:pathLst>
          </a:custGeom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176" name="Line 15"/>
          <p:cNvSpPr/>
          <p:nvPr/>
        </p:nvSpPr>
        <p:spPr>
          <a:xfrm>
            <a:off x="784225" y="2293938"/>
            <a:ext cx="123825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7" name="Text Box 16"/>
          <p:cNvSpPr txBox="1"/>
          <p:nvPr/>
        </p:nvSpPr>
        <p:spPr>
          <a:xfrm>
            <a:off x="738188" y="2241550"/>
            <a:ext cx="3641725" cy="9810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r>
              <a:rPr lang="en-US" altLang="zh-CN" sz="1400" dirty="0">
                <a:latin typeface="Arial" panose="020B0604020202020204" pitchFamily="34" charset="0"/>
              </a:rPr>
              <a:t>expectedseqnum=1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sndpkt =    </a:t>
            </a:r>
          </a:p>
          <a:p>
            <a:r>
              <a:rPr lang="en-US" altLang="zh-CN" sz="1400" dirty="0">
                <a:latin typeface="Arial" panose="020B0604020202020204" pitchFamily="34" charset="0"/>
              </a:rPr>
              <a:t>make_pkt(0,ACK,chksum)</a:t>
            </a:r>
          </a:p>
          <a:p>
            <a:endParaRPr lang="en-US" altLang="zh-CN" sz="1400" dirty="0">
              <a:latin typeface="Times New Roman" panose="02020603050405020304" pitchFamily="18" charset="0"/>
            </a:endParaRPr>
          </a:p>
          <a:p>
            <a:pPr algn="ctr"/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92178" name="Text Box 17"/>
          <p:cNvSpPr txBox="1"/>
          <p:nvPr/>
        </p:nvSpPr>
        <p:spPr>
          <a:xfrm>
            <a:off x="730250" y="1990725"/>
            <a:ext cx="3238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92179" name="Oval 4"/>
          <p:cNvSpPr/>
          <p:nvPr/>
        </p:nvSpPr>
        <p:spPr>
          <a:xfrm>
            <a:off x="3124200" y="2057400"/>
            <a:ext cx="666750" cy="657225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zh-CN" altLang="en-US" sz="1200" b="1" dirty="0">
                <a:latin typeface="Comic Sans MS" panose="030F0702030302020204" pitchFamily="66" charset="0"/>
              </a:rPr>
              <a:t>等待</a:t>
            </a:r>
          </a:p>
        </p:txBody>
      </p:sp>
    </p:spTree>
  </p:cSld>
  <p:clrMapOvr>
    <a:masterClrMapping/>
  </p:clrMapOvr>
  <p:transition>
    <p:rand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3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GBN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例子（书）</a:t>
            </a:r>
          </a:p>
        </p:txBody>
      </p:sp>
      <p:sp>
        <p:nvSpPr>
          <p:cNvPr id="93187" name="Text Box 4"/>
          <p:cNvSpPr txBox="1"/>
          <p:nvPr/>
        </p:nvSpPr>
        <p:spPr>
          <a:xfrm>
            <a:off x="2632075" y="1412875"/>
            <a:ext cx="1246188" cy="1465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pkt0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pkt1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pkt2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pkt3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(wait)</a:t>
            </a:r>
          </a:p>
        </p:txBody>
      </p:sp>
      <p:sp>
        <p:nvSpPr>
          <p:cNvPr id="93188" name="Text Box 5"/>
          <p:cNvSpPr txBox="1"/>
          <p:nvPr/>
        </p:nvSpPr>
        <p:spPr>
          <a:xfrm>
            <a:off x="2952750" y="1041400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93189" name="Text Box 6"/>
          <p:cNvSpPr txBox="1"/>
          <p:nvPr/>
        </p:nvSpPr>
        <p:spPr>
          <a:xfrm>
            <a:off x="5983288" y="1060450"/>
            <a:ext cx="10715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93190" name="Line 14"/>
          <p:cNvSpPr/>
          <p:nvPr/>
        </p:nvSpPr>
        <p:spPr>
          <a:xfrm>
            <a:off x="6057900" y="1658938"/>
            <a:ext cx="11113" cy="45386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3191" name="Text Box 15"/>
          <p:cNvSpPr txBox="1"/>
          <p:nvPr/>
        </p:nvSpPr>
        <p:spPr>
          <a:xfrm>
            <a:off x="6069013" y="1658938"/>
            <a:ext cx="2573337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pkt0,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 send ack0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pkt1,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 send ack1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pkt3, 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discard</a:t>
            </a: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, (re)send ack1</a:t>
            </a:r>
          </a:p>
        </p:txBody>
      </p:sp>
      <p:sp>
        <p:nvSpPr>
          <p:cNvPr id="93192" name="Text Box 22"/>
          <p:cNvSpPr txBox="1"/>
          <p:nvPr/>
        </p:nvSpPr>
        <p:spPr>
          <a:xfrm>
            <a:off x="1776413" y="3016250"/>
            <a:ext cx="2154237" cy="9159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ack0, send pkt4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ack1, send pkt5</a:t>
            </a:r>
          </a:p>
          <a:p>
            <a:pPr algn="r"/>
            <a:endParaRPr lang="en-US" altLang="zh-CN" sz="18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pic>
        <p:nvPicPr>
          <p:cNvPr id="93193" name="Picture 34" descr="alarm_clock_ring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4164013"/>
            <a:ext cx="436563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94" name="Text Box 35"/>
          <p:cNvSpPr txBox="1"/>
          <p:nvPr/>
        </p:nvSpPr>
        <p:spPr>
          <a:xfrm>
            <a:off x="2311400" y="4379913"/>
            <a:ext cx="1538288" cy="298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75000"/>
              </a:lnSpc>
            </a:pPr>
            <a:r>
              <a:rPr lang="en-US" altLang="zh-CN" sz="1800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pkt 2 timeout</a:t>
            </a:r>
          </a:p>
        </p:txBody>
      </p:sp>
      <p:sp>
        <p:nvSpPr>
          <p:cNvPr id="93195" name="Text Box 36"/>
          <p:cNvSpPr txBox="1"/>
          <p:nvPr/>
        </p:nvSpPr>
        <p:spPr>
          <a:xfrm>
            <a:off x="2625725" y="4594225"/>
            <a:ext cx="1257300" cy="1338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pkt2</a:t>
            </a:r>
          </a:p>
          <a:p>
            <a:pPr algn="r"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pkt3</a:t>
            </a:r>
          </a:p>
          <a:p>
            <a:pPr algn="r">
              <a:lnSpc>
                <a:spcPct val="90000"/>
              </a:lnSpc>
            </a:pPr>
            <a:endParaRPr lang="en-US" altLang="zh-CN" sz="1800" dirty="0">
              <a:latin typeface="Tahoma" panose="020B0604030504040204" pitchFamily="34" charset="0"/>
              <a:ea typeface="MS PGothic" panose="020B0600070205080204" pitchFamily="34" charset="-128"/>
            </a:endParaRPr>
          </a:p>
          <a:p>
            <a:pPr algn="r"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pkt4</a:t>
            </a:r>
          </a:p>
          <a:p>
            <a:pPr algn="r"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pkt5</a:t>
            </a:r>
          </a:p>
        </p:txBody>
      </p:sp>
      <p:sp>
        <p:nvSpPr>
          <p:cNvPr id="93196" name="Line 7"/>
          <p:cNvSpPr/>
          <p:nvPr/>
        </p:nvSpPr>
        <p:spPr>
          <a:xfrm>
            <a:off x="3922713" y="1606550"/>
            <a:ext cx="2101850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197" name="Line 11"/>
          <p:cNvSpPr/>
          <p:nvPr/>
        </p:nvSpPr>
        <p:spPr>
          <a:xfrm>
            <a:off x="3921125" y="1881188"/>
            <a:ext cx="2100263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198" name="Line 12"/>
          <p:cNvSpPr/>
          <p:nvPr/>
        </p:nvSpPr>
        <p:spPr>
          <a:xfrm>
            <a:off x="3937000" y="2144713"/>
            <a:ext cx="876300" cy="200025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199" name="Line 13"/>
          <p:cNvSpPr/>
          <p:nvPr/>
        </p:nvSpPr>
        <p:spPr>
          <a:xfrm>
            <a:off x="3943350" y="2430463"/>
            <a:ext cx="2100263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0" name="Line 17"/>
          <p:cNvSpPr/>
          <p:nvPr/>
        </p:nvSpPr>
        <p:spPr>
          <a:xfrm flipH="1">
            <a:off x="3929063" y="2130425"/>
            <a:ext cx="2014537" cy="1066800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1" name="Text Box 19"/>
          <p:cNvSpPr txBox="1"/>
          <p:nvPr/>
        </p:nvSpPr>
        <p:spPr>
          <a:xfrm>
            <a:off x="4699000" y="2179638"/>
            <a:ext cx="341313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93202" name="Text Box 20"/>
          <p:cNvSpPr txBox="1"/>
          <p:nvPr/>
        </p:nvSpPr>
        <p:spPr>
          <a:xfrm>
            <a:off x="4857750" y="2200275"/>
            <a:ext cx="52228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93203" name="Line 21"/>
          <p:cNvSpPr/>
          <p:nvPr/>
        </p:nvSpPr>
        <p:spPr>
          <a:xfrm flipH="1">
            <a:off x="3925888" y="2416175"/>
            <a:ext cx="2014537" cy="1100138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4" name="Line 24"/>
          <p:cNvSpPr/>
          <p:nvPr/>
        </p:nvSpPr>
        <p:spPr>
          <a:xfrm>
            <a:off x="3929063" y="3252788"/>
            <a:ext cx="2100262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5" name="Line 25"/>
          <p:cNvSpPr/>
          <p:nvPr/>
        </p:nvSpPr>
        <p:spPr>
          <a:xfrm>
            <a:off x="3960813" y="3571875"/>
            <a:ext cx="2101850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6" name="Line 26"/>
          <p:cNvSpPr/>
          <p:nvPr/>
        </p:nvSpPr>
        <p:spPr>
          <a:xfrm flipH="1">
            <a:off x="3957638" y="2946400"/>
            <a:ext cx="2014537" cy="1100138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93207" name="Group 29"/>
          <p:cNvGrpSpPr/>
          <p:nvPr/>
        </p:nvGrpSpPr>
        <p:grpSpPr>
          <a:xfrm>
            <a:off x="3817938" y="2135188"/>
            <a:ext cx="103187" cy="2462212"/>
            <a:chOff x="3651" y="1878"/>
            <a:chExt cx="78" cy="963"/>
          </a:xfrm>
        </p:grpSpPr>
        <p:sp>
          <p:nvSpPr>
            <p:cNvPr id="93280" name="Line 30"/>
            <p:cNvSpPr/>
            <p:nvPr/>
          </p:nvSpPr>
          <p:spPr>
            <a:xfrm>
              <a:off x="3729" y="1879"/>
              <a:ext cx="0" cy="96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281" name="Line 31"/>
            <p:cNvSpPr/>
            <p:nvPr/>
          </p:nvSpPr>
          <p:spPr>
            <a:xfrm flipH="1">
              <a:off x="3651" y="1878"/>
              <a:ext cx="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3282" name="Line 32"/>
            <p:cNvSpPr/>
            <p:nvPr/>
          </p:nvSpPr>
          <p:spPr>
            <a:xfrm flipH="1">
              <a:off x="3651" y="2841"/>
              <a:ext cx="7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93208" name="Line 37"/>
          <p:cNvSpPr/>
          <p:nvPr/>
        </p:nvSpPr>
        <p:spPr>
          <a:xfrm>
            <a:off x="3937000" y="4765675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09" name="Line 38"/>
          <p:cNvSpPr/>
          <p:nvPr/>
        </p:nvSpPr>
        <p:spPr>
          <a:xfrm>
            <a:off x="3929063" y="5010150"/>
            <a:ext cx="2101850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10" name="Line 39"/>
          <p:cNvSpPr/>
          <p:nvPr/>
        </p:nvSpPr>
        <p:spPr>
          <a:xfrm>
            <a:off x="3922713" y="5464175"/>
            <a:ext cx="2101850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11" name="Line 40"/>
          <p:cNvSpPr/>
          <p:nvPr/>
        </p:nvSpPr>
        <p:spPr>
          <a:xfrm>
            <a:off x="3925888" y="5697538"/>
            <a:ext cx="2100262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12" name="Text Box 41"/>
          <p:cNvSpPr txBox="1"/>
          <p:nvPr/>
        </p:nvSpPr>
        <p:spPr>
          <a:xfrm>
            <a:off x="6056313" y="3278188"/>
            <a:ext cx="2524125" cy="6477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pkt4, 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discard</a:t>
            </a: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,  (re)send ack1</a:t>
            </a:r>
          </a:p>
        </p:txBody>
      </p:sp>
      <p:sp>
        <p:nvSpPr>
          <p:cNvPr id="93213" name="Text Box 42"/>
          <p:cNvSpPr txBox="1"/>
          <p:nvPr/>
        </p:nvSpPr>
        <p:spPr>
          <a:xfrm>
            <a:off x="6057900" y="3844925"/>
            <a:ext cx="2452688" cy="646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pkt5, </a:t>
            </a:r>
          </a:p>
          <a:p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discard</a:t>
            </a: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, (re)send ack1</a:t>
            </a:r>
          </a:p>
        </p:txBody>
      </p:sp>
      <p:sp>
        <p:nvSpPr>
          <p:cNvPr id="93214" name="Text Box 43"/>
          <p:cNvSpPr txBox="1"/>
          <p:nvPr/>
        </p:nvSpPr>
        <p:spPr>
          <a:xfrm>
            <a:off x="6005513" y="4783138"/>
            <a:ext cx="2065337" cy="2085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pkt2, 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deliver, send ack2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pkt3, 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deliver, send ack3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pkt4, 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deliver, send ack4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rcv pkt5,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 deliver, send ack5</a:t>
            </a:r>
          </a:p>
        </p:txBody>
      </p:sp>
      <p:sp>
        <p:nvSpPr>
          <p:cNvPr id="93215" name="Text Box 44"/>
          <p:cNvSpPr txBox="1"/>
          <p:nvPr/>
        </p:nvSpPr>
        <p:spPr>
          <a:xfrm>
            <a:off x="2079625" y="3881438"/>
            <a:ext cx="1811338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Tahoma" panose="020B0604030504040204" pitchFamily="34" charset="0"/>
                <a:ea typeface="MS PGothic" panose="020B0600070205080204" pitchFamily="34" charset="-128"/>
              </a:rPr>
              <a:t>ignore duplicate ACK</a:t>
            </a:r>
          </a:p>
        </p:txBody>
      </p:sp>
      <p:grpSp>
        <p:nvGrpSpPr>
          <p:cNvPr id="93216" name="Group 65"/>
          <p:cNvGrpSpPr/>
          <p:nvPr/>
        </p:nvGrpSpPr>
        <p:grpSpPr>
          <a:xfrm>
            <a:off x="182563" y="1450975"/>
            <a:ext cx="1512887" cy="304800"/>
            <a:chOff x="115" y="914"/>
            <a:chExt cx="953" cy="192"/>
          </a:xfrm>
        </p:grpSpPr>
        <p:sp>
          <p:nvSpPr>
            <p:cNvPr id="93278" name="Rectangle 60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79" name="Text Box 46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93217" name="Text Box 59"/>
          <p:cNvSpPr txBox="1"/>
          <p:nvPr/>
        </p:nvSpPr>
        <p:spPr>
          <a:xfrm>
            <a:off x="-107950" y="1060450"/>
            <a:ext cx="26606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 window (N=4)</a:t>
            </a:r>
          </a:p>
        </p:txBody>
      </p:sp>
      <p:grpSp>
        <p:nvGrpSpPr>
          <p:cNvPr id="93218" name="Group 67"/>
          <p:cNvGrpSpPr/>
          <p:nvPr/>
        </p:nvGrpSpPr>
        <p:grpSpPr>
          <a:xfrm>
            <a:off x="179388" y="1736725"/>
            <a:ext cx="1512887" cy="304800"/>
            <a:chOff x="115" y="914"/>
            <a:chExt cx="953" cy="192"/>
          </a:xfrm>
        </p:grpSpPr>
        <p:sp>
          <p:nvSpPr>
            <p:cNvPr id="93276" name="Rectangle 68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77" name="Text Box 69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93219" name="Group 70"/>
          <p:cNvGrpSpPr/>
          <p:nvPr/>
        </p:nvGrpSpPr>
        <p:grpSpPr>
          <a:xfrm>
            <a:off x="187325" y="2022475"/>
            <a:ext cx="1512888" cy="304800"/>
            <a:chOff x="115" y="914"/>
            <a:chExt cx="953" cy="192"/>
          </a:xfrm>
        </p:grpSpPr>
        <p:sp>
          <p:nvSpPr>
            <p:cNvPr id="93274" name="Rectangle 71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75" name="Text Box 72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93220" name="Group 73"/>
          <p:cNvGrpSpPr/>
          <p:nvPr/>
        </p:nvGrpSpPr>
        <p:grpSpPr>
          <a:xfrm>
            <a:off x="184150" y="2297113"/>
            <a:ext cx="1512888" cy="304800"/>
            <a:chOff x="115" y="914"/>
            <a:chExt cx="953" cy="192"/>
          </a:xfrm>
        </p:grpSpPr>
        <p:sp>
          <p:nvSpPr>
            <p:cNvPr id="93272" name="Rectangle 74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73" name="Text Box 75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93221" name="Rectangle 79"/>
          <p:cNvSpPr/>
          <p:nvPr/>
        </p:nvSpPr>
        <p:spPr>
          <a:xfrm>
            <a:off x="395288" y="3101975"/>
            <a:ext cx="628650" cy="228600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en-US" altLang="zh-CN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93222" name="Text Box 80"/>
          <p:cNvSpPr txBox="1"/>
          <p:nvPr/>
        </p:nvSpPr>
        <p:spPr>
          <a:xfrm>
            <a:off x="180975" y="3067050"/>
            <a:ext cx="1512888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0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1 2 3 4</a:t>
            </a:r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 5 6 7 8 </a:t>
            </a:r>
          </a:p>
        </p:txBody>
      </p:sp>
      <p:grpSp>
        <p:nvGrpSpPr>
          <p:cNvPr id="93223" name="Group 84"/>
          <p:cNvGrpSpPr/>
          <p:nvPr/>
        </p:nvGrpSpPr>
        <p:grpSpPr>
          <a:xfrm>
            <a:off x="177800" y="3341688"/>
            <a:ext cx="1512888" cy="304800"/>
            <a:chOff x="112" y="2105"/>
            <a:chExt cx="953" cy="192"/>
          </a:xfrm>
        </p:grpSpPr>
        <p:sp>
          <p:nvSpPr>
            <p:cNvPr id="93270" name="Rectangle 82"/>
            <p:cNvSpPr/>
            <p:nvPr/>
          </p:nvSpPr>
          <p:spPr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71" name="Text Box 83"/>
            <p:cNvSpPr txBox="1"/>
            <p:nvPr/>
          </p:nvSpPr>
          <p:spPr>
            <a:xfrm>
              <a:off x="112" y="2105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93224" name="Group 85"/>
          <p:cNvGrpSpPr/>
          <p:nvPr/>
        </p:nvGrpSpPr>
        <p:grpSpPr>
          <a:xfrm>
            <a:off x="166688" y="4635500"/>
            <a:ext cx="1512887" cy="304800"/>
            <a:chOff x="112" y="2105"/>
            <a:chExt cx="953" cy="192"/>
          </a:xfrm>
        </p:grpSpPr>
        <p:sp>
          <p:nvSpPr>
            <p:cNvPr id="93268" name="Rectangle 86"/>
            <p:cNvSpPr/>
            <p:nvPr/>
          </p:nvSpPr>
          <p:spPr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69" name="Text Box 87"/>
            <p:cNvSpPr txBox="1"/>
            <p:nvPr/>
          </p:nvSpPr>
          <p:spPr>
            <a:xfrm>
              <a:off x="112" y="2105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93225" name="Group 88"/>
          <p:cNvGrpSpPr/>
          <p:nvPr/>
        </p:nvGrpSpPr>
        <p:grpSpPr>
          <a:xfrm>
            <a:off x="174625" y="4876800"/>
            <a:ext cx="1512888" cy="304800"/>
            <a:chOff x="112" y="2105"/>
            <a:chExt cx="953" cy="192"/>
          </a:xfrm>
        </p:grpSpPr>
        <p:sp>
          <p:nvSpPr>
            <p:cNvPr id="93266" name="Rectangle 89"/>
            <p:cNvSpPr/>
            <p:nvPr/>
          </p:nvSpPr>
          <p:spPr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67" name="Text Box 90"/>
            <p:cNvSpPr txBox="1"/>
            <p:nvPr/>
          </p:nvSpPr>
          <p:spPr>
            <a:xfrm>
              <a:off x="112" y="2105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93226" name="Group 91"/>
          <p:cNvGrpSpPr/>
          <p:nvPr/>
        </p:nvGrpSpPr>
        <p:grpSpPr>
          <a:xfrm>
            <a:off x="171450" y="5140325"/>
            <a:ext cx="1512888" cy="304800"/>
            <a:chOff x="112" y="2105"/>
            <a:chExt cx="953" cy="192"/>
          </a:xfrm>
        </p:grpSpPr>
        <p:sp>
          <p:nvSpPr>
            <p:cNvPr id="93264" name="Rectangle 92"/>
            <p:cNvSpPr/>
            <p:nvPr/>
          </p:nvSpPr>
          <p:spPr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65" name="Text Box 93"/>
            <p:cNvSpPr txBox="1"/>
            <p:nvPr/>
          </p:nvSpPr>
          <p:spPr>
            <a:xfrm>
              <a:off x="112" y="2105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93227" name="Group 94"/>
          <p:cNvGrpSpPr/>
          <p:nvPr/>
        </p:nvGrpSpPr>
        <p:grpSpPr>
          <a:xfrm>
            <a:off x="168275" y="5381625"/>
            <a:ext cx="1512888" cy="304800"/>
            <a:chOff x="112" y="2105"/>
            <a:chExt cx="953" cy="192"/>
          </a:xfrm>
        </p:grpSpPr>
        <p:sp>
          <p:nvSpPr>
            <p:cNvPr id="93262" name="Rectangle 95"/>
            <p:cNvSpPr/>
            <p:nvPr/>
          </p:nvSpPr>
          <p:spPr>
            <a:xfrm>
              <a:off x="338" y="2127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63" name="Text Box 96"/>
            <p:cNvSpPr txBox="1"/>
            <p:nvPr/>
          </p:nvSpPr>
          <p:spPr>
            <a:xfrm>
              <a:off x="112" y="2105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pic>
        <p:nvPicPr>
          <p:cNvPr id="93228" name="Picture 97" descr="underline_base"/>
          <p:cNvPicPr/>
          <p:nvPr/>
        </p:nvPicPr>
        <p:blipFill>
          <a:blip r:embed="rId4"/>
          <a:stretch>
            <a:fillRect/>
          </a:stretch>
        </p:blipFill>
        <p:spPr>
          <a:xfrm>
            <a:off x="544513" y="744538"/>
            <a:ext cx="3656012" cy="173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229" name="Line 98"/>
          <p:cNvSpPr/>
          <p:nvPr/>
        </p:nvSpPr>
        <p:spPr>
          <a:xfrm flipH="1">
            <a:off x="4991100" y="3757613"/>
            <a:ext cx="1033463" cy="563562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30" name="Line 99"/>
          <p:cNvSpPr/>
          <p:nvPr/>
        </p:nvSpPr>
        <p:spPr>
          <a:xfrm flipH="1">
            <a:off x="4997450" y="4067175"/>
            <a:ext cx="1033463" cy="563563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31" name="Line 100"/>
          <p:cNvSpPr/>
          <p:nvPr/>
        </p:nvSpPr>
        <p:spPr>
          <a:xfrm flipH="1">
            <a:off x="4992688" y="5257800"/>
            <a:ext cx="1033462" cy="563563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32" name="Line 101"/>
          <p:cNvSpPr/>
          <p:nvPr/>
        </p:nvSpPr>
        <p:spPr>
          <a:xfrm flipH="1">
            <a:off x="4976813" y="5511800"/>
            <a:ext cx="1033462" cy="563563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33" name="Line 102"/>
          <p:cNvSpPr/>
          <p:nvPr/>
        </p:nvSpPr>
        <p:spPr>
          <a:xfrm flipH="1">
            <a:off x="4960938" y="5975350"/>
            <a:ext cx="1033462" cy="563563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3234" name="Line 103"/>
          <p:cNvSpPr/>
          <p:nvPr/>
        </p:nvSpPr>
        <p:spPr>
          <a:xfrm flipH="1">
            <a:off x="4945063" y="6218238"/>
            <a:ext cx="1033462" cy="563562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93235" name="Group 65"/>
          <p:cNvGrpSpPr/>
          <p:nvPr/>
        </p:nvGrpSpPr>
        <p:grpSpPr>
          <a:xfrm>
            <a:off x="7631113" y="1811338"/>
            <a:ext cx="1512887" cy="304800"/>
            <a:chOff x="187" y="1236"/>
            <a:chExt cx="953" cy="192"/>
          </a:xfrm>
        </p:grpSpPr>
        <p:sp>
          <p:nvSpPr>
            <p:cNvPr id="93260" name="Rectangle 60"/>
            <p:cNvSpPr/>
            <p:nvPr/>
          </p:nvSpPr>
          <p:spPr>
            <a:xfrm>
              <a:off x="206" y="1282"/>
              <a:ext cx="125" cy="120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61" name="Text Box 46"/>
            <p:cNvSpPr txBox="1"/>
            <p:nvPr/>
          </p:nvSpPr>
          <p:spPr>
            <a:xfrm>
              <a:off x="187" y="1236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36" name="Group 65"/>
          <p:cNvGrpSpPr/>
          <p:nvPr/>
        </p:nvGrpSpPr>
        <p:grpSpPr>
          <a:xfrm>
            <a:off x="7569200" y="2368550"/>
            <a:ext cx="1512888" cy="304800"/>
            <a:chOff x="148" y="1237"/>
            <a:chExt cx="953" cy="192"/>
          </a:xfrm>
        </p:grpSpPr>
        <p:sp>
          <p:nvSpPr>
            <p:cNvPr id="93258" name="Rectangle 60"/>
            <p:cNvSpPr/>
            <p:nvPr/>
          </p:nvSpPr>
          <p:spPr>
            <a:xfrm>
              <a:off x="271" y="1268"/>
              <a:ext cx="125" cy="120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59" name="Text Box 46"/>
            <p:cNvSpPr txBox="1"/>
            <p:nvPr/>
          </p:nvSpPr>
          <p:spPr>
            <a:xfrm>
              <a:off x="148" y="1237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37" name="Group 65"/>
          <p:cNvGrpSpPr/>
          <p:nvPr/>
        </p:nvGrpSpPr>
        <p:grpSpPr>
          <a:xfrm>
            <a:off x="7569200" y="2843213"/>
            <a:ext cx="1512888" cy="304800"/>
            <a:chOff x="138" y="1438"/>
            <a:chExt cx="953" cy="192"/>
          </a:xfrm>
        </p:grpSpPr>
        <p:sp>
          <p:nvSpPr>
            <p:cNvPr id="93256" name="Rectangle 60"/>
            <p:cNvSpPr/>
            <p:nvPr/>
          </p:nvSpPr>
          <p:spPr>
            <a:xfrm>
              <a:off x="377" y="1480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57" name="Text Box 46"/>
            <p:cNvSpPr txBox="1"/>
            <p:nvPr/>
          </p:nvSpPr>
          <p:spPr>
            <a:xfrm>
              <a:off x="138" y="143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38" name="Group 65"/>
          <p:cNvGrpSpPr/>
          <p:nvPr/>
        </p:nvGrpSpPr>
        <p:grpSpPr>
          <a:xfrm>
            <a:off x="7575550" y="3362325"/>
            <a:ext cx="1512888" cy="304800"/>
            <a:chOff x="138" y="1438"/>
            <a:chExt cx="953" cy="192"/>
          </a:xfrm>
        </p:grpSpPr>
        <p:sp>
          <p:nvSpPr>
            <p:cNvPr id="93254" name="Rectangle 60"/>
            <p:cNvSpPr/>
            <p:nvPr/>
          </p:nvSpPr>
          <p:spPr>
            <a:xfrm>
              <a:off x="377" y="1480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55" name="Text Box 46"/>
            <p:cNvSpPr txBox="1"/>
            <p:nvPr/>
          </p:nvSpPr>
          <p:spPr>
            <a:xfrm>
              <a:off x="138" y="143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39" name="Group 65"/>
          <p:cNvGrpSpPr/>
          <p:nvPr/>
        </p:nvGrpSpPr>
        <p:grpSpPr>
          <a:xfrm>
            <a:off x="7569200" y="3886200"/>
            <a:ext cx="1512888" cy="306388"/>
            <a:chOff x="138" y="1438"/>
            <a:chExt cx="953" cy="192"/>
          </a:xfrm>
        </p:grpSpPr>
        <p:sp>
          <p:nvSpPr>
            <p:cNvPr id="93252" name="Rectangle 60"/>
            <p:cNvSpPr/>
            <p:nvPr/>
          </p:nvSpPr>
          <p:spPr>
            <a:xfrm>
              <a:off x="377" y="1480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53" name="Text Box 46"/>
            <p:cNvSpPr txBox="1"/>
            <p:nvPr/>
          </p:nvSpPr>
          <p:spPr>
            <a:xfrm>
              <a:off x="138" y="143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40" name="Group 65"/>
          <p:cNvGrpSpPr/>
          <p:nvPr/>
        </p:nvGrpSpPr>
        <p:grpSpPr>
          <a:xfrm>
            <a:off x="7258050" y="4800600"/>
            <a:ext cx="1512888" cy="304800"/>
            <a:chOff x="132" y="1282"/>
            <a:chExt cx="953" cy="192"/>
          </a:xfrm>
        </p:grpSpPr>
        <p:sp>
          <p:nvSpPr>
            <p:cNvPr id="93250" name="Rectangle 60"/>
            <p:cNvSpPr/>
            <p:nvPr/>
          </p:nvSpPr>
          <p:spPr>
            <a:xfrm>
              <a:off x="458" y="1324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51" name="Text Box 46"/>
            <p:cNvSpPr txBox="1"/>
            <p:nvPr/>
          </p:nvSpPr>
          <p:spPr>
            <a:xfrm>
              <a:off x="132" y="1282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41" name="Group 65"/>
          <p:cNvGrpSpPr/>
          <p:nvPr/>
        </p:nvGrpSpPr>
        <p:grpSpPr>
          <a:xfrm>
            <a:off x="7191375" y="5334000"/>
            <a:ext cx="1512888" cy="304800"/>
            <a:chOff x="193" y="1114"/>
            <a:chExt cx="953" cy="192"/>
          </a:xfrm>
        </p:grpSpPr>
        <p:sp>
          <p:nvSpPr>
            <p:cNvPr id="93248" name="Rectangle 60"/>
            <p:cNvSpPr/>
            <p:nvPr/>
          </p:nvSpPr>
          <p:spPr>
            <a:xfrm>
              <a:off x="624" y="1154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49" name="Text Box 46"/>
            <p:cNvSpPr txBox="1"/>
            <p:nvPr/>
          </p:nvSpPr>
          <p:spPr>
            <a:xfrm>
              <a:off x="193" y="11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42" name="Group 65"/>
          <p:cNvGrpSpPr/>
          <p:nvPr/>
        </p:nvGrpSpPr>
        <p:grpSpPr>
          <a:xfrm>
            <a:off x="7153275" y="5791200"/>
            <a:ext cx="1512888" cy="304800"/>
            <a:chOff x="181" y="1000"/>
            <a:chExt cx="953" cy="192"/>
          </a:xfrm>
        </p:grpSpPr>
        <p:sp>
          <p:nvSpPr>
            <p:cNvPr id="93246" name="Rectangle 60"/>
            <p:cNvSpPr/>
            <p:nvPr/>
          </p:nvSpPr>
          <p:spPr>
            <a:xfrm>
              <a:off x="695" y="1041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47" name="Text Box 46"/>
            <p:cNvSpPr txBox="1"/>
            <p:nvPr/>
          </p:nvSpPr>
          <p:spPr>
            <a:xfrm>
              <a:off x="181" y="1000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  <p:grpSp>
        <p:nvGrpSpPr>
          <p:cNvPr id="93243" name="Group 65"/>
          <p:cNvGrpSpPr/>
          <p:nvPr/>
        </p:nvGrpSpPr>
        <p:grpSpPr>
          <a:xfrm>
            <a:off x="7178675" y="6248400"/>
            <a:ext cx="1512888" cy="304800"/>
            <a:chOff x="175" y="758"/>
            <a:chExt cx="953" cy="192"/>
          </a:xfrm>
        </p:grpSpPr>
        <p:sp>
          <p:nvSpPr>
            <p:cNvPr id="93244" name="Rectangle 60"/>
            <p:cNvSpPr/>
            <p:nvPr/>
          </p:nvSpPr>
          <p:spPr>
            <a:xfrm>
              <a:off x="780" y="805"/>
              <a:ext cx="83" cy="9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3245" name="Text Box 46"/>
            <p:cNvSpPr txBox="1"/>
            <p:nvPr/>
          </p:nvSpPr>
          <p:spPr>
            <a:xfrm>
              <a:off x="175" y="75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ea typeface="MS PGothic" panose="020B0600070205080204" pitchFamily="34" charset="-128"/>
                </a:rPr>
                <a:t>0 1 2 3 4 5 6 7 8 </a:t>
              </a:r>
            </a:p>
          </p:txBody>
        </p:sp>
      </p:grpSp>
    </p:spTree>
  </p:cSld>
  <p:clrMapOvr>
    <a:masterClrMapping/>
  </p:clrMapOvr>
  <p:transition>
    <p:rand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2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Go-Back-N</a:t>
            </a:r>
          </a:p>
        </p:txBody>
      </p:sp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409575" y="1066800"/>
            <a:ext cx="7972425" cy="3886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理解</a:t>
            </a:r>
            <a:r>
              <a:rPr kumimoji="1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累计</a:t>
            </a:r>
            <a:r>
              <a:rPr kumimoji="1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ACK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1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回退</a:t>
            </a:r>
            <a:r>
              <a:rPr kumimoji="1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1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个重传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发送方</a:t>
            </a:r>
          </a:p>
          <a:p>
            <a:pPr marL="8001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发送窗口滑动的条件：收到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个确认分组</a:t>
            </a:r>
          </a:p>
          <a:p>
            <a:pPr marL="8001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超时重传时，重传所有未被确认的分组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接收方</a:t>
            </a:r>
          </a:p>
          <a:p>
            <a:pPr marL="8001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接收窗口滑动的条件：收到期望序号的分组</a:t>
            </a:r>
          </a:p>
          <a:p>
            <a:pPr marL="8001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累计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ACK(n)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：表明已经正确收到序号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（包括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）以前的分组</a:t>
            </a:r>
          </a:p>
          <a:p>
            <a:pPr marL="8001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对失序分组的处理：丢弃，重发（已按序接收分组的）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ACK</a:t>
            </a:r>
          </a:p>
          <a:p>
            <a:pPr marL="342900" marR="0" lvl="2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Go-Back-N</a:t>
            </a:r>
            <a:r>
              <a:rPr kumimoji="0" lang="zh-CN" alt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不足：（效率明显高于停等协议）但仍有不必要重传的问题</a:t>
            </a:r>
            <a:endParaRPr kumimoji="0" lang="en-US" altLang="zh-CN" sz="2000" b="1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4213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3400" y="5410200"/>
            <a:ext cx="6858000" cy="1200150"/>
          </a:xfrm>
          <a:prstGeom prst="rect">
            <a:avLst/>
          </a:prstGeom>
          <a:noFill/>
          <a:ln w="3175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latin typeface="Comic Sans MS" panose="030F0702030302020204" pitchFamily="66" charset="0"/>
              </a:rPr>
              <a:t>GBN</a:t>
            </a:r>
            <a:r>
              <a:rPr lang="zh-CN" altLang="en-US" sz="2400" dirty="0">
                <a:latin typeface="Comic Sans MS" panose="030F0702030302020204" pitchFamily="66" charset="0"/>
              </a:rPr>
              <a:t>协议，发送方已经发送了编号为</a:t>
            </a:r>
            <a:r>
              <a:rPr lang="en-US" altLang="zh-CN" sz="2400" dirty="0">
                <a:latin typeface="Comic Sans MS" panose="030F0702030302020204" pitchFamily="66" charset="0"/>
              </a:rPr>
              <a:t>0~7</a:t>
            </a:r>
            <a:r>
              <a:rPr lang="zh-CN" altLang="en-US" sz="2400" dirty="0">
                <a:latin typeface="Comic Sans MS" panose="030F0702030302020204" pitchFamily="66" charset="0"/>
              </a:rPr>
              <a:t>的分组。当计时器超时时，若发送方只收到</a:t>
            </a:r>
            <a:r>
              <a:rPr lang="en-US" altLang="zh-CN" sz="2400" dirty="0">
                <a:latin typeface="Comic Sans MS" panose="030F0702030302020204" pitchFamily="66" charset="0"/>
              </a:rPr>
              <a:t>0</a:t>
            </a:r>
            <a:r>
              <a:rPr lang="zh-CN" altLang="en-US" sz="2400" dirty="0">
                <a:latin typeface="Comic Sans MS" panose="030F0702030302020204" pitchFamily="66" charset="0"/>
              </a:rPr>
              <a:t>、</a:t>
            </a:r>
            <a:r>
              <a:rPr lang="en-US" altLang="zh-CN" sz="2400" dirty="0">
                <a:latin typeface="Comic Sans MS" panose="030F0702030302020204" pitchFamily="66" charset="0"/>
              </a:rPr>
              <a:t>2</a:t>
            </a:r>
            <a:r>
              <a:rPr lang="zh-CN" altLang="en-US" sz="2400" dirty="0">
                <a:latin typeface="Comic Sans MS" panose="030F0702030302020204" pitchFamily="66" charset="0"/>
              </a:rPr>
              <a:t>、</a:t>
            </a:r>
            <a:r>
              <a:rPr lang="en-US" altLang="zh-CN" sz="2400" dirty="0">
                <a:latin typeface="Comic Sans MS" panose="030F0702030302020204" pitchFamily="66" charset="0"/>
              </a:rPr>
              <a:t>3</a:t>
            </a:r>
            <a:r>
              <a:rPr lang="zh-CN" altLang="en-US" sz="2400" dirty="0">
                <a:latin typeface="Comic Sans MS" panose="030F0702030302020204" pitchFamily="66" charset="0"/>
              </a:rPr>
              <a:t>号帧的确认，则发送方需要重发的帧数是（    ）。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6705600" y="609600"/>
            <a:ext cx="16002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  <a:hlinkClick r:id="rId3"/>
              </a:rPr>
              <a:t>动画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5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5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5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5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5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>
          <a:xfrm>
            <a:off x="285750" y="304800"/>
            <a:ext cx="8486775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选择性重传: 发送方有选择性地重传</a:t>
            </a:r>
            <a:endParaRPr lang="en-US" altLang="zh-CN" sz="3600" dirty="0"/>
          </a:p>
        </p:txBody>
      </p:sp>
      <p:sp>
        <p:nvSpPr>
          <p:cNvPr id="16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5236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95237" name="Picture 4" descr="sr_seqnu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404938"/>
            <a:ext cx="8235950" cy="4916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8" name="Rectangle 6"/>
          <p:cNvSpPr/>
          <p:nvPr/>
        </p:nvSpPr>
        <p:spPr>
          <a:xfrm>
            <a:off x="2286000" y="3124200"/>
            <a:ext cx="3886200" cy="36671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en-US" altLang="zh-CN" sz="1800" dirty="0">
                <a:latin typeface="Comic Sans MS" panose="030F0702030302020204" pitchFamily="66" charset="0"/>
              </a:rPr>
              <a:t>a. </a:t>
            </a:r>
            <a:r>
              <a:rPr lang="zh-CN" altLang="en-US" sz="1800" dirty="0">
                <a:latin typeface="Comic Sans MS" panose="030F0702030302020204" pitchFamily="66" charset="0"/>
              </a:rPr>
              <a:t>发送方看到的序号</a:t>
            </a:r>
          </a:p>
        </p:txBody>
      </p:sp>
      <p:sp>
        <p:nvSpPr>
          <p:cNvPr id="95239" name="Rectangle 7"/>
          <p:cNvSpPr/>
          <p:nvPr/>
        </p:nvSpPr>
        <p:spPr>
          <a:xfrm>
            <a:off x="2362200" y="6096000"/>
            <a:ext cx="4267200" cy="336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en-US" altLang="zh-CN" dirty="0">
                <a:latin typeface="Comic Sans MS" panose="030F0702030302020204" pitchFamily="66" charset="0"/>
              </a:rPr>
              <a:t>b. </a:t>
            </a:r>
            <a:r>
              <a:rPr lang="zh-CN" altLang="en-US" dirty="0">
                <a:latin typeface="Comic Sans MS" panose="030F0702030302020204" pitchFamily="66" charset="0"/>
              </a:rPr>
              <a:t>接收方看到的序号</a:t>
            </a:r>
          </a:p>
        </p:txBody>
      </p:sp>
      <p:sp>
        <p:nvSpPr>
          <p:cNvPr id="95240" name="Rectangle 9"/>
          <p:cNvSpPr/>
          <p:nvPr/>
        </p:nvSpPr>
        <p:spPr>
          <a:xfrm>
            <a:off x="5257800" y="1447800"/>
            <a:ext cx="109855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已经确认	</a:t>
            </a:r>
          </a:p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5241" name="Rectangle 10"/>
          <p:cNvSpPr/>
          <p:nvPr/>
        </p:nvSpPr>
        <p:spPr>
          <a:xfrm>
            <a:off x="7239000" y="1371600"/>
            <a:ext cx="129540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可用，还未发送</a:t>
            </a:r>
          </a:p>
        </p:txBody>
      </p:sp>
      <p:sp>
        <p:nvSpPr>
          <p:cNvPr id="95242" name="Rectangle 11"/>
          <p:cNvSpPr/>
          <p:nvPr/>
        </p:nvSpPr>
        <p:spPr>
          <a:xfrm>
            <a:off x="5334000" y="1981200"/>
            <a:ext cx="114300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发送，还未确认</a:t>
            </a:r>
          </a:p>
        </p:txBody>
      </p:sp>
      <p:sp>
        <p:nvSpPr>
          <p:cNvPr id="95243" name="Rectangle 12"/>
          <p:cNvSpPr/>
          <p:nvPr/>
        </p:nvSpPr>
        <p:spPr>
          <a:xfrm>
            <a:off x="7239000" y="2133600"/>
            <a:ext cx="1143000" cy="336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不可用</a:t>
            </a:r>
          </a:p>
        </p:txBody>
      </p:sp>
      <p:sp>
        <p:nvSpPr>
          <p:cNvPr id="95244" name="Rectangle 13"/>
          <p:cNvSpPr/>
          <p:nvPr/>
        </p:nvSpPr>
        <p:spPr>
          <a:xfrm>
            <a:off x="7162800" y="3962400"/>
            <a:ext cx="160020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可接受（窗口内） </a:t>
            </a:r>
          </a:p>
        </p:txBody>
      </p:sp>
      <p:sp>
        <p:nvSpPr>
          <p:cNvPr id="95245" name="Rectangle 14"/>
          <p:cNvSpPr/>
          <p:nvPr/>
        </p:nvSpPr>
        <p:spPr>
          <a:xfrm>
            <a:off x="5257800" y="3810000"/>
            <a:ext cx="1676400" cy="825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失序</a:t>
            </a:r>
            <a:r>
              <a:rPr lang="en-US" altLang="zh-CN" dirty="0">
                <a:latin typeface="Comic Sans MS" panose="030F0702030302020204" pitchFamily="66" charset="0"/>
              </a:rPr>
              <a:t>(</a:t>
            </a:r>
            <a:r>
              <a:rPr lang="zh-CN" altLang="en-US" dirty="0">
                <a:latin typeface="Comic Sans MS" panose="030F0702030302020204" pitchFamily="66" charset="0"/>
              </a:rPr>
              <a:t>已缓存</a:t>
            </a:r>
            <a:r>
              <a:rPr lang="en-US" altLang="zh-CN" dirty="0">
                <a:latin typeface="Comic Sans MS" panose="030F0702030302020204" pitchFamily="66" charset="0"/>
              </a:rPr>
              <a:t>)</a:t>
            </a:r>
          </a:p>
          <a:p>
            <a:r>
              <a:rPr lang="zh-CN" altLang="en-US" dirty="0">
                <a:solidFill>
                  <a:schemeClr val="accent2"/>
                </a:solidFill>
                <a:latin typeface="Comic Sans MS" panose="030F0702030302020204" pitchFamily="66" charset="0"/>
              </a:rPr>
              <a:t>但未被交付（窗口内）</a:t>
            </a:r>
          </a:p>
        </p:txBody>
      </p:sp>
      <p:sp>
        <p:nvSpPr>
          <p:cNvPr id="95246" name="Rectangle 15"/>
          <p:cNvSpPr/>
          <p:nvPr/>
        </p:nvSpPr>
        <p:spPr>
          <a:xfrm>
            <a:off x="5257800" y="4648200"/>
            <a:ext cx="160655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期待，还未收到</a:t>
            </a:r>
          </a:p>
          <a:p>
            <a:r>
              <a:rPr lang="zh-CN" altLang="en-US" dirty="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95247" name="Rectangle 17"/>
          <p:cNvSpPr/>
          <p:nvPr/>
        </p:nvSpPr>
        <p:spPr>
          <a:xfrm>
            <a:off x="7162800" y="4648200"/>
            <a:ext cx="1143000" cy="3365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不可用 </a:t>
            </a:r>
          </a:p>
        </p:txBody>
      </p:sp>
      <p:sp>
        <p:nvSpPr>
          <p:cNvPr id="95248" name="Rectangle 18"/>
          <p:cNvSpPr/>
          <p:nvPr/>
        </p:nvSpPr>
        <p:spPr>
          <a:xfrm>
            <a:off x="1828800" y="2514600"/>
            <a:ext cx="129540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窗口长度</a:t>
            </a:r>
            <a:r>
              <a:rPr lang="en-US" altLang="zh-CN" dirty="0">
                <a:latin typeface="Comic Sans MS" panose="030F0702030302020204" pitchFamily="66" charset="0"/>
              </a:rPr>
              <a:t>N</a:t>
            </a: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95249" name="Rectangle 19"/>
          <p:cNvSpPr/>
          <p:nvPr/>
        </p:nvSpPr>
        <p:spPr>
          <a:xfrm>
            <a:off x="2514600" y="5133975"/>
            <a:ext cx="1295400" cy="581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窗口长度</a:t>
            </a:r>
            <a:r>
              <a:rPr lang="en-US" altLang="zh-CN" dirty="0">
                <a:latin typeface="Comic Sans MS" panose="030F0702030302020204" pitchFamily="66" charset="0"/>
              </a:rPr>
              <a:t>N</a:t>
            </a:r>
          </a:p>
          <a:p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95250" name="矩形 17"/>
          <p:cNvSpPr/>
          <p:nvPr/>
        </p:nvSpPr>
        <p:spPr>
          <a:xfrm>
            <a:off x="4276725" y="5562600"/>
            <a:ext cx="4867275" cy="646113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latin typeface="Comic Sans MS" panose="030F0702030302020204" pitchFamily="66" charset="0"/>
              </a:rPr>
              <a:t>接收方分别确认正确收到的分组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lvl="1" algn="ctr" eaLnBrk="1" hangingPunct="1"/>
            <a:r>
              <a:rPr lang="zh-CN" altLang="en-US" u="sng" dirty="0">
                <a:solidFill>
                  <a:schemeClr val="accent2"/>
                </a:solidFill>
                <a:latin typeface="Comic Sans MS" panose="030F0702030302020204" pitchFamily="66" charset="0"/>
              </a:rPr>
              <a:t>需要缓存失序分组, 以便最后按序交付给给上层</a:t>
            </a:r>
          </a:p>
        </p:txBody>
      </p:sp>
      <p:sp>
        <p:nvSpPr>
          <p:cNvPr id="95251" name="矩形 19"/>
          <p:cNvSpPr/>
          <p:nvPr/>
        </p:nvSpPr>
        <p:spPr>
          <a:xfrm>
            <a:off x="4572000" y="2667000"/>
            <a:ext cx="4572000" cy="646113"/>
          </a:xfrm>
          <a:prstGeom prst="rect">
            <a:avLst/>
          </a:prstGeom>
          <a:noFill/>
          <a:ln w="222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latin typeface="Comic Sans MS" panose="030F0702030302020204" pitchFamily="66" charset="0"/>
              </a:rPr>
              <a:t>发送方只需要重传没有收到</a:t>
            </a:r>
            <a:r>
              <a:rPr lang="en-US" altLang="zh-CN" sz="2000" b="1" dirty="0">
                <a:latin typeface="Comic Sans MS" panose="030F0702030302020204" pitchFamily="66" charset="0"/>
              </a:rPr>
              <a:t>ACK</a:t>
            </a:r>
            <a:r>
              <a:rPr lang="zh-CN" altLang="en-US" sz="2000" b="1" dirty="0">
                <a:latin typeface="Comic Sans MS" panose="030F0702030302020204" pitchFamily="66" charset="0"/>
              </a:rPr>
              <a:t>的分组</a:t>
            </a:r>
            <a:endParaRPr lang="en-US" altLang="zh-CN" sz="2000" b="1" dirty="0">
              <a:latin typeface="Comic Sans MS" panose="030F0702030302020204" pitchFamily="66" charset="0"/>
            </a:endParaRPr>
          </a:p>
          <a:p>
            <a:pPr lvl="1" algn="ctr" eaLnBrk="1" hangingPunct="1"/>
            <a:r>
              <a:rPr lang="zh-CN" altLang="en-US" u="sng" dirty="0">
                <a:solidFill>
                  <a:schemeClr val="accent2"/>
                </a:solidFill>
                <a:latin typeface="Comic Sans MS" panose="030F0702030302020204" pitchFamily="66" charset="0"/>
              </a:rPr>
              <a:t>发送方定时器对每个没有确认的分组计时</a:t>
            </a:r>
          </a:p>
        </p:txBody>
      </p:sp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AutoShape 2"/>
          <p:cNvSpPr/>
          <p:nvPr/>
        </p:nvSpPr>
        <p:spPr>
          <a:xfrm>
            <a:off x="838200" y="1905000"/>
            <a:ext cx="6858000" cy="144780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7284" name="Rectangle 5"/>
          <p:cNvSpPr/>
          <p:nvPr/>
        </p:nvSpPr>
        <p:spPr>
          <a:xfrm>
            <a:off x="381000" y="3810000"/>
            <a:ext cx="8534400" cy="2209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    特征：独立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ACK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，重传单个分组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</a:rPr>
              <a:t>独立</a:t>
            </a:r>
            <a:r>
              <a:rPr lang="en-US" altLang="zh-CN" sz="2400" dirty="0">
                <a:latin typeface="Times New Roman" panose="02020603050405020304" pitchFamily="18" charset="0"/>
              </a:rPr>
              <a:t>ACK: </a:t>
            </a:r>
            <a:r>
              <a:rPr lang="zh-CN" altLang="en-US" sz="2400" dirty="0">
                <a:latin typeface="Times New Roman" panose="02020603050405020304" pitchFamily="18" charset="0"/>
              </a:rPr>
              <a:t>对每个分组使用单独的确认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</a:rPr>
              <a:t>需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个定时器，若某个分组超时，则重传该分组</a:t>
            </a:r>
          </a:p>
          <a:p>
            <a:pPr marL="342900" indent="-342900" eaLnBrk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</a:rPr>
              <a:t>接收窗口为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，对非按序到达的分组进行缓存</a:t>
            </a:r>
          </a:p>
        </p:txBody>
      </p:sp>
      <p:sp>
        <p:nvSpPr>
          <p:cNvPr id="97285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选择重传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SR</a:t>
            </a:r>
          </a:p>
        </p:txBody>
      </p:sp>
      <p:sp>
        <p:nvSpPr>
          <p:cNvPr id="96261" name="Rectangle 3"/>
          <p:cNvSpPr/>
          <p:nvPr/>
        </p:nvSpPr>
        <p:spPr>
          <a:xfrm>
            <a:off x="409575" y="1219200"/>
            <a:ext cx="7896225" cy="58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发送窗口</a:t>
            </a:r>
            <a:r>
              <a:rPr lang="zh-CN" altLang="en-US" sz="2400" dirty="0">
                <a:latin typeface="Times New Roman" panose="02020603050405020304" pitchFamily="18" charset="0"/>
              </a:rPr>
              <a:t>尺寸为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；</a:t>
            </a:r>
            <a:r>
              <a:rPr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接收窗口</a:t>
            </a:r>
            <a:r>
              <a:rPr lang="zh-CN" altLang="en-US" sz="2400" dirty="0">
                <a:latin typeface="Times New Roman" panose="02020603050405020304" pitchFamily="18" charset="0"/>
              </a:rPr>
              <a:t>尺寸为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96262" name="Group 6"/>
          <p:cNvGrpSpPr/>
          <p:nvPr/>
        </p:nvGrpSpPr>
        <p:grpSpPr>
          <a:xfrm>
            <a:off x="2362200" y="2146300"/>
            <a:ext cx="3632200" cy="266700"/>
            <a:chOff x="1504" y="1544"/>
            <a:chExt cx="2288" cy="168"/>
          </a:xfrm>
        </p:grpSpPr>
        <p:sp>
          <p:nvSpPr>
            <p:cNvPr id="96283" name="Rectangle 7"/>
            <p:cNvSpPr/>
            <p:nvPr/>
          </p:nvSpPr>
          <p:spPr>
            <a:xfrm>
              <a:off x="150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96284" name="Rectangle 8"/>
            <p:cNvSpPr/>
            <p:nvPr/>
          </p:nvSpPr>
          <p:spPr>
            <a:xfrm>
              <a:off x="171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96285" name="Rectangle 9"/>
            <p:cNvSpPr/>
            <p:nvPr/>
          </p:nvSpPr>
          <p:spPr>
            <a:xfrm>
              <a:off x="192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96286" name="Rectangle 10"/>
            <p:cNvSpPr/>
            <p:nvPr/>
          </p:nvSpPr>
          <p:spPr>
            <a:xfrm>
              <a:off x="212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96287" name="Rectangle 11"/>
            <p:cNvSpPr/>
            <p:nvPr/>
          </p:nvSpPr>
          <p:spPr>
            <a:xfrm>
              <a:off x="233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96288" name="Rectangle 12"/>
            <p:cNvSpPr/>
            <p:nvPr/>
          </p:nvSpPr>
          <p:spPr>
            <a:xfrm>
              <a:off x="254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96289" name="Rectangle 13"/>
            <p:cNvSpPr/>
            <p:nvPr/>
          </p:nvSpPr>
          <p:spPr>
            <a:xfrm>
              <a:off x="275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96290" name="Rectangle 14"/>
            <p:cNvSpPr/>
            <p:nvPr/>
          </p:nvSpPr>
          <p:spPr>
            <a:xfrm>
              <a:off x="296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96291" name="Rectangle 15"/>
            <p:cNvSpPr/>
            <p:nvPr/>
          </p:nvSpPr>
          <p:spPr>
            <a:xfrm>
              <a:off x="316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96292" name="Rectangle 16"/>
            <p:cNvSpPr/>
            <p:nvPr/>
          </p:nvSpPr>
          <p:spPr>
            <a:xfrm>
              <a:off x="337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96293" name="Rectangle 17"/>
            <p:cNvSpPr/>
            <p:nvPr/>
          </p:nvSpPr>
          <p:spPr>
            <a:xfrm>
              <a:off x="358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</p:grpSp>
      <p:sp>
        <p:nvSpPr>
          <p:cNvPr id="96263" name="Text Box 18"/>
          <p:cNvSpPr txBox="1"/>
          <p:nvPr/>
        </p:nvSpPr>
        <p:spPr>
          <a:xfrm>
            <a:off x="6016625" y="2154238"/>
            <a:ext cx="488950" cy="2746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</a:rPr>
              <a:t>……</a:t>
            </a:r>
          </a:p>
        </p:txBody>
      </p:sp>
      <p:sp>
        <p:nvSpPr>
          <p:cNvPr id="96264" name="Rectangle 19"/>
          <p:cNvSpPr/>
          <p:nvPr/>
        </p:nvSpPr>
        <p:spPr>
          <a:xfrm>
            <a:off x="2362200" y="2057400"/>
            <a:ext cx="1320800" cy="431800"/>
          </a:xfrm>
          <a:prstGeom prst="rect">
            <a:avLst/>
          </a:prstGeom>
          <a:solidFill>
            <a:srgbClr val="CCFFFF">
              <a:alpha val="27058"/>
            </a:srgb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96265" name="Rectangle 20"/>
          <p:cNvSpPr/>
          <p:nvPr/>
        </p:nvSpPr>
        <p:spPr>
          <a:xfrm>
            <a:off x="1041400" y="2081213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发送窗口</a:t>
            </a:r>
          </a:p>
        </p:txBody>
      </p:sp>
      <p:sp>
        <p:nvSpPr>
          <p:cNvPr id="96266" name="Rectangle 21"/>
          <p:cNvSpPr/>
          <p:nvPr/>
        </p:nvSpPr>
        <p:spPr>
          <a:xfrm>
            <a:off x="1041400" y="2743200"/>
            <a:ext cx="1200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接收窗口</a:t>
            </a:r>
          </a:p>
        </p:txBody>
      </p:sp>
      <p:grpSp>
        <p:nvGrpSpPr>
          <p:cNvPr id="96267" name="Group 22"/>
          <p:cNvGrpSpPr/>
          <p:nvPr/>
        </p:nvGrpSpPr>
        <p:grpSpPr>
          <a:xfrm>
            <a:off x="2362200" y="2884488"/>
            <a:ext cx="3632200" cy="266700"/>
            <a:chOff x="1504" y="1544"/>
            <a:chExt cx="2288" cy="168"/>
          </a:xfrm>
        </p:grpSpPr>
        <p:sp>
          <p:nvSpPr>
            <p:cNvPr id="96272" name="Rectangle 23"/>
            <p:cNvSpPr/>
            <p:nvPr/>
          </p:nvSpPr>
          <p:spPr>
            <a:xfrm>
              <a:off x="150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96273" name="Rectangle 24"/>
            <p:cNvSpPr/>
            <p:nvPr/>
          </p:nvSpPr>
          <p:spPr>
            <a:xfrm>
              <a:off x="171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96274" name="Rectangle 25"/>
            <p:cNvSpPr/>
            <p:nvPr/>
          </p:nvSpPr>
          <p:spPr>
            <a:xfrm>
              <a:off x="192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96275" name="Rectangle 26"/>
            <p:cNvSpPr/>
            <p:nvPr/>
          </p:nvSpPr>
          <p:spPr>
            <a:xfrm>
              <a:off x="212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96276" name="Rectangle 27"/>
            <p:cNvSpPr/>
            <p:nvPr/>
          </p:nvSpPr>
          <p:spPr>
            <a:xfrm>
              <a:off x="233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96277" name="Rectangle 28"/>
            <p:cNvSpPr/>
            <p:nvPr/>
          </p:nvSpPr>
          <p:spPr>
            <a:xfrm>
              <a:off x="254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96278" name="Rectangle 29"/>
            <p:cNvSpPr/>
            <p:nvPr/>
          </p:nvSpPr>
          <p:spPr>
            <a:xfrm>
              <a:off x="2752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96279" name="Rectangle 30"/>
            <p:cNvSpPr/>
            <p:nvPr/>
          </p:nvSpPr>
          <p:spPr>
            <a:xfrm>
              <a:off x="2960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96280" name="Rectangle 31"/>
            <p:cNvSpPr/>
            <p:nvPr/>
          </p:nvSpPr>
          <p:spPr>
            <a:xfrm>
              <a:off x="3168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96281" name="Rectangle 32"/>
            <p:cNvSpPr/>
            <p:nvPr/>
          </p:nvSpPr>
          <p:spPr>
            <a:xfrm>
              <a:off x="3376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96282" name="Rectangle 33"/>
            <p:cNvSpPr/>
            <p:nvPr/>
          </p:nvSpPr>
          <p:spPr>
            <a:xfrm>
              <a:off x="3584" y="1544"/>
              <a:ext cx="208" cy="168"/>
            </a:xfrm>
            <a:prstGeom prst="rect">
              <a:avLst/>
            </a:prstGeom>
            <a:solidFill>
              <a:srgbClr val="660066"/>
            </a:solidFill>
            <a:ln w="952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 eaLnBrk="1" hangingPunct="1"/>
              <a:r>
                <a:rPr lang="en-US" altLang="zh-CN" sz="1200" dirty="0">
                  <a:solidFill>
                    <a:srgbClr val="FFFFFF"/>
                  </a:solidFill>
                  <a:latin typeface="Arial" panose="020B0604020202020204" pitchFamily="34" charset="0"/>
                </a:rPr>
                <a:t>11</a:t>
              </a:r>
            </a:p>
          </p:txBody>
        </p:sp>
      </p:grpSp>
      <p:sp>
        <p:nvSpPr>
          <p:cNvPr id="96268" name="Text Box 34"/>
          <p:cNvSpPr txBox="1"/>
          <p:nvPr/>
        </p:nvSpPr>
        <p:spPr>
          <a:xfrm>
            <a:off x="6016625" y="2892425"/>
            <a:ext cx="488950" cy="2746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</a:rPr>
              <a:t>……</a:t>
            </a:r>
          </a:p>
        </p:txBody>
      </p:sp>
      <p:sp>
        <p:nvSpPr>
          <p:cNvPr id="96269" name="Rectangle 37"/>
          <p:cNvSpPr/>
          <p:nvPr/>
        </p:nvSpPr>
        <p:spPr>
          <a:xfrm>
            <a:off x="3016250" y="2797175"/>
            <a:ext cx="1320800" cy="431800"/>
          </a:xfrm>
          <a:prstGeom prst="rect">
            <a:avLst/>
          </a:prstGeom>
          <a:solidFill>
            <a:srgbClr val="CCFFFF">
              <a:alpha val="27058"/>
            </a:srgbClr>
          </a:solidFill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37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6271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7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>
          <a:xfrm>
            <a:off x="447675" y="247650"/>
            <a:ext cx="7772400" cy="8382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选择性重传</a:t>
            </a:r>
          </a:p>
        </p:txBody>
      </p:sp>
      <p:sp>
        <p:nvSpPr>
          <p:cNvPr id="97283" name="Rectangle 3"/>
          <p:cNvSpPr>
            <a:spLocks noGrp="1"/>
          </p:cNvSpPr>
          <p:nvPr>
            <p:ph sz="half" idx="1"/>
          </p:nvPr>
        </p:nvSpPr>
        <p:spPr>
          <a:xfrm>
            <a:off x="185738" y="1524000"/>
            <a:ext cx="426085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上层传来数据 :</a:t>
            </a:r>
            <a:endParaRPr lang="zh-CN" altLang="en-US" sz="2400" b="1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如果窗口中下一个序号可用, 发送报文段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timeout(n):</a:t>
            </a:r>
            <a:endParaRPr lang="en-US" altLang="zh-CN" sz="2400" b="1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重传分组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n,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重启其计时器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ACK(n) </a:t>
            </a:r>
            <a:r>
              <a:rPr lang="zh-CN" altLang="en-US" sz="2400" b="1" dirty="0">
                <a:latin typeface="+mn-lt"/>
                <a:ea typeface="+mn-ea"/>
                <a:cs typeface="+mn-cs"/>
              </a:rPr>
              <a:t>在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[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sendbase,sendbase+N-1]: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标记分组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已经收到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如果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n=sendbase(n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是最小未收到应答的分组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)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，</a:t>
            </a:r>
            <a:r>
              <a:rPr lang="zh-CN" altLang="en-US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向前滑动窗口，</a:t>
            </a:r>
            <a:r>
              <a:rPr lang="en-US" altLang="zh-CN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base</a:t>
            </a:r>
            <a:r>
              <a:rPr lang="zh-CN" altLang="en-US" sz="2400" u="sng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指针到下一个未确认序号</a:t>
            </a:r>
          </a:p>
        </p:txBody>
      </p:sp>
      <p:sp>
        <p:nvSpPr>
          <p:cNvPr id="1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728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69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7286" name="Rectangle 4"/>
          <p:cNvSpPr/>
          <p:nvPr/>
        </p:nvSpPr>
        <p:spPr>
          <a:xfrm>
            <a:off x="195263" y="1457325"/>
            <a:ext cx="4316412" cy="495776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97287" name="Group 5"/>
          <p:cNvGrpSpPr/>
          <p:nvPr/>
        </p:nvGrpSpPr>
        <p:grpSpPr>
          <a:xfrm>
            <a:off x="728663" y="1182688"/>
            <a:ext cx="1098550" cy="457200"/>
            <a:chOff x="1119" y="3913"/>
            <a:chExt cx="692" cy="288"/>
          </a:xfrm>
        </p:grpSpPr>
        <p:sp>
          <p:nvSpPr>
            <p:cNvPr id="97294" name="Rectangle 6"/>
            <p:cNvSpPr/>
            <p:nvPr/>
          </p:nvSpPr>
          <p:spPr>
            <a:xfrm>
              <a:off x="1146" y="3984"/>
              <a:ext cx="612" cy="1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295" name="Text Box 7"/>
            <p:cNvSpPr txBox="1"/>
            <p:nvPr/>
          </p:nvSpPr>
          <p:spPr>
            <a:xfrm>
              <a:off x="1119" y="3913"/>
              <a:ext cx="69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发送方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7288" name="Rectangle 8"/>
          <p:cNvSpPr/>
          <p:nvPr/>
        </p:nvSpPr>
        <p:spPr>
          <a:xfrm>
            <a:off x="4649788" y="1504950"/>
            <a:ext cx="4418012" cy="49085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在 [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rcvbase, rcvbase+N-1]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发送 </a:t>
            </a:r>
            <a:r>
              <a:rPr lang="en-US" altLang="zh-CN" sz="2400" dirty="0">
                <a:latin typeface="Times New Roman" panose="02020603050405020304" pitchFamily="18" charset="0"/>
              </a:rPr>
              <a:t>ACK(n)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失序（</a:t>
            </a:r>
            <a:r>
              <a:rPr lang="en-US" altLang="zh-CN" sz="2400" dirty="0">
                <a:latin typeface="Times New Roman" panose="02020603050405020304" pitchFamily="18" charset="0"/>
              </a:rPr>
              <a:t>n&gt;rcvbase</a:t>
            </a:r>
            <a:r>
              <a:rPr lang="zh-CN" altLang="en-US" sz="2400" dirty="0">
                <a:latin typeface="Times New Roman" panose="02020603050405020304" pitchFamily="18" charset="0"/>
              </a:rPr>
              <a:t>）: 缓存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按序（</a:t>
            </a:r>
            <a:r>
              <a:rPr lang="en-US" altLang="zh-CN" sz="2400" dirty="0">
                <a:latin typeface="Times New Roman" panose="02020603050405020304" pitchFamily="18" charset="0"/>
              </a:rPr>
              <a:t>n=rcvbase</a:t>
            </a:r>
            <a:r>
              <a:rPr lang="zh-CN" altLang="en-US" sz="2400" dirty="0">
                <a:latin typeface="Times New Roman" panose="02020603050405020304" pitchFamily="18" charset="0"/>
              </a:rPr>
              <a:t>）: 交付 (也交付所有缓存的按序分组),</a:t>
            </a:r>
            <a:r>
              <a:rPr lang="zh-CN" altLang="en-US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向前滑动窗口到下一个未收到报文段的序号</a:t>
            </a:r>
            <a:endParaRPr lang="en-US" altLang="zh-CN" sz="2400" u="sng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分组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rcvbase-N,rcvbase-1]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ACK(n)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其他: 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忽略 </a:t>
            </a:r>
          </a:p>
        </p:txBody>
      </p:sp>
      <p:sp>
        <p:nvSpPr>
          <p:cNvPr id="97289" name="Rectangle 9"/>
          <p:cNvSpPr/>
          <p:nvPr/>
        </p:nvSpPr>
        <p:spPr>
          <a:xfrm>
            <a:off x="4722813" y="1425575"/>
            <a:ext cx="4319587" cy="500062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grpSp>
        <p:nvGrpSpPr>
          <p:cNvPr id="97290" name="Group 10"/>
          <p:cNvGrpSpPr/>
          <p:nvPr/>
        </p:nvGrpSpPr>
        <p:grpSpPr>
          <a:xfrm>
            <a:off x="5156200" y="1141413"/>
            <a:ext cx="1304925" cy="457200"/>
            <a:chOff x="3360" y="175"/>
            <a:chExt cx="822" cy="288"/>
          </a:xfrm>
        </p:grpSpPr>
        <p:sp>
          <p:nvSpPr>
            <p:cNvPr id="97292" name="Rectangle 11"/>
            <p:cNvSpPr/>
            <p:nvPr/>
          </p:nvSpPr>
          <p:spPr>
            <a:xfrm>
              <a:off x="3360" y="264"/>
              <a:ext cx="822" cy="18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293" name="Text Box 12"/>
            <p:cNvSpPr txBox="1"/>
            <p:nvPr/>
          </p:nvSpPr>
          <p:spPr>
            <a:xfrm>
              <a:off x="3423" y="175"/>
              <a:ext cx="69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接收方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724400" y="4419600"/>
            <a:ext cx="4267200" cy="91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传输层协议数据封装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371600"/>
            <a:ext cx="8305800" cy="990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u="sng" dirty="0"/>
              <a:t>为何需要数据分段？</a:t>
            </a:r>
            <a:endParaRPr lang="en-US" altLang="zh-CN" u="sng" dirty="0"/>
          </a:p>
          <a:p>
            <a:pPr lvl="1" eaLnBrk="1" hangingPunct="1"/>
            <a:r>
              <a:rPr lang="en-US" altLang="zh-CN" u="sng" dirty="0">
                <a:solidFill>
                  <a:srgbClr val="FF0000"/>
                </a:solidFill>
              </a:rPr>
              <a:t>TCP</a:t>
            </a:r>
            <a:r>
              <a:rPr lang="zh-CN" altLang="en-US" u="sng" dirty="0"/>
              <a:t>具有最大报文长度（</a:t>
            </a:r>
            <a:r>
              <a:rPr lang="en-US" altLang="zh-CN" u="sng" dirty="0"/>
              <a:t>Maximum Segment Size, MSS</a:t>
            </a:r>
            <a:r>
              <a:rPr lang="zh-CN" altLang="en-US" u="sng" dirty="0"/>
              <a:t>）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39941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39942" name="Picture 2" descr="https://timgsa.baidu.com/timg?image&amp;quality=80&amp;size=b9999_10000&amp;sec=1490156727140&amp;di=9dd514f3cb68fad633339876d9715da8&amp;imgtype=0&amp;src=http%3A%2F%2Fpic002.cnblogs.com%2Fimages%2F2012%2F387401%2F20120709153051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514600"/>
            <a:ext cx="5535613" cy="38465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3" descr="03-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0600"/>
            <a:ext cx="6386513" cy="542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08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选择重传的操作</a:t>
            </a:r>
            <a:endParaRPr kumimoji="0" lang="en-US" altLang="zh-CN" sz="36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8309" name="灯片编号占位符 5"/>
          <p:cNvSpPr txBox="1"/>
          <p:nvPr/>
        </p:nvSpPr>
        <p:spPr>
          <a:xfrm>
            <a:off x="8305800" y="6400800"/>
            <a:ext cx="4572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8310" name="矩形 8"/>
          <p:cNvSpPr/>
          <p:nvPr/>
        </p:nvSpPr>
        <p:spPr>
          <a:xfrm>
            <a:off x="5105400" y="4038600"/>
            <a:ext cx="381000" cy="152400"/>
          </a:xfrm>
          <a:prstGeom prst="rect">
            <a:avLst/>
          </a:prstGeom>
          <a:solidFill>
            <a:srgbClr val="FF0000">
              <a:alpha val="10196"/>
            </a:srgbClr>
          </a:solidFill>
          <a:ln w="9525">
            <a:noFill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98311" name="矩形 9"/>
          <p:cNvSpPr/>
          <p:nvPr/>
        </p:nvSpPr>
        <p:spPr>
          <a:xfrm>
            <a:off x="5181600" y="4495800"/>
            <a:ext cx="457200" cy="228600"/>
          </a:xfrm>
          <a:prstGeom prst="rect">
            <a:avLst/>
          </a:prstGeom>
          <a:solidFill>
            <a:srgbClr val="FF0000">
              <a:alpha val="10196"/>
            </a:srgbClr>
          </a:solidFill>
          <a:ln w="9525">
            <a:noFill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495800" y="4724400"/>
            <a:ext cx="2819400" cy="1143000"/>
          </a:xfrm>
          <a:prstGeom prst="ellipse">
            <a:avLst/>
          </a:prstGeom>
          <a:noFill/>
          <a:ln w="222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5638800"/>
            <a:ext cx="1179513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Ack 2</a:t>
            </a:r>
            <a:r>
              <a:rPr lang="zh-CN" altLang="en-US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丢失</a:t>
            </a:r>
          </a:p>
        </p:txBody>
      </p:sp>
      <p:pic>
        <p:nvPicPr>
          <p:cNvPr id="98314" name="Picture 10" descr="alarm_clock_ring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8" y="4368800"/>
            <a:ext cx="436562" cy="4810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8315" name="Group 37"/>
          <p:cNvGrpSpPr/>
          <p:nvPr/>
        </p:nvGrpSpPr>
        <p:grpSpPr>
          <a:xfrm>
            <a:off x="4538663" y="1066800"/>
            <a:ext cx="1514475" cy="304800"/>
            <a:chOff x="115" y="914"/>
            <a:chExt cx="953" cy="192"/>
          </a:xfrm>
        </p:grpSpPr>
        <p:sp>
          <p:nvSpPr>
            <p:cNvPr id="98322" name="Rectangle 38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8323" name="Text Box 39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98316" name="Text Box 4"/>
          <p:cNvSpPr txBox="1"/>
          <p:nvPr/>
        </p:nvSpPr>
        <p:spPr>
          <a:xfrm>
            <a:off x="3319463" y="1023938"/>
            <a:ext cx="631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pkt0</a:t>
            </a:r>
          </a:p>
        </p:txBody>
      </p:sp>
      <p:sp>
        <p:nvSpPr>
          <p:cNvPr id="98317" name="Text Box 4"/>
          <p:cNvSpPr txBox="1"/>
          <p:nvPr/>
        </p:nvSpPr>
        <p:spPr>
          <a:xfrm>
            <a:off x="3300413" y="1543050"/>
            <a:ext cx="6318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pkt1</a:t>
            </a:r>
          </a:p>
        </p:txBody>
      </p:sp>
      <p:sp>
        <p:nvSpPr>
          <p:cNvPr id="98318" name="Text Box 4"/>
          <p:cNvSpPr txBox="1"/>
          <p:nvPr/>
        </p:nvSpPr>
        <p:spPr>
          <a:xfrm>
            <a:off x="3284538" y="1938338"/>
            <a:ext cx="631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pkt2</a:t>
            </a:r>
          </a:p>
        </p:txBody>
      </p:sp>
      <p:sp>
        <p:nvSpPr>
          <p:cNvPr id="98319" name="Text Box 4"/>
          <p:cNvSpPr txBox="1"/>
          <p:nvPr/>
        </p:nvSpPr>
        <p:spPr>
          <a:xfrm>
            <a:off x="3216275" y="2513013"/>
            <a:ext cx="6318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pkt3</a:t>
            </a:r>
          </a:p>
        </p:txBody>
      </p:sp>
      <p:cxnSp>
        <p:nvCxnSpPr>
          <p:cNvPr id="98320" name="直接连接符 2"/>
          <p:cNvCxnSpPr/>
          <p:nvPr/>
        </p:nvCxnSpPr>
        <p:spPr>
          <a:xfrm>
            <a:off x="2057400" y="2743200"/>
            <a:ext cx="762000" cy="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矩形 5"/>
          <p:cNvSpPr/>
          <p:nvPr/>
        </p:nvSpPr>
        <p:spPr>
          <a:xfrm>
            <a:off x="1905000" y="6440488"/>
            <a:ext cx="4572000" cy="400050"/>
          </a:xfrm>
          <a:prstGeom prst="rect">
            <a:avLst/>
          </a:prstGeom>
          <a:solidFill>
            <a:srgbClr val="CCFFFF"/>
          </a:solidFill>
          <a:ln w="349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</a:pPr>
            <a:r>
              <a:rPr lang="zh-CN" altLang="en-US" sz="2000" b="1" dirty="0">
                <a:latin typeface="Comic Sans MS" panose="030F0702030302020204" pitchFamily="66" charset="0"/>
              </a:rPr>
              <a:t>发送方和接收方窗口不一致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选择重传的理解</a:t>
            </a:r>
            <a:endParaRPr kumimoji="0" lang="en-US" altLang="zh-CN" sz="36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9332" name="Rectangle 3"/>
          <p:cNvSpPr>
            <a:spLocks noChangeArrowheads="1"/>
          </p:cNvSpPr>
          <p:nvPr/>
        </p:nvSpPr>
        <p:spPr bwMode="auto">
          <a:xfrm>
            <a:off x="409575" y="1066800"/>
            <a:ext cx="7972425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理解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单独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ACK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和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单个分组重传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发送方</a:t>
            </a:r>
          </a:p>
          <a:p>
            <a:pPr marL="742950" marR="0" lvl="1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发送窗口滑动的条件：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收到最低位置分组的确认</a:t>
            </a:r>
          </a:p>
          <a:p>
            <a:pPr marL="742950" marR="0" lvl="1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超时重传时，仅重传超时的单个分组</a:t>
            </a:r>
          </a:p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接收方</a:t>
            </a:r>
          </a:p>
          <a:p>
            <a:pPr marL="742950" marR="0" lvl="1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接收窗口滑动的条件：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收到最低位置的分组</a:t>
            </a:r>
          </a:p>
          <a:p>
            <a:pPr marL="742950" marR="0" lvl="1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单独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ACK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  <a:p>
            <a:pPr marL="742950" marR="0" lvl="1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对失序分组的处理：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接收窗口内缓存，发对应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ACK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接收窗口外丢弃</a:t>
            </a:r>
          </a:p>
        </p:txBody>
      </p:sp>
      <p:sp>
        <p:nvSpPr>
          <p:cNvPr id="5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9333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线形标注 1 6"/>
          <p:cNvSpPr/>
          <p:nvPr/>
        </p:nvSpPr>
        <p:spPr>
          <a:xfrm>
            <a:off x="5638800" y="5181600"/>
            <a:ext cx="2514600" cy="762000"/>
          </a:xfrm>
          <a:prstGeom prst="borderCallout1">
            <a:avLst>
              <a:gd name="adj1" fmla="val 18750"/>
              <a:gd name="adj2" fmla="val -8333"/>
              <a:gd name="adj3" fmla="val 3028"/>
              <a:gd name="adj4" fmla="val -35139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000" b="1" dirty="0">
                <a:latin typeface="Comic Sans MS" panose="030F0702030302020204" pitchFamily="66" charset="0"/>
              </a:rPr>
              <a:t>即使分组之前被确认过，仍然发送</a:t>
            </a:r>
            <a:r>
              <a:rPr lang="en-US" altLang="zh-CN" sz="2000" b="1" dirty="0">
                <a:latin typeface="Comic Sans MS" panose="030F0702030302020204" pitchFamily="66" charset="0"/>
              </a:rPr>
              <a:t>ACK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934200" y="508000"/>
            <a:ext cx="16002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  <a:hlinkClick r:id="rId3"/>
              </a:rPr>
              <a:t>动画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9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9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9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/>
          </p:cNvSpPr>
          <p:nvPr>
            <p:ph type="body" sz="half"/>
          </p:nvPr>
        </p:nvSpPr>
        <p:spPr>
          <a:xfrm>
            <a:off x="288925" y="812800"/>
            <a:ext cx="4587875" cy="5160963"/>
          </a:xfrm>
          <a:ln/>
        </p:spPr>
        <p:txBody>
          <a:bodyPr vert="horz" wrap="square" lIns="91440" tIns="45720" rIns="91440" bIns="45720" anchor="t" anchorCtr="0"/>
          <a:lstStyle>
            <a:lvl1pPr lvl="0">
              <a:buClr>
                <a:schemeClr val="accent2"/>
              </a:buClr>
              <a:buSzPct val="85000"/>
              <a:buFont typeface="ZapfDingbats" pitchFamily="82" charset="2"/>
              <a:defRPr sz="2400"/>
            </a:lvl1pPr>
            <a:lvl2pPr lvl="1">
              <a:buClr>
                <a:schemeClr val="accent2"/>
              </a:buClr>
              <a:buSzPct val="75000"/>
              <a:buFont typeface="ZapfDingbats" pitchFamily="82" charset="2"/>
              <a:defRPr sz="2000"/>
            </a:lvl2pPr>
            <a:lvl3pPr lvl="2">
              <a:buClrTx/>
              <a:buSzTx/>
              <a:buFontTx/>
              <a:defRPr sz="1800"/>
            </a:lvl3pPr>
            <a:lvl4pPr lvl="3">
              <a:buClrTx/>
              <a:buSzTx/>
              <a:buFontTx/>
              <a:defRPr sz="1800"/>
            </a:lvl4pPr>
            <a:lvl5pPr lvl="4">
              <a:buClrTx/>
              <a:buSzTx/>
              <a:buFontTx/>
              <a:defRPr sz="1800"/>
            </a:lvl5pPr>
          </a:lstStyle>
          <a:p>
            <a:pPr lvl="0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  由于发送方和接收方窗口不一致，窗口太大时，难以区分新分组和重传分组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None/>
            </a:pPr>
            <a:r>
              <a:rPr lang="zh-CN" altLang="en-US" dirty="0"/>
              <a:t>例子:</a:t>
            </a:r>
            <a:endParaRPr lang="en-US" altLang="zh-CN" sz="1800" dirty="0"/>
          </a:p>
          <a:p>
            <a:pPr lvl="0">
              <a:buFont typeface="ZapfDingbats" pitchFamily="82" charset="2"/>
              <a:buChar char="r"/>
            </a:pPr>
            <a:r>
              <a:rPr lang="zh-CN" altLang="en-US" sz="2000" dirty="0"/>
              <a:t>序号: 0, 1, 2, 3</a:t>
            </a:r>
          </a:p>
          <a:p>
            <a:pPr lvl="0">
              <a:buFont typeface="ZapfDingbats" pitchFamily="82" charset="2"/>
              <a:buChar char="r"/>
            </a:pPr>
            <a:r>
              <a:rPr lang="zh-CN" altLang="en-US" sz="2000" dirty="0"/>
              <a:t>窗口长度 = 3</a:t>
            </a:r>
            <a:endParaRPr lang="zh-CN" altLang="en-US" dirty="0"/>
          </a:p>
          <a:p>
            <a:pPr lvl="0">
              <a:buFont typeface="ZapfDingbats" pitchFamily="82" charset="2"/>
              <a:buChar char="r"/>
            </a:pPr>
            <a:r>
              <a:rPr lang="zh-CN" altLang="en-US" sz="2000" dirty="0"/>
              <a:t>接收方：在</a:t>
            </a:r>
            <a:r>
              <a:rPr lang="en-US" altLang="zh-CN" sz="2000" dirty="0"/>
              <a:t>(a)</a:t>
            </a:r>
            <a:r>
              <a:rPr lang="zh-CN" altLang="en-US" sz="2000" dirty="0"/>
              <a:t>和</a:t>
            </a:r>
            <a:r>
              <a:rPr lang="en-US" altLang="zh-CN" sz="2000" dirty="0"/>
              <a:t>(b)</a:t>
            </a:r>
            <a:r>
              <a:rPr lang="zh-CN" altLang="en-US" sz="2000" dirty="0"/>
              <a:t>两种情况下接收方没有发现差别!</a:t>
            </a:r>
          </a:p>
          <a:p>
            <a:pPr lvl="0">
              <a:buFont typeface="ZapfDingbats" pitchFamily="82" charset="2"/>
              <a:buChar char="r"/>
            </a:pPr>
            <a:r>
              <a:rPr lang="zh-CN" altLang="en-US" sz="2000" dirty="0"/>
              <a:t>在 (</a:t>
            </a:r>
            <a:r>
              <a:rPr lang="en-US" altLang="zh-CN" sz="2000" dirty="0"/>
              <a:t>a)</a:t>
            </a:r>
            <a:r>
              <a:rPr lang="zh-CN" altLang="en-US" sz="2000" dirty="0"/>
              <a:t>中不正确地将冗余分组的当为新的，而在</a:t>
            </a:r>
            <a:r>
              <a:rPr lang="en-US" altLang="zh-CN" sz="2000" dirty="0"/>
              <a:t>(b)</a:t>
            </a:r>
            <a:r>
              <a:rPr lang="zh-CN" altLang="en-US" sz="2000" dirty="0"/>
              <a:t>中不正确地将新的分组当作冗余的</a:t>
            </a:r>
            <a:endParaRPr lang="en-US" altLang="zh-CN" sz="2000" dirty="0"/>
          </a:p>
          <a:p>
            <a:pPr lvl="0">
              <a:buFont typeface="ZapfDingbats" pitchFamily="82" charset="2"/>
              <a:buChar char="r"/>
            </a:pPr>
            <a:endParaRPr lang="en-US" altLang="zh-CN" sz="2000" dirty="0"/>
          </a:p>
          <a:p>
            <a:pPr lvl="0"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</a:rPr>
              <a:t>:</a:t>
            </a:r>
            <a:r>
              <a:rPr lang="en-US" altLang="zh-CN" sz="2000" dirty="0"/>
              <a:t> </a:t>
            </a:r>
            <a:r>
              <a:rPr lang="zh-CN" altLang="en-US" sz="2000" dirty="0"/>
              <a:t>序号长度与窗口长度有什么关系?</a:t>
            </a:r>
          </a:p>
          <a:p>
            <a:pPr lvl="0"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回答：</a:t>
            </a:r>
            <a:r>
              <a:rPr lang="zh-CN" altLang="en-US" sz="1800" dirty="0">
                <a:solidFill>
                  <a:schemeClr val="accent2"/>
                </a:solidFill>
              </a:rPr>
              <a:t>窗口长度小于等于序号空间的一半</a:t>
            </a:r>
            <a:endParaRPr lang="en-US" altLang="zh-CN" sz="1800" dirty="0">
              <a:solidFill>
                <a:schemeClr val="accent2"/>
              </a:solidFill>
            </a:endParaRPr>
          </a:p>
          <a:p>
            <a:pPr lvl="0">
              <a:buFont typeface="Wingdings" panose="05000000000000000000" pitchFamily="2" charset="2"/>
              <a:buNone/>
            </a:pPr>
            <a:endParaRPr lang="zh-CN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Picture 4" descr="sr_dilemm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114425"/>
            <a:ext cx="3757613" cy="536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7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选择重传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kumimoji="0" lang="zh-CN" altLang="en-US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接受窗口太大的困境</a:t>
            </a:r>
            <a:endParaRPr kumimoji="0" lang="en-US" altLang="zh-CN" sz="36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0358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788" y="6248400"/>
            <a:ext cx="3925887" cy="4619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Comic Sans MS" panose="030F0702030302020204" pitchFamily="66" charset="0"/>
              </a:rPr>
              <a:t>思考题：</a:t>
            </a:r>
            <a:r>
              <a:rPr lang="en-US" altLang="zh-CN" sz="2400" dirty="0">
                <a:latin typeface="Comic Sans MS" panose="030F0702030302020204" pitchFamily="66" charset="0"/>
              </a:rPr>
              <a:t>P191:  22,  23, 24</a:t>
            </a:r>
            <a:endParaRPr lang="zh-CN" altLang="en-US" sz="24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82"/>
          <p:cNvSpPr/>
          <p:nvPr/>
        </p:nvSpPr>
        <p:spPr>
          <a:xfrm>
            <a:off x="1917700" y="3454400"/>
            <a:ext cx="628650" cy="228600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en-US" altLang="zh-CN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页脚占位符 1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1380" name="灯片编号占位符 2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01381" name="Text Box 4"/>
          <p:cNvSpPr txBox="1"/>
          <p:nvPr/>
        </p:nvSpPr>
        <p:spPr>
          <a:xfrm>
            <a:off x="1952625" y="1779588"/>
            <a:ext cx="1246188" cy="1465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pkt0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pkt1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pkt2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pkt3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(wait)</a:t>
            </a:r>
          </a:p>
        </p:txBody>
      </p:sp>
      <p:sp>
        <p:nvSpPr>
          <p:cNvPr id="101382" name="Text Box 5"/>
          <p:cNvSpPr txBox="1"/>
          <p:nvPr/>
        </p:nvSpPr>
        <p:spPr>
          <a:xfrm>
            <a:off x="2273300" y="1408113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101383" name="Text Box 6"/>
          <p:cNvSpPr txBox="1"/>
          <p:nvPr/>
        </p:nvSpPr>
        <p:spPr>
          <a:xfrm>
            <a:off x="5303838" y="1427163"/>
            <a:ext cx="10715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101384" name="Line 14"/>
          <p:cNvSpPr/>
          <p:nvPr/>
        </p:nvSpPr>
        <p:spPr>
          <a:xfrm>
            <a:off x="5378450" y="2025650"/>
            <a:ext cx="22225" cy="293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1385" name="Text Box 15"/>
          <p:cNvSpPr txBox="1"/>
          <p:nvPr/>
        </p:nvSpPr>
        <p:spPr>
          <a:xfrm>
            <a:off x="5391150" y="2201863"/>
            <a:ext cx="257333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pkt0,send ack0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pkt1,send ack1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pkt2,send ack2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pkt3,send ack3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Waiting for pkt4 (k=4)</a:t>
            </a:r>
          </a:p>
          <a:p>
            <a:endParaRPr lang="en-US" altLang="zh-CN" sz="18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1386" name="Line 7"/>
          <p:cNvSpPr/>
          <p:nvPr/>
        </p:nvSpPr>
        <p:spPr>
          <a:xfrm>
            <a:off x="3243263" y="1973263"/>
            <a:ext cx="2101850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87" name="Line 11"/>
          <p:cNvSpPr/>
          <p:nvPr/>
        </p:nvSpPr>
        <p:spPr>
          <a:xfrm>
            <a:off x="3241675" y="2247900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88" name="Line 12"/>
          <p:cNvSpPr/>
          <p:nvPr/>
        </p:nvSpPr>
        <p:spPr>
          <a:xfrm>
            <a:off x="3257550" y="2511425"/>
            <a:ext cx="2117725" cy="476250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89" name="Line 13"/>
          <p:cNvSpPr/>
          <p:nvPr/>
        </p:nvSpPr>
        <p:spPr>
          <a:xfrm>
            <a:off x="3263900" y="2797175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90" name="Line 17"/>
          <p:cNvSpPr/>
          <p:nvPr/>
        </p:nvSpPr>
        <p:spPr>
          <a:xfrm flipH="1">
            <a:off x="3249613" y="2497138"/>
            <a:ext cx="2014537" cy="1066800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91" name="Line 21"/>
          <p:cNvSpPr/>
          <p:nvPr/>
        </p:nvSpPr>
        <p:spPr>
          <a:xfrm flipH="1">
            <a:off x="3246438" y="2782888"/>
            <a:ext cx="2014537" cy="1100137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1392" name="Line 26"/>
          <p:cNvSpPr/>
          <p:nvPr/>
        </p:nvSpPr>
        <p:spPr>
          <a:xfrm flipH="1">
            <a:off x="3278188" y="3313113"/>
            <a:ext cx="2014537" cy="1100137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01393" name="Group 65"/>
          <p:cNvGrpSpPr/>
          <p:nvPr/>
        </p:nvGrpSpPr>
        <p:grpSpPr>
          <a:xfrm>
            <a:off x="442913" y="1817688"/>
            <a:ext cx="1512887" cy="304800"/>
            <a:chOff x="115" y="914"/>
            <a:chExt cx="953" cy="192"/>
          </a:xfrm>
        </p:grpSpPr>
        <p:sp>
          <p:nvSpPr>
            <p:cNvPr id="101418" name="Rectangle 60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19" name="Text Box 46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1394" name="Text Box 59"/>
          <p:cNvSpPr txBox="1"/>
          <p:nvPr/>
        </p:nvSpPr>
        <p:spPr>
          <a:xfrm>
            <a:off x="179388" y="1028700"/>
            <a:ext cx="26606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 window (N=4)</a:t>
            </a:r>
          </a:p>
        </p:txBody>
      </p:sp>
      <p:grpSp>
        <p:nvGrpSpPr>
          <p:cNvPr id="101395" name="Group 67"/>
          <p:cNvGrpSpPr/>
          <p:nvPr/>
        </p:nvGrpSpPr>
        <p:grpSpPr>
          <a:xfrm>
            <a:off x="439738" y="2103438"/>
            <a:ext cx="1512887" cy="304800"/>
            <a:chOff x="115" y="914"/>
            <a:chExt cx="953" cy="192"/>
          </a:xfrm>
        </p:grpSpPr>
        <p:sp>
          <p:nvSpPr>
            <p:cNvPr id="101416" name="Rectangle 68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17" name="Text Box 69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1396" name="Group 70"/>
          <p:cNvGrpSpPr/>
          <p:nvPr/>
        </p:nvGrpSpPr>
        <p:grpSpPr>
          <a:xfrm>
            <a:off x="447675" y="2389188"/>
            <a:ext cx="1512888" cy="304800"/>
            <a:chOff x="115" y="914"/>
            <a:chExt cx="953" cy="192"/>
          </a:xfrm>
        </p:grpSpPr>
        <p:sp>
          <p:nvSpPr>
            <p:cNvPr id="101414" name="Rectangle 71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15" name="Text Box 72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1397" name="Group 73"/>
          <p:cNvGrpSpPr/>
          <p:nvPr/>
        </p:nvGrpSpPr>
        <p:grpSpPr>
          <a:xfrm>
            <a:off x="444500" y="2663825"/>
            <a:ext cx="1512888" cy="304800"/>
            <a:chOff x="115" y="914"/>
            <a:chExt cx="953" cy="192"/>
          </a:xfrm>
        </p:grpSpPr>
        <p:sp>
          <p:nvSpPr>
            <p:cNvPr id="101412" name="Rectangle 74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13" name="Text Box 75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1398" name="Line 26"/>
          <p:cNvSpPr/>
          <p:nvPr/>
        </p:nvSpPr>
        <p:spPr>
          <a:xfrm flipH="1">
            <a:off x="3290888" y="2952750"/>
            <a:ext cx="2014537" cy="1100138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P191: 22</a:t>
            </a:r>
          </a:p>
        </p:txBody>
      </p:sp>
      <p:sp>
        <p:nvSpPr>
          <p:cNvPr id="101400" name="文本框 80"/>
          <p:cNvSpPr txBox="1"/>
          <p:nvPr/>
        </p:nvSpPr>
        <p:spPr>
          <a:xfrm>
            <a:off x="1546225" y="4984750"/>
            <a:ext cx="7062788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最好的情况：所有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Ack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都达到发送方，发送方窗口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[k,k+N-1]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1401" name="Text Box 80"/>
          <p:cNvSpPr txBox="1"/>
          <p:nvPr/>
        </p:nvSpPr>
        <p:spPr>
          <a:xfrm>
            <a:off x="1720850" y="3451225"/>
            <a:ext cx="1512888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0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1 2 3 4</a:t>
            </a:r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 5 6 7 8 </a:t>
            </a:r>
          </a:p>
        </p:txBody>
      </p:sp>
      <p:grpSp>
        <p:nvGrpSpPr>
          <p:cNvPr id="101402" name="Group 84"/>
          <p:cNvGrpSpPr/>
          <p:nvPr/>
        </p:nvGrpSpPr>
        <p:grpSpPr>
          <a:xfrm>
            <a:off x="1692275" y="3719513"/>
            <a:ext cx="1512888" cy="304800"/>
            <a:chOff x="114" y="2199"/>
            <a:chExt cx="953" cy="192"/>
          </a:xfrm>
        </p:grpSpPr>
        <p:sp>
          <p:nvSpPr>
            <p:cNvPr id="101410" name="Rectangle 82"/>
            <p:cNvSpPr/>
            <p:nvPr/>
          </p:nvSpPr>
          <p:spPr>
            <a:xfrm>
              <a:off x="341" y="220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11" name="Text Box 83"/>
            <p:cNvSpPr txBox="1"/>
            <p:nvPr/>
          </p:nvSpPr>
          <p:spPr>
            <a:xfrm>
              <a:off x="114" y="2199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101403" name="Group 84"/>
          <p:cNvGrpSpPr/>
          <p:nvPr/>
        </p:nvGrpSpPr>
        <p:grpSpPr>
          <a:xfrm>
            <a:off x="1709738" y="3995738"/>
            <a:ext cx="1512887" cy="304800"/>
            <a:chOff x="102" y="2502"/>
            <a:chExt cx="953" cy="192"/>
          </a:xfrm>
        </p:grpSpPr>
        <p:sp>
          <p:nvSpPr>
            <p:cNvPr id="101408" name="Rectangle 82"/>
            <p:cNvSpPr/>
            <p:nvPr/>
          </p:nvSpPr>
          <p:spPr>
            <a:xfrm>
              <a:off x="417" y="2521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09" name="Text Box 83"/>
            <p:cNvSpPr txBox="1"/>
            <p:nvPr/>
          </p:nvSpPr>
          <p:spPr>
            <a:xfrm>
              <a:off x="102" y="2502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3 4 5 6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7 8 </a:t>
              </a:r>
            </a:p>
          </p:txBody>
        </p:sp>
      </p:grpSp>
      <p:grpSp>
        <p:nvGrpSpPr>
          <p:cNvPr id="101404" name="Group 84"/>
          <p:cNvGrpSpPr/>
          <p:nvPr/>
        </p:nvGrpSpPr>
        <p:grpSpPr>
          <a:xfrm>
            <a:off x="1728788" y="4292600"/>
            <a:ext cx="1512887" cy="304800"/>
            <a:chOff x="102" y="2728"/>
            <a:chExt cx="953" cy="192"/>
          </a:xfrm>
        </p:grpSpPr>
        <p:sp>
          <p:nvSpPr>
            <p:cNvPr id="101406" name="Rectangle 82"/>
            <p:cNvSpPr/>
            <p:nvPr/>
          </p:nvSpPr>
          <p:spPr>
            <a:xfrm>
              <a:off x="511" y="274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1407" name="Text Box 83"/>
            <p:cNvSpPr txBox="1"/>
            <p:nvPr/>
          </p:nvSpPr>
          <p:spPr>
            <a:xfrm>
              <a:off x="102" y="272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4 5 6 7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8 </a:t>
              </a:r>
            </a:p>
          </p:txBody>
        </p:sp>
      </p:grpSp>
      <p:sp>
        <p:nvSpPr>
          <p:cNvPr id="101405" name="Line 14"/>
          <p:cNvSpPr/>
          <p:nvPr/>
        </p:nvSpPr>
        <p:spPr>
          <a:xfrm>
            <a:off x="3221038" y="1955800"/>
            <a:ext cx="22225" cy="293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2403" name="灯片编号占位符 2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02404" name="Text Box 4"/>
          <p:cNvSpPr txBox="1"/>
          <p:nvPr/>
        </p:nvSpPr>
        <p:spPr>
          <a:xfrm>
            <a:off x="1952625" y="1779588"/>
            <a:ext cx="1246188" cy="1465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pkt0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pkt1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pkt2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pkt3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(wait)</a:t>
            </a:r>
          </a:p>
        </p:txBody>
      </p:sp>
      <p:sp>
        <p:nvSpPr>
          <p:cNvPr id="102405" name="Text Box 5"/>
          <p:cNvSpPr txBox="1"/>
          <p:nvPr/>
        </p:nvSpPr>
        <p:spPr>
          <a:xfrm>
            <a:off x="2273300" y="1408113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102406" name="Text Box 6"/>
          <p:cNvSpPr txBox="1"/>
          <p:nvPr/>
        </p:nvSpPr>
        <p:spPr>
          <a:xfrm>
            <a:off x="5303838" y="1427163"/>
            <a:ext cx="10715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102407" name="Line 14"/>
          <p:cNvSpPr/>
          <p:nvPr/>
        </p:nvSpPr>
        <p:spPr>
          <a:xfrm>
            <a:off x="5378450" y="2025650"/>
            <a:ext cx="22225" cy="293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2408" name="Text Box 15"/>
          <p:cNvSpPr txBox="1"/>
          <p:nvPr/>
        </p:nvSpPr>
        <p:spPr>
          <a:xfrm>
            <a:off x="5391150" y="2201863"/>
            <a:ext cx="257333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pkt0,send ack0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pkt1,send ack1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pkt2,send ack2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pkt3,send ack3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Waiting for pkt4 (k=4)</a:t>
            </a:r>
          </a:p>
          <a:p>
            <a:endParaRPr lang="en-US" altLang="zh-CN" sz="18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2409" name="Line 7"/>
          <p:cNvSpPr/>
          <p:nvPr/>
        </p:nvSpPr>
        <p:spPr>
          <a:xfrm>
            <a:off x="3243263" y="1973263"/>
            <a:ext cx="2101850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0" name="Line 11"/>
          <p:cNvSpPr/>
          <p:nvPr/>
        </p:nvSpPr>
        <p:spPr>
          <a:xfrm>
            <a:off x="3241675" y="2247900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1" name="Line 12"/>
          <p:cNvSpPr/>
          <p:nvPr/>
        </p:nvSpPr>
        <p:spPr>
          <a:xfrm>
            <a:off x="3257550" y="2511425"/>
            <a:ext cx="2117725" cy="476250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2" name="Line 13"/>
          <p:cNvSpPr/>
          <p:nvPr/>
        </p:nvSpPr>
        <p:spPr>
          <a:xfrm>
            <a:off x="3263900" y="2797175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3" name="Line 17"/>
          <p:cNvSpPr/>
          <p:nvPr/>
        </p:nvSpPr>
        <p:spPr>
          <a:xfrm flipH="1">
            <a:off x="3733800" y="2497138"/>
            <a:ext cx="1530350" cy="815975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4" name="Line 21"/>
          <p:cNvSpPr/>
          <p:nvPr/>
        </p:nvSpPr>
        <p:spPr>
          <a:xfrm flipH="1">
            <a:off x="3733800" y="2782888"/>
            <a:ext cx="1527175" cy="776287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2415" name="Line 26"/>
          <p:cNvSpPr/>
          <p:nvPr/>
        </p:nvSpPr>
        <p:spPr>
          <a:xfrm flipH="1">
            <a:off x="3733800" y="3313113"/>
            <a:ext cx="1558925" cy="800100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02416" name="Group 65"/>
          <p:cNvGrpSpPr/>
          <p:nvPr/>
        </p:nvGrpSpPr>
        <p:grpSpPr>
          <a:xfrm>
            <a:off x="442913" y="1817688"/>
            <a:ext cx="1512887" cy="304800"/>
            <a:chOff x="115" y="914"/>
            <a:chExt cx="953" cy="192"/>
          </a:xfrm>
        </p:grpSpPr>
        <p:sp>
          <p:nvSpPr>
            <p:cNvPr id="102445" name="Rectangle 60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446" name="Text Box 46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2417" name="Text Box 59"/>
          <p:cNvSpPr txBox="1"/>
          <p:nvPr/>
        </p:nvSpPr>
        <p:spPr>
          <a:xfrm>
            <a:off x="179388" y="1028700"/>
            <a:ext cx="26606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 window (N=4)</a:t>
            </a:r>
          </a:p>
        </p:txBody>
      </p:sp>
      <p:grpSp>
        <p:nvGrpSpPr>
          <p:cNvPr id="102418" name="Group 67"/>
          <p:cNvGrpSpPr/>
          <p:nvPr/>
        </p:nvGrpSpPr>
        <p:grpSpPr>
          <a:xfrm>
            <a:off x="439738" y="2103438"/>
            <a:ext cx="1512887" cy="304800"/>
            <a:chOff x="115" y="914"/>
            <a:chExt cx="953" cy="192"/>
          </a:xfrm>
        </p:grpSpPr>
        <p:sp>
          <p:nvSpPr>
            <p:cNvPr id="102443" name="Rectangle 68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444" name="Text Box 69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2419" name="Group 70"/>
          <p:cNvGrpSpPr/>
          <p:nvPr/>
        </p:nvGrpSpPr>
        <p:grpSpPr>
          <a:xfrm>
            <a:off x="447675" y="2389188"/>
            <a:ext cx="1512888" cy="304800"/>
            <a:chOff x="115" y="914"/>
            <a:chExt cx="953" cy="192"/>
          </a:xfrm>
        </p:grpSpPr>
        <p:sp>
          <p:nvSpPr>
            <p:cNvPr id="102441" name="Rectangle 71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442" name="Text Box 72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2420" name="Group 73"/>
          <p:cNvGrpSpPr/>
          <p:nvPr/>
        </p:nvGrpSpPr>
        <p:grpSpPr>
          <a:xfrm>
            <a:off x="444500" y="2663825"/>
            <a:ext cx="1512888" cy="304800"/>
            <a:chOff x="115" y="914"/>
            <a:chExt cx="953" cy="192"/>
          </a:xfrm>
        </p:grpSpPr>
        <p:sp>
          <p:nvSpPr>
            <p:cNvPr id="102439" name="Rectangle 74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440" name="Text Box 75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2421" name="Line 26"/>
          <p:cNvSpPr/>
          <p:nvPr/>
        </p:nvSpPr>
        <p:spPr>
          <a:xfrm flipH="1">
            <a:off x="3733800" y="2952750"/>
            <a:ext cx="1571625" cy="846138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P191: 22</a:t>
            </a:r>
          </a:p>
        </p:txBody>
      </p:sp>
      <p:sp>
        <p:nvSpPr>
          <p:cNvPr id="102423" name="文本框 80"/>
          <p:cNvSpPr txBox="1"/>
          <p:nvPr/>
        </p:nvSpPr>
        <p:spPr>
          <a:xfrm>
            <a:off x="1409700" y="5119688"/>
            <a:ext cx="628650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最坏的情况：所有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Ack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都丢失，发送方窗口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[k-N,k-1]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24" name="Text Box 20"/>
          <p:cNvSpPr txBox="1"/>
          <p:nvPr/>
        </p:nvSpPr>
        <p:spPr>
          <a:xfrm>
            <a:off x="4030663" y="4054475"/>
            <a:ext cx="5222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102425" name="Text Box 19"/>
          <p:cNvSpPr txBox="1"/>
          <p:nvPr/>
        </p:nvSpPr>
        <p:spPr>
          <a:xfrm>
            <a:off x="3903663" y="4064000"/>
            <a:ext cx="341312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102426" name="Text Box 20"/>
          <p:cNvSpPr txBox="1"/>
          <p:nvPr/>
        </p:nvSpPr>
        <p:spPr>
          <a:xfrm>
            <a:off x="3490913" y="3086100"/>
            <a:ext cx="5222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102427" name="Text Box 19"/>
          <p:cNvSpPr txBox="1"/>
          <p:nvPr/>
        </p:nvSpPr>
        <p:spPr>
          <a:xfrm>
            <a:off x="3363913" y="3095625"/>
            <a:ext cx="341312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102428" name="Text Box 20"/>
          <p:cNvSpPr txBox="1"/>
          <p:nvPr/>
        </p:nvSpPr>
        <p:spPr>
          <a:xfrm>
            <a:off x="3468688" y="3344863"/>
            <a:ext cx="5222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102429" name="Text Box 19"/>
          <p:cNvSpPr txBox="1"/>
          <p:nvPr/>
        </p:nvSpPr>
        <p:spPr>
          <a:xfrm>
            <a:off x="3341688" y="3354388"/>
            <a:ext cx="341312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102430" name="Text Box 20"/>
          <p:cNvSpPr txBox="1"/>
          <p:nvPr/>
        </p:nvSpPr>
        <p:spPr>
          <a:xfrm>
            <a:off x="3468688" y="3568700"/>
            <a:ext cx="5222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102431" name="Text Box 19"/>
          <p:cNvSpPr txBox="1"/>
          <p:nvPr/>
        </p:nvSpPr>
        <p:spPr>
          <a:xfrm>
            <a:off x="3341688" y="3578225"/>
            <a:ext cx="341312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102432" name="Text Box 20"/>
          <p:cNvSpPr txBox="1"/>
          <p:nvPr/>
        </p:nvSpPr>
        <p:spPr>
          <a:xfrm>
            <a:off x="3457575" y="3897313"/>
            <a:ext cx="522288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loss</a:t>
            </a:r>
          </a:p>
        </p:txBody>
      </p:sp>
      <p:sp>
        <p:nvSpPr>
          <p:cNvPr id="102433" name="Text Box 19"/>
          <p:cNvSpPr txBox="1"/>
          <p:nvPr/>
        </p:nvSpPr>
        <p:spPr>
          <a:xfrm>
            <a:off x="3330575" y="3905250"/>
            <a:ext cx="341313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X</a:t>
            </a:r>
          </a:p>
        </p:txBody>
      </p:sp>
      <p:grpSp>
        <p:nvGrpSpPr>
          <p:cNvPr id="102434" name="Group 73"/>
          <p:cNvGrpSpPr/>
          <p:nvPr/>
        </p:nvGrpSpPr>
        <p:grpSpPr>
          <a:xfrm>
            <a:off x="1617663" y="3983038"/>
            <a:ext cx="1512887" cy="304800"/>
            <a:chOff x="115" y="914"/>
            <a:chExt cx="953" cy="192"/>
          </a:xfrm>
        </p:grpSpPr>
        <p:sp>
          <p:nvSpPr>
            <p:cNvPr id="102437" name="Rectangle 74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2438" name="Text Box 75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203325" y="5703888"/>
            <a:ext cx="6994525" cy="40005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miter/>
            <a:headEnd type="none" w="sm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发送窗口序号范围：</a:t>
            </a:r>
            <a:r>
              <a:rPr lang="en-US" altLang="zh-CN" sz="20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[k,k+N-1]U[k-N,k-1]=[k-N,k+N-1]</a:t>
            </a:r>
            <a:endParaRPr lang="zh-CN" altLang="en-US" sz="20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36" name="Line 14"/>
          <p:cNvSpPr/>
          <p:nvPr/>
        </p:nvSpPr>
        <p:spPr>
          <a:xfrm>
            <a:off x="3211513" y="2003425"/>
            <a:ext cx="22225" cy="2938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3427" name="灯片编号占位符 2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03428" name="Picture 4" descr="sr_dilemm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14425"/>
            <a:ext cx="3757613" cy="536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P191: 23</a:t>
            </a:r>
          </a:p>
        </p:txBody>
      </p:sp>
      <p:sp>
        <p:nvSpPr>
          <p:cNvPr id="6" name="Rectangle 3"/>
          <p:cNvSpPr txBox="1"/>
          <p:nvPr/>
        </p:nvSpPr>
        <p:spPr>
          <a:xfrm>
            <a:off x="288925" y="812800"/>
            <a:ext cx="4587875" cy="5160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Comic Sans MS" panose="030F0702030302020204" pitchFamily="66" charset="0"/>
              </a:rPr>
              <a:t>避免当接收窗口中的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最高序列号</a:t>
            </a:r>
            <a:r>
              <a:rPr lang="zh-CN" altLang="en-US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回卷</a:t>
            </a:r>
            <a:r>
              <a:rPr lang="zh-CN" altLang="en-US" sz="2400" b="1" dirty="0">
                <a:latin typeface="Comic Sans MS" panose="030F0702030302020204" pitchFamily="66" charset="0"/>
              </a:rPr>
              <a:t>，与发送窗口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最小序列号</a:t>
            </a:r>
            <a:r>
              <a:rPr lang="zh-CN" altLang="en-US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重复</a:t>
            </a:r>
            <a:r>
              <a:rPr lang="zh-CN" altLang="en-US" sz="2400" b="1" dirty="0">
                <a:latin typeface="Comic Sans MS" panose="030F0702030302020204" pitchFamily="66" charset="0"/>
              </a:rPr>
              <a:t>的情况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Comic Sans MS" panose="030F0702030302020204" pitchFamily="66" charset="0"/>
              </a:rPr>
              <a:t>因此序列号范围应该足够大</a:t>
            </a:r>
            <a:r>
              <a:rPr lang="en-US" altLang="zh-CN" sz="2400" b="1" dirty="0">
                <a:latin typeface="Comic Sans MS" panose="030F0702030302020204" pitchFamily="66" charset="0"/>
              </a:rPr>
              <a:t>-</a:t>
            </a:r>
            <a:r>
              <a:rPr lang="zh-CN" altLang="en-US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包括发送窗口和接受窗口的序列号</a:t>
            </a:r>
            <a:endParaRPr lang="en-US" altLang="zh-CN" sz="24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Comic Sans MS" panose="030F0702030302020204" pitchFamily="66" charset="0"/>
              </a:rPr>
              <a:t>假设接收方的期望的最小序列号为</a:t>
            </a:r>
            <a:r>
              <a:rPr lang="en-US" altLang="zh-CN" sz="24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k</a:t>
            </a:r>
            <a:r>
              <a:rPr lang="zh-CN" altLang="en-US" sz="2400" b="1" dirty="0">
                <a:latin typeface="Comic Sans MS" panose="030F0702030302020204" pitchFamily="66" charset="0"/>
              </a:rPr>
              <a:t>：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b="1" dirty="0">
                <a:latin typeface="Comic Sans MS" panose="030F0702030302020204" pitchFamily="66" charset="0"/>
              </a:rPr>
              <a:t>接受窗口：</a:t>
            </a:r>
            <a:r>
              <a:rPr lang="en-US" altLang="zh-CN" sz="2000" b="1" dirty="0">
                <a:latin typeface="Comic Sans MS" panose="030F0702030302020204" pitchFamily="66" charset="0"/>
              </a:rPr>
              <a:t>[k,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k+N-1</a:t>
            </a:r>
            <a:r>
              <a:rPr lang="en-US" altLang="zh-CN" sz="2000" b="1" dirty="0">
                <a:latin typeface="Comic Sans MS" panose="030F0702030302020204" pitchFamily="66" charset="0"/>
              </a:rPr>
              <a:t>]</a:t>
            </a: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b="1" dirty="0">
                <a:latin typeface="Comic Sans MS" panose="030F0702030302020204" pitchFamily="66" charset="0"/>
              </a:rPr>
              <a:t>发送窗口</a:t>
            </a:r>
            <a:r>
              <a:rPr lang="en-US" altLang="zh-CN" sz="2000" b="1" dirty="0">
                <a:latin typeface="Comic Sans MS" panose="030F0702030302020204" pitchFamily="66" charset="0"/>
              </a:rPr>
              <a:t>(</a:t>
            </a:r>
            <a:r>
              <a:rPr lang="zh-CN" altLang="en-US" sz="2000" b="1" dirty="0">
                <a:latin typeface="Comic Sans MS" panose="030F0702030302020204" pitchFamily="66" charset="0"/>
              </a:rPr>
              <a:t>最坏情况</a:t>
            </a:r>
            <a:r>
              <a:rPr lang="en-US" altLang="zh-CN" sz="2000" b="1" dirty="0">
                <a:latin typeface="Comic Sans MS" panose="030F0702030302020204" pitchFamily="66" charset="0"/>
              </a:rPr>
              <a:t>)</a:t>
            </a:r>
            <a:r>
              <a:rPr lang="zh-CN" altLang="en-US" sz="2000" b="1" dirty="0">
                <a:latin typeface="Comic Sans MS" panose="030F0702030302020204" pitchFamily="66" charset="0"/>
              </a:rPr>
              <a:t>：</a:t>
            </a:r>
            <a:r>
              <a:rPr lang="en-US" altLang="zh-CN" sz="2000" b="1" dirty="0">
                <a:latin typeface="Comic Sans MS" panose="030F0702030302020204" pitchFamily="66" charset="0"/>
              </a:rPr>
              <a:t>[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k-N</a:t>
            </a:r>
            <a:r>
              <a:rPr lang="en-US" altLang="zh-CN" sz="2000" b="1" dirty="0">
                <a:latin typeface="Comic Sans MS" panose="030F0702030302020204" pitchFamily="66" charset="0"/>
              </a:rPr>
              <a:t>,k-1]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Comic Sans MS" panose="030F0702030302020204" pitchFamily="66" charset="0"/>
              </a:rPr>
              <a:t>序列号范围至少满足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2N</a:t>
            </a:r>
            <a:r>
              <a:rPr lang="en-US" altLang="zh-CN" sz="2400" b="1" dirty="0">
                <a:latin typeface="Comic Sans MS" panose="030F0702030302020204" pitchFamily="66" charset="0"/>
              </a:rPr>
              <a:t> </a:t>
            </a:r>
            <a:endParaRPr lang="en-US" altLang="zh-CN" b="1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latin typeface="Comic Sans MS" panose="030F0702030302020204" pitchFamily="66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补充作业：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22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23</a:t>
            </a:r>
            <a:r>
              <a:rPr lang="zh-CN" alt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题</a:t>
            </a:r>
            <a:endParaRPr lang="en-US" altLang="zh-CN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dirty="0">
              <a:latin typeface="Comic Sans MS" panose="030F0702030302020204" pitchFamily="66" charset="0"/>
            </a:endParaRPr>
          </a:p>
          <a:p>
            <a:pPr marL="742950" lvl="1" indent="-285750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endParaRPr lang="zh-CN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4876800" y="60325"/>
            <a:ext cx="4191000" cy="966788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思考：</a:t>
            </a:r>
            <a:r>
              <a:rPr lang="en-US" altLang="zh-CN" sz="2400" b="1" dirty="0">
                <a:latin typeface="Comic Sans MS" panose="030F0702030302020204" pitchFamily="66" charset="0"/>
              </a:rPr>
              <a:t>GBN</a:t>
            </a:r>
            <a:r>
              <a:rPr lang="zh-CN" altLang="en-US" sz="2400" b="1" dirty="0">
                <a:latin typeface="Comic Sans MS" panose="030F0702030302020204" pitchFamily="66" charset="0"/>
              </a:rPr>
              <a:t>的情况如何？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4451" name="灯片编号占位符 2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6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P192: 24</a:t>
            </a:r>
          </a:p>
        </p:txBody>
      </p:sp>
      <p:sp>
        <p:nvSpPr>
          <p:cNvPr id="104453" name="Rectangle 82"/>
          <p:cNvSpPr/>
          <p:nvPr/>
        </p:nvSpPr>
        <p:spPr>
          <a:xfrm>
            <a:off x="1917700" y="4495800"/>
            <a:ext cx="628650" cy="228600"/>
          </a:xfrm>
          <a:prstGeom prst="rect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en-US" altLang="zh-CN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4454" name="Text Box 4"/>
          <p:cNvSpPr txBox="1"/>
          <p:nvPr/>
        </p:nvSpPr>
        <p:spPr>
          <a:xfrm>
            <a:off x="1952625" y="1779588"/>
            <a:ext cx="1246188" cy="1465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pkt0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pkt1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pkt2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pkt3</a:t>
            </a:r>
          </a:p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(wait)</a:t>
            </a:r>
          </a:p>
        </p:txBody>
      </p:sp>
      <p:sp>
        <p:nvSpPr>
          <p:cNvPr id="104455" name="Text Box 5"/>
          <p:cNvSpPr txBox="1"/>
          <p:nvPr/>
        </p:nvSpPr>
        <p:spPr>
          <a:xfrm>
            <a:off x="2273300" y="1408113"/>
            <a:ext cx="9366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0099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</a:t>
            </a:r>
          </a:p>
        </p:txBody>
      </p:sp>
      <p:sp>
        <p:nvSpPr>
          <p:cNvPr id="104456" name="Text Box 6"/>
          <p:cNvSpPr txBox="1"/>
          <p:nvPr/>
        </p:nvSpPr>
        <p:spPr>
          <a:xfrm>
            <a:off x="5303838" y="1427163"/>
            <a:ext cx="1071562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008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receiver</a:t>
            </a:r>
          </a:p>
        </p:txBody>
      </p:sp>
      <p:sp>
        <p:nvSpPr>
          <p:cNvPr id="104457" name="Line 14"/>
          <p:cNvSpPr/>
          <p:nvPr/>
        </p:nvSpPr>
        <p:spPr>
          <a:xfrm>
            <a:off x="5378450" y="2025650"/>
            <a:ext cx="15875" cy="376555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58" name="Text Box 15"/>
          <p:cNvSpPr txBox="1"/>
          <p:nvPr/>
        </p:nvSpPr>
        <p:spPr>
          <a:xfrm>
            <a:off x="5391150" y="2201863"/>
            <a:ext cx="257333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pkt0,send ack0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pkt1,send ack1</a:t>
            </a:r>
          </a:p>
          <a:p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pkt2,send ack2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receive pkt3,send ack3</a:t>
            </a:r>
          </a:p>
          <a:p>
            <a:pPr>
              <a:buFont typeface="ZapfDingbats" pitchFamily="82" charset="2"/>
            </a:pPr>
            <a:r>
              <a:rPr lang="en-US" altLang="zh-CN" sz="1800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Waiting for pkt4 (k=4)</a:t>
            </a:r>
          </a:p>
          <a:p>
            <a:endParaRPr lang="en-US" altLang="zh-CN" sz="18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04459" name="Line 7"/>
          <p:cNvSpPr/>
          <p:nvPr/>
        </p:nvSpPr>
        <p:spPr>
          <a:xfrm>
            <a:off x="3243263" y="1973263"/>
            <a:ext cx="2101850" cy="468312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0" name="Line 11"/>
          <p:cNvSpPr/>
          <p:nvPr/>
        </p:nvSpPr>
        <p:spPr>
          <a:xfrm>
            <a:off x="3241675" y="2247900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1" name="Line 12"/>
          <p:cNvSpPr/>
          <p:nvPr/>
        </p:nvSpPr>
        <p:spPr>
          <a:xfrm>
            <a:off x="3257550" y="2511425"/>
            <a:ext cx="2117725" cy="476250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2" name="Line 13"/>
          <p:cNvSpPr/>
          <p:nvPr/>
        </p:nvSpPr>
        <p:spPr>
          <a:xfrm>
            <a:off x="3263900" y="2797175"/>
            <a:ext cx="2100263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3" name="Line 17"/>
          <p:cNvSpPr/>
          <p:nvPr/>
        </p:nvSpPr>
        <p:spPr>
          <a:xfrm flipH="1">
            <a:off x="3276600" y="2497138"/>
            <a:ext cx="1987550" cy="1922462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4" name="Line 21"/>
          <p:cNvSpPr/>
          <p:nvPr/>
        </p:nvSpPr>
        <p:spPr>
          <a:xfrm flipH="1">
            <a:off x="3263900" y="2782888"/>
            <a:ext cx="1997075" cy="1941512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65" name="Line 26"/>
          <p:cNvSpPr/>
          <p:nvPr/>
        </p:nvSpPr>
        <p:spPr>
          <a:xfrm flipH="1">
            <a:off x="3238500" y="3313113"/>
            <a:ext cx="2054225" cy="2105025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04466" name="Group 65"/>
          <p:cNvGrpSpPr/>
          <p:nvPr/>
        </p:nvGrpSpPr>
        <p:grpSpPr>
          <a:xfrm>
            <a:off x="442913" y="1817688"/>
            <a:ext cx="1512887" cy="304800"/>
            <a:chOff x="115" y="914"/>
            <a:chExt cx="953" cy="192"/>
          </a:xfrm>
        </p:grpSpPr>
        <p:sp>
          <p:nvSpPr>
            <p:cNvPr id="104498" name="Rectangle 60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99" name="Text Box 46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4467" name="Text Box 59"/>
          <p:cNvSpPr txBox="1"/>
          <p:nvPr/>
        </p:nvSpPr>
        <p:spPr>
          <a:xfrm>
            <a:off x="179388" y="1028700"/>
            <a:ext cx="26606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i="1" u="sng" dirty="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sender window (N=4)</a:t>
            </a:r>
          </a:p>
        </p:txBody>
      </p:sp>
      <p:grpSp>
        <p:nvGrpSpPr>
          <p:cNvPr id="104468" name="Group 67"/>
          <p:cNvGrpSpPr/>
          <p:nvPr/>
        </p:nvGrpSpPr>
        <p:grpSpPr>
          <a:xfrm>
            <a:off x="439738" y="2103438"/>
            <a:ext cx="1512887" cy="304800"/>
            <a:chOff x="115" y="914"/>
            <a:chExt cx="953" cy="192"/>
          </a:xfrm>
        </p:grpSpPr>
        <p:sp>
          <p:nvSpPr>
            <p:cNvPr id="104496" name="Rectangle 68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97" name="Text Box 69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4469" name="Group 70"/>
          <p:cNvGrpSpPr/>
          <p:nvPr/>
        </p:nvGrpSpPr>
        <p:grpSpPr>
          <a:xfrm>
            <a:off x="447675" y="2389188"/>
            <a:ext cx="1512888" cy="304800"/>
            <a:chOff x="115" y="914"/>
            <a:chExt cx="953" cy="192"/>
          </a:xfrm>
        </p:grpSpPr>
        <p:sp>
          <p:nvSpPr>
            <p:cNvPr id="104494" name="Rectangle 71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95" name="Text Box 72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grpSp>
        <p:nvGrpSpPr>
          <p:cNvPr id="104470" name="Group 73"/>
          <p:cNvGrpSpPr/>
          <p:nvPr/>
        </p:nvGrpSpPr>
        <p:grpSpPr>
          <a:xfrm>
            <a:off x="444500" y="2663825"/>
            <a:ext cx="1512888" cy="304800"/>
            <a:chOff x="115" y="914"/>
            <a:chExt cx="953" cy="192"/>
          </a:xfrm>
        </p:grpSpPr>
        <p:sp>
          <p:nvSpPr>
            <p:cNvPr id="104492" name="Rectangle 74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93" name="Text Box 75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4471" name="Line 26"/>
          <p:cNvSpPr/>
          <p:nvPr/>
        </p:nvSpPr>
        <p:spPr>
          <a:xfrm flipH="1">
            <a:off x="3236913" y="2952750"/>
            <a:ext cx="2068512" cy="2160588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72" name="Text Box 80"/>
          <p:cNvSpPr txBox="1"/>
          <p:nvPr/>
        </p:nvSpPr>
        <p:spPr>
          <a:xfrm>
            <a:off x="1720850" y="4492625"/>
            <a:ext cx="1512888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0 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1 2 3 4</a:t>
            </a:r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 5 6 7 8 </a:t>
            </a:r>
          </a:p>
        </p:txBody>
      </p:sp>
      <p:grpSp>
        <p:nvGrpSpPr>
          <p:cNvPr id="104473" name="Group 84"/>
          <p:cNvGrpSpPr/>
          <p:nvPr/>
        </p:nvGrpSpPr>
        <p:grpSpPr>
          <a:xfrm>
            <a:off x="1692275" y="4760913"/>
            <a:ext cx="1512888" cy="304800"/>
            <a:chOff x="114" y="2199"/>
            <a:chExt cx="953" cy="192"/>
          </a:xfrm>
        </p:grpSpPr>
        <p:sp>
          <p:nvSpPr>
            <p:cNvPr id="104490" name="Rectangle 82"/>
            <p:cNvSpPr/>
            <p:nvPr/>
          </p:nvSpPr>
          <p:spPr>
            <a:xfrm>
              <a:off x="341" y="220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91" name="Text Box 83"/>
            <p:cNvSpPr txBox="1"/>
            <p:nvPr/>
          </p:nvSpPr>
          <p:spPr>
            <a:xfrm>
              <a:off x="114" y="2199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2 3 4 5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 6 7 8 </a:t>
              </a:r>
            </a:p>
          </p:txBody>
        </p:sp>
      </p:grpSp>
      <p:grpSp>
        <p:nvGrpSpPr>
          <p:cNvPr id="104474" name="Group 84"/>
          <p:cNvGrpSpPr/>
          <p:nvPr/>
        </p:nvGrpSpPr>
        <p:grpSpPr>
          <a:xfrm>
            <a:off x="1709738" y="5037138"/>
            <a:ext cx="1512887" cy="304800"/>
            <a:chOff x="102" y="2502"/>
            <a:chExt cx="953" cy="192"/>
          </a:xfrm>
        </p:grpSpPr>
        <p:sp>
          <p:nvSpPr>
            <p:cNvPr id="104488" name="Rectangle 82"/>
            <p:cNvSpPr/>
            <p:nvPr/>
          </p:nvSpPr>
          <p:spPr>
            <a:xfrm>
              <a:off x="417" y="2521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89" name="Text Box 83"/>
            <p:cNvSpPr txBox="1"/>
            <p:nvPr/>
          </p:nvSpPr>
          <p:spPr>
            <a:xfrm>
              <a:off x="102" y="2502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3 4 5 6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7 8 </a:t>
              </a:r>
            </a:p>
          </p:txBody>
        </p:sp>
      </p:grpSp>
      <p:grpSp>
        <p:nvGrpSpPr>
          <p:cNvPr id="104475" name="Group 84"/>
          <p:cNvGrpSpPr/>
          <p:nvPr/>
        </p:nvGrpSpPr>
        <p:grpSpPr>
          <a:xfrm>
            <a:off x="1728788" y="5334000"/>
            <a:ext cx="1512887" cy="304800"/>
            <a:chOff x="102" y="2728"/>
            <a:chExt cx="953" cy="192"/>
          </a:xfrm>
        </p:grpSpPr>
        <p:sp>
          <p:nvSpPr>
            <p:cNvPr id="104486" name="Rectangle 82"/>
            <p:cNvSpPr/>
            <p:nvPr/>
          </p:nvSpPr>
          <p:spPr>
            <a:xfrm>
              <a:off x="511" y="274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87" name="Text Box 83"/>
            <p:cNvSpPr txBox="1"/>
            <p:nvPr/>
          </p:nvSpPr>
          <p:spPr>
            <a:xfrm>
              <a:off x="102" y="2728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0 1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4 5 6 7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8 </a:t>
              </a:r>
            </a:p>
          </p:txBody>
        </p:sp>
      </p:grpSp>
      <p:sp>
        <p:nvSpPr>
          <p:cNvPr id="104476" name="Line 14"/>
          <p:cNvSpPr/>
          <p:nvPr/>
        </p:nvSpPr>
        <p:spPr>
          <a:xfrm flipH="1">
            <a:off x="3217863" y="1943100"/>
            <a:ext cx="4762" cy="3848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4477" name="Text Box 4"/>
          <p:cNvSpPr txBox="1"/>
          <p:nvPr/>
        </p:nvSpPr>
        <p:spPr>
          <a:xfrm>
            <a:off x="2047875" y="3387725"/>
            <a:ext cx="1257300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r"/>
            <a:r>
              <a:rPr lang="en-US" altLang="zh-CN" sz="1800" dirty="0">
                <a:latin typeface="Tahoma" panose="020B0604030504040204" pitchFamily="34" charset="0"/>
                <a:ea typeface="MS PGothic" panose="020B0600070205080204" pitchFamily="34" charset="-128"/>
              </a:rPr>
              <a:t>send  pkt0</a:t>
            </a:r>
          </a:p>
        </p:txBody>
      </p:sp>
      <p:grpSp>
        <p:nvGrpSpPr>
          <p:cNvPr id="104478" name="Group 65"/>
          <p:cNvGrpSpPr/>
          <p:nvPr/>
        </p:nvGrpSpPr>
        <p:grpSpPr>
          <a:xfrm>
            <a:off x="549275" y="3425825"/>
            <a:ext cx="1512888" cy="304800"/>
            <a:chOff x="115" y="914"/>
            <a:chExt cx="953" cy="192"/>
          </a:xfrm>
        </p:grpSpPr>
        <p:sp>
          <p:nvSpPr>
            <p:cNvPr id="104484" name="Rectangle 60"/>
            <p:cNvSpPr/>
            <p:nvPr/>
          </p:nvSpPr>
          <p:spPr>
            <a:xfrm>
              <a:off x="152" y="936"/>
              <a:ext cx="396" cy="144"/>
            </a:xfrm>
            <a:prstGeom prst="rect">
              <a:avLst/>
            </a:prstGeom>
            <a:solidFill>
              <a:srgbClr val="000099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en-US" altLang="zh-CN" dirty="0"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4485" name="Text Box 46"/>
            <p:cNvSpPr txBox="1"/>
            <p:nvPr/>
          </p:nvSpPr>
          <p:spPr>
            <a:xfrm>
              <a:off x="115" y="914"/>
              <a:ext cx="95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0 1 2 3 </a:t>
              </a:r>
              <a:r>
                <a:rPr lang="en-US" altLang="zh-CN" sz="1400" dirty="0">
                  <a:latin typeface="Arial" panose="020B0604020202020204" pitchFamily="34" charset="0"/>
                  <a:ea typeface="MS PGothic" panose="020B0600070205080204" pitchFamily="34" charset="-128"/>
                </a:rPr>
                <a:t>4 5 6 7 8 </a:t>
              </a:r>
            </a:p>
          </p:txBody>
        </p:sp>
      </p:grpSp>
      <p:sp>
        <p:nvSpPr>
          <p:cNvPr id="104479" name="Line 7"/>
          <p:cNvSpPr/>
          <p:nvPr/>
        </p:nvSpPr>
        <p:spPr>
          <a:xfrm>
            <a:off x="3243263" y="3578225"/>
            <a:ext cx="2101850" cy="468313"/>
          </a:xfrm>
          <a:prstGeom prst="line">
            <a:avLst/>
          </a:prstGeom>
          <a:ln w="28575" cap="flat" cmpd="sng">
            <a:solidFill>
              <a:srgbClr val="000099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80" name="矩形 52"/>
          <p:cNvSpPr/>
          <p:nvPr/>
        </p:nvSpPr>
        <p:spPr>
          <a:xfrm>
            <a:off x="5464175" y="3862388"/>
            <a:ext cx="2252663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Tahoma" panose="020B0604030504040204" pitchFamily="34" charset="0"/>
                <a:ea typeface="MS PGothic" panose="020B0600070205080204" pitchFamily="34" charset="-128"/>
              </a:rPr>
              <a:t>receive pkt0,send ack0</a:t>
            </a:r>
          </a:p>
        </p:txBody>
      </p:sp>
      <p:sp>
        <p:nvSpPr>
          <p:cNvPr id="104481" name="Line 26"/>
          <p:cNvSpPr/>
          <p:nvPr/>
        </p:nvSpPr>
        <p:spPr>
          <a:xfrm flipH="1">
            <a:off x="3238500" y="3303588"/>
            <a:ext cx="2054225" cy="2105025"/>
          </a:xfrm>
          <a:prstGeom prst="line">
            <a:avLst/>
          </a:prstGeom>
          <a:ln w="28575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4482" name="Line 26"/>
          <p:cNvSpPr/>
          <p:nvPr/>
        </p:nvSpPr>
        <p:spPr>
          <a:xfrm flipH="1">
            <a:off x="3270250" y="4083050"/>
            <a:ext cx="2078038" cy="1587500"/>
          </a:xfrm>
          <a:prstGeom prst="line">
            <a:avLst/>
          </a:prstGeom>
          <a:ln w="2857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pic>
        <p:nvPicPr>
          <p:cNvPr id="104483" name="Picture 10" descr="alarm_clock_ring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3251200"/>
            <a:ext cx="436563" cy="481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sz="3600" dirty="0"/>
              <a:t>可靠数据传输机制及用途总结</a:t>
            </a:r>
          </a:p>
        </p:txBody>
      </p:sp>
      <p:graphicFrame>
        <p:nvGraphicFramePr>
          <p:cNvPr id="540675" name="Group 3"/>
          <p:cNvGraphicFramePr>
            <a:graphicFrameLocks noGrp="1"/>
          </p:cNvGraphicFramePr>
          <p:nvPr>
            <p:ph type="tbl" idx="1"/>
          </p:nvPr>
        </p:nvGraphicFramePr>
        <p:xfrm>
          <a:off x="381000" y="1219200"/>
          <a:ext cx="8534400" cy="5286375"/>
        </p:xfrm>
        <a:graphic>
          <a:graphicData uri="http://schemas.openxmlformats.org/drawingml/2006/table">
            <a:tbl>
              <a:tblPr/>
              <a:tblGrid>
                <a:gridCol w="1506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7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机制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用途和说明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6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检验和</a:t>
                      </a:r>
                      <a:endParaRPr kumimoji="0" lang="zh-CN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用于检测在一个传输分组中的比特错误。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49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定时器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用于检测超时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重传一个分组，可能因为该分组（或其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）在信道中丢失了。由于当一个分组被时延但未丢失（过早超时），或当一个分组已被接收方收到但从接收方到发送方的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ACK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丢失时，可能产生超时事件，所以接收方可能会收到一个分组的多个冗余拷贝。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85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用于为从发送方流向接收方的数据分组按顺序编号。所接收分组的序号间的空隙可使该接收方检测出丢失的分组。具有相同序号的分组可使接收方检测出一个分组的冗余拷贝。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94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确认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接收方用于告诉发送方一个分组或一组分组已被正确地接收到了。确认报文通常携带着被确认的分组或多个分组的序号。确认可以是逐个的或累积的，这取决于协议。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10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否定确认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接收方用于告诉发送方某个分组未被正确地接收。否定确认报文通常携带着未被正确接收的分组的序号。</a:t>
                      </a: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408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窗口、流水线</a:t>
                      </a: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发送方也许被限制仅发送那些序号落在一个指定范围内的分组。通过允许一次发送多个分组但未被确认，发送方的利用率可在停等操作模式的基础上得到增加。我们很快将会看到，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窗口长度可根据接收方接收和缓存报文的能力或网络中的拥塞程度，或两者情况来进行设置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13" marB="45713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页脚占位符 4"/>
          <p:cNvSpPr txBox="1">
            <a:spLocks noGrp="1"/>
          </p:cNvSpPr>
          <p:nvPr>
            <p:ph type="ftr" sz="quarter" idx="3"/>
          </p:nvPr>
        </p:nvSpPr>
        <p:spPr bwMode="auto">
          <a:xfrm>
            <a:off x="5410200" y="6477000"/>
            <a:ext cx="2895600" cy="457200"/>
          </a:xfrm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5502" name="灯片编号占位符 5"/>
          <p:cNvSpPr txBox="1">
            <a:spLocks noGrp="1"/>
          </p:cNvSpPr>
          <p:nvPr>
            <p:ph type="sldNum" sz="quarter" idx="4"/>
          </p:nvPr>
        </p:nvSpPr>
        <p:spPr>
          <a:xfrm>
            <a:off x="8162925" y="6477000"/>
            <a:ext cx="676275" cy="457200"/>
          </a:xfrm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5865813" y="1905000"/>
            <a:ext cx="3125787" cy="1219200"/>
          </a:xfrm>
          <a:prstGeom prst="wedgeEllipseCallout">
            <a:avLst>
              <a:gd name="adj1" fmla="val -34644"/>
              <a:gd name="adj2" fmla="val 52889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网络重排分组的情况？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06499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6501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06502" name="Rectangle 5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2970213" cy="426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523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447800"/>
            <a:ext cx="3294063" cy="426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4" name="Rectangle 7"/>
          <p:cNvSpPr/>
          <p:nvPr/>
        </p:nvSpPr>
        <p:spPr>
          <a:xfrm>
            <a:off x="5334000" y="5715000"/>
            <a:ext cx="2617788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r>
              <a:rPr lang="en-US" altLang="zh-CN" sz="2400" b="1" dirty="0">
                <a:latin typeface="Comic Sans MS" panose="030F0702030302020204" pitchFamily="66" charset="0"/>
              </a:rPr>
              <a:t>Robert E. Kahn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07525" name="Rectangle 8"/>
          <p:cNvSpPr/>
          <p:nvPr/>
        </p:nvSpPr>
        <p:spPr>
          <a:xfrm>
            <a:off x="1047750" y="5715000"/>
            <a:ext cx="2363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Comic Sans MS" panose="030F0702030302020204" pitchFamily="66" charset="0"/>
              </a:rPr>
              <a:t>Vinton G. Cerf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07526" name="Rectangle 9"/>
          <p:cNvSpPr/>
          <p:nvPr/>
        </p:nvSpPr>
        <p:spPr>
          <a:xfrm>
            <a:off x="5715000" y="6096000"/>
            <a:ext cx="1936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罗伯特</a:t>
            </a:r>
            <a:r>
              <a:rPr lang="en-US" altLang="zh-CN" sz="2400" dirty="0">
                <a:latin typeface="Comic Sans MS" panose="030F0702030302020204" pitchFamily="66" charset="0"/>
              </a:rPr>
              <a:t>·</a:t>
            </a:r>
            <a:r>
              <a:rPr lang="zh-CN" altLang="en-US" sz="2400" dirty="0">
                <a:latin typeface="黑体" panose="02010609060101010101" pitchFamily="49" charset="-122"/>
              </a:rPr>
              <a:t>卡恩 </a:t>
            </a:r>
          </a:p>
        </p:txBody>
      </p:sp>
      <p:sp>
        <p:nvSpPr>
          <p:cNvPr id="107527" name="Rectangle 10"/>
          <p:cNvSpPr/>
          <p:nvPr/>
        </p:nvSpPr>
        <p:spPr>
          <a:xfrm>
            <a:off x="1308100" y="6115050"/>
            <a:ext cx="14795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atin typeface="Comic Sans MS" panose="030F0702030302020204" pitchFamily="66" charset="0"/>
              </a:rPr>
              <a:t>温顿</a:t>
            </a:r>
            <a:r>
              <a:rPr lang="en-US" altLang="zh-CN" sz="2400" dirty="0">
                <a:latin typeface="Comic Sans MS" panose="030F0702030302020204" pitchFamily="66" charset="0"/>
              </a:rPr>
              <a:t>·</a:t>
            </a:r>
            <a:r>
              <a:rPr lang="zh-CN" altLang="en-US" sz="2400" dirty="0">
                <a:latin typeface="Comic Sans MS" panose="030F0702030302020204" pitchFamily="66" charset="0"/>
              </a:rPr>
              <a:t>瑟夫</a:t>
            </a:r>
          </a:p>
        </p:txBody>
      </p:sp>
      <p:sp>
        <p:nvSpPr>
          <p:cNvPr id="91148" name="Rectangle 2"/>
          <p:cNvSpPr>
            <a:spLocks noChangeArrowheads="1"/>
          </p:cNvSpPr>
          <p:nvPr/>
        </p:nvSpPr>
        <p:spPr bwMode="auto">
          <a:xfrm>
            <a:off x="0" y="60325"/>
            <a:ext cx="8602663" cy="75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黑体" panose="02010609060101010101" pitchFamily="49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2004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年图灵奖 </a:t>
            </a:r>
            <a:r>
              <a:rPr kumimoji="0" lang="en-US" altLang="zh-CN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TCP/IP</a:t>
            </a:r>
            <a:r>
              <a:rPr kumimoji="0" lang="zh-CN" altLang="en-US" sz="4000" b="0" i="0" u="sng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协议发明者</a:t>
            </a:r>
            <a:endParaRPr kumimoji="0" lang="en-US" altLang="zh-CN" sz="4000" b="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753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79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数据封装的过程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19200"/>
            <a:ext cx="7772400" cy="457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最大传输单元（</a:t>
            </a:r>
            <a:r>
              <a:rPr lang="en-US" altLang="zh-CN" dirty="0"/>
              <a:t>Maximum Transmission Unit,MTU</a:t>
            </a:r>
            <a:r>
              <a:rPr lang="zh-CN" altLang="en-US" dirty="0"/>
              <a:t>）</a:t>
            </a:r>
            <a:r>
              <a:rPr lang="en-US" altLang="zh-CN" dirty="0"/>
              <a:t>----</a:t>
            </a:r>
            <a:r>
              <a:rPr lang="zh-CN" altLang="en-US" dirty="0"/>
              <a:t>最大链路层帧长度</a:t>
            </a:r>
          </a:p>
        </p:txBody>
      </p:sp>
      <p:sp>
        <p:nvSpPr>
          <p:cNvPr id="4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0965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4096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33600"/>
            <a:ext cx="6334125" cy="414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4430713" y="6188075"/>
            <a:ext cx="3048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000" b="1" dirty="0">
                <a:latin typeface="Comic Sans MS" panose="030F0702030302020204" pitchFamily="66" charset="0"/>
              </a:rPr>
              <a:t>以太网</a:t>
            </a:r>
            <a:r>
              <a:rPr lang="en-US" altLang="zh-CN" sz="2000" b="1" dirty="0">
                <a:latin typeface="Comic Sans MS" panose="030F0702030302020204" pitchFamily="66" charset="0"/>
              </a:rPr>
              <a:t>MTU=1500</a:t>
            </a:r>
            <a:r>
              <a:rPr lang="zh-CN" altLang="en-US" sz="2000" b="1" dirty="0">
                <a:latin typeface="Comic Sans MS" panose="030F0702030302020204" pitchFamily="66" charset="0"/>
              </a:rPr>
              <a:t>字节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56625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概述</a:t>
            </a:r>
            <a:endParaRPr lang="en-US" altLang="zh-CN" sz="2800" dirty="0"/>
          </a:p>
        </p:txBody>
      </p:sp>
      <p:sp>
        <p:nvSpPr>
          <p:cNvPr id="8196" name="Rectangle 3"/>
          <p:cNvSpPr>
            <a:spLocks noGrp="1"/>
          </p:cNvSpPr>
          <p:nvPr>
            <p:ph sz="half" idx="1"/>
          </p:nvPr>
        </p:nvSpPr>
        <p:spPr>
          <a:xfrm>
            <a:off x="4886325" y="800100"/>
            <a:ext cx="3989388" cy="4800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全双工数据:</a:t>
            </a:r>
            <a:endParaRPr lang="zh-CN" altLang="en-US" sz="2400" b="1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同一连接上的双向数据流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MSS: </a:t>
            </a:r>
            <a:r>
              <a:rPr lang="zh-CN" altLang="en-US" sz="2000" dirty="0">
                <a:latin typeface="+mn-lt"/>
                <a:ea typeface="+mn-ea"/>
              </a:rPr>
              <a:t>最大报文段长度</a:t>
            </a:r>
            <a:r>
              <a:rPr lang="en-US" altLang="zh-CN" sz="2000" dirty="0">
                <a:solidFill>
                  <a:schemeClr val="accent2"/>
                </a:solidFill>
                <a:latin typeface="+mn-lt"/>
                <a:ea typeface="+mn-ea"/>
              </a:rPr>
              <a:t>(</a:t>
            </a: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应用层数据</a:t>
            </a:r>
            <a:r>
              <a:rPr lang="en-US" altLang="zh-CN" sz="2000" dirty="0">
                <a:solidFill>
                  <a:schemeClr val="accent2"/>
                </a:solidFill>
                <a:latin typeface="+mn-lt"/>
                <a:ea typeface="+mn-ea"/>
              </a:rPr>
              <a:t>)</a:t>
            </a:r>
            <a:endParaRPr lang="zh-CN" altLang="en-US" sz="2000" dirty="0">
              <a:solidFill>
                <a:schemeClr val="accent2"/>
              </a:solidFill>
              <a:latin typeface="+mn-lt"/>
              <a:ea typeface="+mn-ea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MTU:</a:t>
            </a:r>
            <a:r>
              <a:rPr lang="zh-CN" altLang="en-US" sz="2000" dirty="0">
                <a:latin typeface="+mn-lt"/>
                <a:ea typeface="+mn-ea"/>
              </a:rPr>
              <a:t>最大传输单元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面向连接:</a:t>
            </a:r>
            <a:r>
              <a:rPr lang="zh-CN" altLang="en-US" sz="2400" b="1" dirty="0">
                <a:latin typeface="+mn-lt"/>
                <a:ea typeface="+mn-ea"/>
                <a:cs typeface="+mn-cs"/>
              </a:rPr>
              <a:t> 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在进行数据交换前，</a:t>
            </a:r>
            <a:r>
              <a:rPr lang="zh-CN" altLang="en-US" sz="2000" b="1" dirty="0">
                <a:solidFill>
                  <a:schemeClr val="accent2"/>
                </a:solidFill>
                <a:latin typeface="+mn-lt"/>
                <a:ea typeface="+mn-ea"/>
              </a:rPr>
              <a:t>三次握手建立连接</a:t>
            </a:r>
            <a:r>
              <a:rPr lang="zh-CN" altLang="en-US" sz="2000" dirty="0">
                <a:latin typeface="+mn-lt"/>
                <a:ea typeface="+mn-ea"/>
              </a:rPr>
              <a:t>，初始化发送方与接收方状态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流量控制: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发送方</a:t>
            </a:r>
            <a:r>
              <a:rPr lang="zh-CN" altLang="en-US" sz="2000" dirty="0">
                <a:latin typeface="+mn-lt"/>
                <a:ea typeface="+mn-ea"/>
              </a:rPr>
              <a:t>不能淹没</a:t>
            </a: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接收方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拥塞控制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抑止发送方速率来防止过分占用网络资源</a:t>
            </a:r>
          </a:p>
        </p:txBody>
      </p:sp>
      <p:sp>
        <p:nvSpPr>
          <p:cNvPr id="8197" name="Rectangle 4"/>
          <p:cNvSpPr>
            <a:spLocks noGrp="1"/>
          </p:cNvSpPr>
          <p:nvPr>
            <p:ph sz="half" idx="2"/>
          </p:nvPr>
        </p:nvSpPr>
        <p:spPr>
          <a:xfrm>
            <a:off x="446088" y="1543050"/>
            <a:ext cx="4106862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端到端连接:</a:t>
            </a:r>
            <a:endParaRPr lang="zh-CN" altLang="en-US" sz="2400" b="1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b="1" dirty="0">
                <a:latin typeface="+mn-lt"/>
                <a:ea typeface="+mn-ea"/>
              </a:rPr>
              <a:t>点到点：</a:t>
            </a: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一个</a:t>
            </a:r>
            <a:r>
              <a:rPr lang="zh-CN" altLang="en-US" sz="2000" dirty="0">
                <a:latin typeface="+mn-lt"/>
                <a:ea typeface="+mn-ea"/>
              </a:rPr>
              <a:t>发送方, </a:t>
            </a:r>
            <a:r>
              <a:rPr lang="zh-CN" altLang="en-US" sz="2000" dirty="0">
                <a:solidFill>
                  <a:schemeClr val="accent2"/>
                </a:solidFill>
                <a:latin typeface="+mn-lt"/>
                <a:ea typeface="+mn-ea"/>
              </a:rPr>
              <a:t>一个</a:t>
            </a:r>
            <a:r>
              <a:rPr lang="zh-CN" altLang="en-US" sz="2000" dirty="0">
                <a:latin typeface="+mn-lt"/>
                <a:ea typeface="+mn-ea"/>
              </a:rPr>
              <a:t>接收方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连接状态与端系统有关，不为路由器所知</a:t>
            </a:r>
            <a:r>
              <a:rPr lang="zh-CN" altLang="en-US" sz="2000" b="1" dirty="0">
                <a:solidFill>
                  <a:srgbClr val="FF0000"/>
                </a:solidFill>
                <a:latin typeface="+mn-lt"/>
                <a:ea typeface="+mn-ea"/>
              </a:rPr>
              <a:t> 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可靠、有序的字节流</a:t>
            </a:r>
            <a:endParaRPr lang="en-US" altLang="zh-CN" sz="2400" b="1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流水线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b="1" dirty="0"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拥塞和流量控制设置滑动窗口协议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b="1" i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发送和接收缓冲区</a:t>
            </a:r>
            <a:endParaRPr lang="zh-CN" altLang="en-US" sz="2400" b="1" i="1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SzPct val="85000"/>
            </a:pPr>
            <a:endParaRPr lang="zh-CN" altLang="en-US" sz="2400" b="1" dirty="0"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8199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/>
        </p:nvGraphicFramePr>
        <p:xfrm>
          <a:off x="-693737" y="5105400"/>
          <a:ext cx="625633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4" imgW="6605905" imgH="1122680" progId="Visio.Drawing.11">
                  <p:embed/>
                </p:oleObj>
              </mc:Choice>
              <mc:Fallback>
                <p:oleObj r:id="rId4" imgW="6605905" imgH="1122680" progId="Visio.Drawing.11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93737" y="5105400"/>
                        <a:ext cx="6256337" cy="1371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/>
          </p:cNvSpPr>
          <p:nvPr>
            <p:ph type="title"/>
          </p:nvPr>
        </p:nvSpPr>
        <p:spPr>
          <a:xfrm>
            <a:off x="533400" y="190500"/>
            <a:ext cx="7772400" cy="78105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报文段结构</a:t>
            </a:r>
          </a:p>
        </p:txBody>
      </p:sp>
      <p:sp>
        <p:nvSpPr>
          <p:cNvPr id="56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8548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108549" name="Group 3"/>
          <p:cNvGrpSpPr/>
          <p:nvPr/>
        </p:nvGrpSpPr>
        <p:grpSpPr>
          <a:xfrm>
            <a:off x="2789238" y="1100138"/>
            <a:ext cx="4059237" cy="5334000"/>
            <a:chOff x="2837" y="657"/>
            <a:chExt cx="2557" cy="3360"/>
          </a:xfrm>
        </p:grpSpPr>
        <p:sp>
          <p:nvSpPr>
            <p:cNvPr id="108593" name="Rectangle 4"/>
            <p:cNvSpPr/>
            <p:nvPr/>
          </p:nvSpPr>
          <p:spPr>
            <a:xfrm>
              <a:off x="2905" y="917"/>
              <a:ext cx="2489" cy="3039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594" name="Rectangle 5"/>
            <p:cNvSpPr/>
            <p:nvPr/>
          </p:nvSpPr>
          <p:spPr>
            <a:xfrm>
              <a:off x="2851" y="990"/>
              <a:ext cx="2489" cy="3027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 algn="ctr"/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8595" name="Text Box 6"/>
            <p:cNvSpPr txBox="1"/>
            <p:nvPr/>
          </p:nvSpPr>
          <p:spPr>
            <a:xfrm>
              <a:off x="3108" y="966"/>
              <a:ext cx="71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源端口 #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8596" name="Text Box 7"/>
            <p:cNvSpPr txBox="1"/>
            <p:nvPr/>
          </p:nvSpPr>
          <p:spPr>
            <a:xfrm>
              <a:off x="4261" y="969"/>
              <a:ext cx="8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目的端口 #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08597" name="Line 8"/>
            <p:cNvSpPr/>
            <p:nvPr/>
          </p:nvSpPr>
          <p:spPr>
            <a:xfrm>
              <a:off x="2853" y="1226"/>
              <a:ext cx="2486" cy="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98" name="Line 9"/>
            <p:cNvSpPr/>
            <p:nvPr/>
          </p:nvSpPr>
          <p:spPr>
            <a:xfrm flipV="1">
              <a:off x="2849" y="1465"/>
              <a:ext cx="24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99" name="Line 10"/>
            <p:cNvSpPr/>
            <p:nvPr/>
          </p:nvSpPr>
          <p:spPr>
            <a:xfrm flipV="1">
              <a:off x="4075" y="990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00" name="Text Box 11"/>
            <p:cNvSpPr txBox="1"/>
            <p:nvPr/>
          </p:nvSpPr>
          <p:spPr>
            <a:xfrm>
              <a:off x="3805" y="657"/>
              <a:ext cx="5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Times New Roman" panose="02020603050405020304" pitchFamily="18" charset="0"/>
                </a:rPr>
                <a:t>32 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bits</a:t>
              </a:r>
              <a:endParaRPr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8601" name="Line 12"/>
            <p:cNvSpPr/>
            <p:nvPr/>
          </p:nvSpPr>
          <p:spPr>
            <a:xfrm>
              <a:off x="4417" y="811"/>
              <a:ext cx="899" cy="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02" name="Line 13"/>
            <p:cNvSpPr/>
            <p:nvPr/>
          </p:nvSpPr>
          <p:spPr>
            <a:xfrm rot="10800000">
              <a:off x="2837" y="818"/>
              <a:ext cx="84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03" name="Text Box 14"/>
            <p:cNvSpPr txBox="1"/>
            <p:nvPr/>
          </p:nvSpPr>
          <p:spPr>
            <a:xfrm>
              <a:off x="3667" y="2843"/>
              <a:ext cx="95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应用层数据 </a:t>
              </a:r>
            </a:p>
            <a:p>
              <a:pPr algn="ctr"/>
              <a:r>
                <a:rPr lang="en-US" altLang="zh-CN" sz="2000" dirty="0">
                  <a:latin typeface="Times New Roman" panose="02020603050405020304" pitchFamily="18" charset="0"/>
                </a:rPr>
                <a:t>(&lt;=MSS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)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8604" name="Text Box 15"/>
            <p:cNvSpPr txBox="1"/>
            <p:nvPr/>
          </p:nvSpPr>
          <p:spPr>
            <a:xfrm>
              <a:off x="3250" y="1213"/>
              <a:ext cx="15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序号</a:t>
              </a:r>
              <a:endParaRPr lang="zh-CN" altLang="en-US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108605" name="Line 16"/>
            <p:cNvSpPr/>
            <p:nvPr/>
          </p:nvSpPr>
          <p:spPr>
            <a:xfrm flipV="1">
              <a:off x="2855" y="1705"/>
              <a:ext cx="24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06" name="Text Box 17"/>
            <p:cNvSpPr txBox="1"/>
            <p:nvPr/>
          </p:nvSpPr>
          <p:spPr>
            <a:xfrm>
              <a:off x="2998" y="1465"/>
              <a:ext cx="214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</a:rPr>
                <a:t>确认号</a:t>
              </a:r>
            </a:p>
          </p:txBody>
        </p:sp>
        <p:sp>
          <p:nvSpPr>
            <p:cNvPr id="108607" name="Line 18"/>
            <p:cNvSpPr/>
            <p:nvPr/>
          </p:nvSpPr>
          <p:spPr>
            <a:xfrm flipV="1">
              <a:off x="2852" y="1954"/>
              <a:ext cx="24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08" name="Line 19"/>
            <p:cNvSpPr/>
            <p:nvPr/>
          </p:nvSpPr>
          <p:spPr>
            <a:xfrm flipV="1">
              <a:off x="2849" y="2200"/>
              <a:ext cx="24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09" name="Line 20"/>
            <p:cNvSpPr/>
            <p:nvPr/>
          </p:nvSpPr>
          <p:spPr>
            <a:xfrm flipV="1">
              <a:off x="2849" y="2554"/>
              <a:ext cx="248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0" name="Line 21"/>
            <p:cNvSpPr/>
            <p:nvPr/>
          </p:nvSpPr>
          <p:spPr>
            <a:xfrm flipH="1" flipV="1">
              <a:off x="4084" y="1707"/>
              <a:ext cx="3" cy="49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1" name="Text Box 22"/>
            <p:cNvSpPr txBox="1"/>
            <p:nvPr/>
          </p:nvSpPr>
          <p:spPr>
            <a:xfrm>
              <a:off x="4352" y="1700"/>
              <a:ext cx="6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Times New Roman" panose="02020603050405020304" pitchFamily="18" charset="0"/>
                </a:rPr>
                <a:t>接收窗口</a:t>
              </a:r>
            </a:p>
          </p:txBody>
        </p:sp>
        <p:sp>
          <p:nvSpPr>
            <p:cNvPr id="108612" name="Line 26"/>
            <p:cNvSpPr/>
            <p:nvPr/>
          </p:nvSpPr>
          <p:spPr>
            <a:xfrm flipV="1">
              <a:off x="3985" y="1701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3" name="Line 27"/>
            <p:cNvSpPr/>
            <p:nvPr/>
          </p:nvSpPr>
          <p:spPr>
            <a:xfrm flipV="1">
              <a:off x="3883" y="1704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4" name="Line 28"/>
            <p:cNvSpPr/>
            <p:nvPr/>
          </p:nvSpPr>
          <p:spPr>
            <a:xfrm flipV="1">
              <a:off x="3778" y="1704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5" name="Line 29"/>
            <p:cNvSpPr/>
            <p:nvPr/>
          </p:nvSpPr>
          <p:spPr>
            <a:xfrm flipV="1">
              <a:off x="3676" y="1707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6" name="Line 30"/>
            <p:cNvSpPr/>
            <p:nvPr/>
          </p:nvSpPr>
          <p:spPr>
            <a:xfrm flipV="1">
              <a:off x="3577" y="1704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7" name="Line 31"/>
            <p:cNvSpPr/>
            <p:nvPr/>
          </p:nvSpPr>
          <p:spPr>
            <a:xfrm flipV="1">
              <a:off x="3469" y="1710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8" name="Text Box 38"/>
            <p:cNvSpPr txBox="1"/>
            <p:nvPr/>
          </p:nvSpPr>
          <p:spPr>
            <a:xfrm>
              <a:off x="3185" y="1656"/>
              <a:ext cx="228" cy="3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>
                  <a:latin typeface="Times New Roman" panose="02020603050405020304" pitchFamily="18" charset="0"/>
                </a:rPr>
                <a:t>未</a:t>
              </a:r>
            </a:p>
            <a:p>
              <a:pPr algn="ctr"/>
              <a:r>
                <a:rPr lang="zh-CN" altLang="en-US" sz="1400" dirty="0">
                  <a:latin typeface="Times New Roman" panose="02020603050405020304" pitchFamily="18" charset="0"/>
                </a:rPr>
                <a:t>用</a:t>
              </a:r>
              <a:endParaRPr lang="zh-CN" altLang="en-US" sz="1800" dirty="0">
                <a:latin typeface="Times New Roman" panose="02020603050405020304" pitchFamily="18" charset="0"/>
              </a:endParaRPr>
            </a:p>
          </p:txBody>
        </p:sp>
        <p:sp>
          <p:nvSpPr>
            <p:cNvPr id="108619" name="Line 39"/>
            <p:cNvSpPr/>
            <p:nvPr/>
          </p:nvSpPr>
          <p:spPr>
            <a:xfrm flipV="1">
              <a:off x="3151" y="1704"/>
              <a:ext cx="0" cy="24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" name="组合 74"/>
          <p:cNvGrpSpPr/>
          <p:nvPr/>
        </p:nvGrpSpPr>
        <p:grpSpPr>
          <a:xfrm>
            <a:off x="706438" y="1428750"/>
            <a:ext cx="3160712" cy="1333500"/>
            <a:chOff x="706438" y="1428750"/>
            <a:chExt cx="3160712" cy="1333500"/>
          </a:xfrm>
        </p:grpSpPr>
        <p:sp>
          <p:nvSpPr>
            <p:cNvPr id="108591" name="Text Box 41"/>
            <p:cNvSpPr txBox="1"/>
            <p:nvPr/>
          </p:nvSpPr>
          <p:spPr>
            <a:xfrm>
              <a:off x="706438" y="1428750"/>
              <a:ext cx="1758950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URG: 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紧急数据 </a:t>
              </a:r>
            </a:p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一般不用)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08592" name="Line 45"/>
            <p:cNvSpPr/>
            <p:nvPr/>
          </p:nvSpPr>
          <p:spPr>
            <a:xfrm>
              <a:off x="2371725" y="1800225"/>
              <a:ext cx="1495425" cy="96202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4" name="组合 76"/>
          <p:cNvGrpSpPr/>
          <p:nvPr/>
        </p:nvGrpSpPr>
        <p:grpSpPr>
          <a:xfrm>
            <a:off x="633413" y="2152650"/>
            <a:ext cx="3357562" cy="676275"/>
            <a:chOff x="633413" y="2152650"/>
            <a:chExt cx="3357562" cy="676275"/>
          </a:xfrm>
        </p:grpSpPr>
        <p:sp>
          <p:nvSpPr>
            <p:cNvPr id="108589" name="Text Box 42"/>
            <p:cNvSpPr txBox="1"/>
            <p:nvPr/>
          </p:nvSpPr>
          <p:spPr>
            <a:xfrm>
              <a:off x="633413" y="2152650"/>
              <a:ext cx="1784350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ACK: ACK 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序号</a:t>
              </a:r>
            </a:p>
            <a:p>
              <a:pPr algn="r"/>
              <a:r>
                <a:rPr lang="zh-CN" altLang="en-US" sz="1800" dirty="0">
                  <a:latin typeface="Times New Roman" panose="02020603050405020304" pitchFamily="18" charset="0"/>
                </a:rPr>
                <a:t>有效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08590" name="Line 46"/>
            <p:cNvSpPr/>
            <p:nvPr/>
          </p:nvSpPr>
          <p:spPr>
            <a:xfrm>
              <a:off x="2343150" y="2476500"/>
              <a:ext cx="1647825" cy="35242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5" name="组合 82"/>
          <p:cNvGrpSpPr/>
          <p:nvPr/>
        </p:nvGrpSpPr>
        <p:grpSpPr>
          <a:xfrm>
            <a:off x="341313" y="2828925"/>
            <a:ext cx="3849687" cy="641350"/>
            <a:chOff x="341313" y="2828925"/>
            <a:chExt cx="3849687" cy="641350"/>
          </a:xfrm>
        </p:grpSpPr>
        <p:sp>
          <p:nvSpPr>
            <p:cNvPr id="108587" name="Text Box 43"/>
            <p:cNvSpPr txBox="1"/>
            <p:nvPr/>
          </p:nvSpPr>
          <p:spPr>
            <a:xfrm>
              <a:off x="341313" y="2828925"/>
              <a:ext cx="2095500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PSH: 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立即提交数据</a:t>
              </a:r>
            </a:p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一般不用)</a:t>
              </a:r>
            </a:p>
          </p:txBody>
        </p:sp>
        <p:sp>
          <p:nvSpPr>
            <p:cNvPr id="108588" name="Line 47"/>
            <p:cNvSpPr/>
            <p:nvPr/>
          </p:nvSpPr>
          <p:spPr>
            <a:xfrm flipV="1">
              <a:off x="2352675" y="2828925"/>
              <a:ext cx="1838325" cy="45720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6" name="组合 80"/>
          <p:cNvGrpSpPr/>
          <p:nvPr/>
        </p:nvGrpSpPr>
        <p:grpSpPr>
          <a:xfrm>
            <a:off x="61913" y="3105150"/>
            <a:ext cx="4643437" cy="1165225"/>
            <a:chOff x="61913" y="3105150"/>
            <a:chExt cx="4643437" cy="1165225"/>
          </a:xfrm>
        </p:grpSpPr>
        <p:sp>
          <p:nvSpPr>
            <p:cNvPr id="108585" name="Text Box 44"/>
            <p:cNvSpPr txBox="1"/>
            <p:nvPr/>
          </p:nvSpPr>
          <p:spPr>
            <a:xfrm>
              <a:off x="61913" y="3629025"/>
              <a:ext cx="2393950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RST, SYN, FIN:</a:t>
              </a:r>
            </a:p>
            <a:p>
              <a:pPr algn="r"/>
              <a:r>
                <a:rPr lang="zh-CN" altLang="en-US" sz="1800" dirty="0">
                  <a:latin typeface="Times New Roman" panose="02020603050405020304" pitchFamily="18" charset="0"/>
                </a:rPr>
                <a:t>连接建立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建立和拆连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08586" name="Freeform 48"/>
            <p:cNvSpPr/>
            <p:nvPr/>
          </p:nvSpPr>
          <p:spPr>
            <a:xfrm>
              <a:off x="2390775" y="3105150"/>
              <a:ext cx="2314575" cy="704850"/>
            </a:xfrm>
            <a:custGeom>
              <a:avLst/>
              <a:gdLst>
                <a:gd name="txL" fmla="*/ 0 w 1458"/>
                <a:gd name="txT" fmla="*/ 0 h 444"/>
                <a:gd name="txR" fmla="*/ 1458 w 1458"/>
                <a:gd name="txB" fmla="*/ 444 h 444"/>
              </a:gdLst>
              <a:ahLst/>
              <a:cxnLst>
                <a:cxn ang="0">
                  <a:pos x="0" y="2147483647"/>
                </a:cxn>
                <a:cxn ang="0">
                  <a:pos x="2147483647" y="0"/>
                </a:cxn>
                <a:cxn ang="0">
                  <a:pos x="2147483647" y="2147483647"/>
                </a:cxn>
              </a:cxnLst>
              <a:rect l="txL" t="txT" r="txR" b="txB"/>
              <a:pathLst>
                <a:path w="1458" h="444">
                  <a:moveTo>
                    <a:pt x="0" y="444"/>
                  </a:moveTo>
                  <a:lnTo>
                    <a:pt x="1248" y="0"/>
                  </a:lnTo>
                  <a:lnTo>
                    <a:pt x="1458" y="6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组合 67"/>
          <p:cNvGrpSpPr/>
          <p:nvPr/>
        </p:nvGrpSpPr>
        <p:grpSpPr>
          <a:xfrm>
            <a:off x="792163" y="3429000"/>
            <a:ext cx="3579812" cy="2159000"/>
            <a:chOff x="792163" y="3429000"/>
            <a:chExt cx="3579812" cy="2159000"/>
          </a:xfrm>
        </p:grpSpPr>
        <p:sp>
          <p:nvSpPr>
            <p:cNvPr id="108583" name="Text Box 51"/>
            <p:cNvSpPr txBox="1"/>
            <p:nvPr/>
          </p:nvSpPr>
          <p:spPr>
            <a:xfrm>
              <a:off x="792163" y="4946650"/>
              <a:ext cx="1555750" cy="6413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800" dirty="0">
                  <a:latin typeface="Times New Roman" panose="02020603050405020304" pitchFamily="18" charset="0"/>
                </a:rPr>
                <a:t>因特网检查和</a:t>
              </a:r>
            </a:p>
            <a:p>
              <a:pPr algn="r"/>
              <a:r>
                <a:rPr lang="en-US" altLang="zh-CN" sz="1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同 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UDP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一样)</a:t>
              </a:r>
            </a:p>
          </p:txBody>
        </p:sp>
        <p:sp>
          <p:nvSpPr>
            <p:cNvPr id="108584" name="Line 52"/>
            <p:cNvSpPr/>
            <p:nvPr/>
          </p:nvSpPr>
          <p:spPr>
            <a:xfrm flipV="1">
              <a:off x="2266950" y="3429000"/>
              <a:ext cx="2105025" cy="198120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8" name="组合 63"/>
          <p:cNvGrpSpPr/>
          <p:nvPr/>
        </p:nvGrpSpPr>
        <p:grpSpPr>
          <a:xfrm>
            <a:off x="6686550" y="2994025"/>
            <a:ext cx="2630488" cy="923925"/>
            <a:chOff x="6686550" y="2994025"/>
            <a:chExt cx="2629912" cy="923330"/>
          </a:xfrm>
        </p:grpSpPr>
        <p:sp>
          <p:nvSpPr>
            <p:cNvPr id="108581" name="Text Box 49"/>
            <p:cNvSpPr txBox="1"/>
            <p:nvPr/>
          </p:nvSpPr>
          <p:spPr>
            <a:xfrm>
              <a:off x="7439025" y="2994025"/>
              <a:ext cx="1877437" cy="9233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latin typeface="Times New Roman" panose="02020603050405020304" pitchFamily="18" charset="0"/>
                </a:rPr>
                <a:t>接收方允许</a:t>
              </a:r>
            </a:p>
            <a:p>
              <a:r>
                <a:rPr lang="zh-CN" altLang="en-US" sz="1800" dirty="0">
                  <a:latin typeface="Times New Roman" panose="02020603050405020304" pitchFamily="18" charset="0"/>
                </a:rPr>
                <a:t>的字节数</a:t>
              </a:r>
              <a:endParaRPr lang="en-US" altLang="zh-CN" sz="1800" dirty="0">
                <a:latin typeface="Times New Roman" panose="02020603050405020304" pitchFamily="18" charset="0"/>
              </a:endParaRPr>
            </a:p>
            <a:p>
              <a:r>
                <a:rPr lang="en-US" altLang="zh-CN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用于流量控制）</a:t>
              </a:r>
              <a:endPara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582" name="Line 53"/>
            <p:cNvSpPr/>
            <p:nvPr/>
          </p:nvSpPr>
          <p:spPr>
            <a:xfrm flipH="1" flipV="1">
              <a:off x="6686550" y="3019425"/>
              <a:ext cx="809625" cy="46672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9" name="组合 62"/>
          <p:cNvGrpSpPr/>
          <p:nvPr/>
        </p:nvGrpSpPr>
        <p:grpSpPr>
          <a:xfrm>
            <a:off x="6581775" y="1508125"/>
            <a:ext cx="2116138" cy="1101725"/>
            <a:chOff x="6581775" y="1508125"/>
            <a:chExt cx="2116138" cy="1101725"/>
          </a:xfrm>
        </p:grpSpPr>
        <p:sp>
          <p:nvSpPr>
            <p:cNvPr id="108578" name="Text Box 50"/>
            <p:cNvSpPr txBox="1"/>
            <p:nvPr/>
          </p:nvSpPr>
          <p:spPr>
            <a:xfrm>
              <a:off x="7132638" y="1508125"/>
              <a:ext cx="1565275" cy="9159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zh-CN" altLang="en-US" sz="1800" dirty="0">
                  <a:latin typeface="Times New Roman" panose="02020603050405020304" pitchFamily="18" charset="0"/>
                </a:rPr>
                <a:t>对数据字节计数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(</a:t>
              </a:r>
              <a:r>
                <a:rPr lang="zh-CN" altLang="en-US" sz="1800" dirty="0">
                  <a:latin typeface="Times New Roman" panose="02020603050405020304" pitchFamily="18" charset="0"/>
                </a:rPr>
                <a:t>并非对报文段计数!)</a:t>
              </a:r>
            </a:p>
          </p:txBody>
        </p:sp>
        <p:sp>
          <p:nvSpPr>
            <p:cNvPr id="108579" name="Line 54"/>
            <p:cNvSpPr/>
            <p:nvPr/>
          </p:nvSpPr>
          <p:spPr>
            <a:xfrm flipH="1">
              <a:off x="6619875" y="1724025"/>
              <a:ext cx="552450" cy="88582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80" name="Line 55"/>
            <p:cNvSpPr/>
            <p:nvPr/>
          </p:nvSpPr>
          <p:spPr>
            <a:xfrm flipH="1">
              <a:off x="6581775" y="1714500"/>
              <a:ext cx="571500" cy="52387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0" name="组合 61"/>
          <p:cNvGrpSpPr/>
          <p:nvPr/>
        </p:nvGrpSpPr>
        <p:grpSpPr>
          <a:xfrm>
            <a:off x="4191000" y="685800"/>
            <a:ext cx="3379788" cy="828675"/>
            <a:chOff x="4191000" y="685800"/>
            <a:chExt cx="3380484" cy="828675"/>
          </a:xfrm>
        </p:grpSpPr>
        <p:sp>
          <p:nvSpPr>
            <p:cNvPr id="108575" name="Line 55"/>
            <p:cNvSpPr/>
            <p:nvPr/>
          </p:nvSpPr>
          <p:spPr>
            <a:xfrm flipH="1">
              <a:off x="4191000" y="990600"/>
              <a:ext cx="1981200" cy="52387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76" name="Line 55"/>
            <p:cNvSpPr/>
            <p:nvPr/>
          </p:nvSpPr>
          <p:spPr>
            <a:xfrm flipH="1">
              <a:off x="5562600" y="990600"/>
              <a:ext cx="571500" cy="523875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577" name="TextBox 60"/>
            <p:cNvSpPr txBox="1"/>
            <p:nvPr/>
          </p:nvSpPr>
          <p:spPr>
            <a:xfrm>
              <a:off x="5485657" y="685800"/>
              <a:ext cx="208582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用于多路复用</a:t>
              </a:r>
              <a:r>
                <a:rPr lang="en-US" altLang="zh-CN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/</a:t>
              </a:r>
              <a:r>
                <a:rPr lang="zh-CN" altLang="en-US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分解</a:t>
              </a:r>
            </a:p>
          </p:txBody>
        </p:sp>
      </p:grpSp>
      <p:sp>
        <p:nvSpPr>
          <p:cNvPr id="65" name="Text Box 24"/>
          <p:cNvSpPr txBox="1"/>
          <p:nvPr/>
        </p:nvSpPr>
        <p:spPr>
          <a:xfrm>
            <a:off x="3349625" y="3132138"/>
            <a:ext cx="8699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Times New Roman" panose="02020603050405020304" pitchFamily="18" charset="0"/>
              </a:rPr>
              <a:t>检查和</a:t>
            </a:r>
          </a:p>
        </p:txBody>
      </p:sp>
      <p:sp>
        <p:nvSpPr>
          <p:cNvPr id="66" name="Text Box 37"/>
          <p:cNvSpPr txBox="1"/>
          <p:nvPr/>
        </p:nvSpPr>
        <p:spPr>
          <a:xfrm>
            <a:off x="2778125" y="2686050"/>
            <a:ext cx="539750" cy="517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>
                <a:latin typeface="Times New Roman" panose="02020603050405020304" pitchFamily="18" charset="0"/>
              </a:rPr>
              <a:t>首部</a:t>
            </a:r>
          </a:p>
          <a:p>
            <a:pPr algn="ctr"/>
            <a:r>
              <a:rPr lang="zh-CN" altLang="en-US" sz="1400" dirty="0">
                <a:latin typeface="Times New Roman" panose="02020603050405020304" pitchFamily="18" charset="0"/>
              </a:rPr>
              <a:t>长度</a:t>
            </a:r>
            <a:endParaRPr lang="zh-CN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463" y="6457950"/>
            <a:ext cx="745013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4bit</a:t>
            </a:r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首部长度字段，指示了以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32bit</a:t>
            </a:r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的字为单位的</a:t>
            </a:r>
            <a:r>
              <a:rPr lang="en-US" altLang="zh-CN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TCP</a:t>
            </a:r>
            <a:r>
              <a:rPr lang="zh-CN" altLang="en-US" sz="2000" dirty="0">
                <a:solidFill>
                  <a:schemeClr val="accent2"/>
                </a:solidFill>
                <a:latin typeface="Comic Sans MS" panose="030F0702030302020204" pitchFamily="66" charset="0"/>
              </a:rPr>
              <a:t>首部长度。</a:t>
            </a:r>
          </a:p>
        </p:txBody>
      </p:sp>
      <p:grpSp>
        <p:nvGrpSpPr>
          <p:cNvPr id="11" name="组合 68"/>
          <p:cNvGrpSpPr/>
          <p:nvPr/>
        </p:nvGrpSpPr>
        <p:grpSpPr>
          <a:xfrm>
            <a:off x="5943600" y="3886200"/>
            <a:ext cx="2789238" cy="1560513"/>
            <a:chOff x="5924550" y="2917825"/>
            <a:chExt cx="2788860" cy="1560731"/>
          </a:xfrm>
        </p:grpSpPr>
        <p:sp>
          <p:nvSpPr>
            <p:cNvPr id="108573" name="Text Box 49"/>
            <p:cNvSpPr txBox="1"/>
            <p:nvPr/>
          </p:nvSpPr>
          <p:spPr>
            <a:xfrm>
              <a:off x="7143750" y="3832225"/>
              <a:ext cx="1569660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用于协商</a:t>
              </a:r>
              <a:r>
                <a:rPr lang="en-US" altLang="zh-CN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MSS</a:t>
              </a:r>
            </a:p>
            <a:p>
              <a:r>
                <a:rPr lang="zh-CN" altLang="en-US" sz="1800" dirty="0">
                  <a:solidFill>
                    <a:schemeClr val="accent2"/>
                  </a:solidFill>
                  <a:latin typeface="Times New Roman" panose="02020603050405020304" pitchFamily="18" charset="0"/>
                </a:rPr>
                <a:t>调节窗口等</a:t>
              </a:r>
              <a:endPara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574" name="Line 53"/>
            <p:cNvSpPr/>
            <p:nvPr/>
          </p:nvSpPr>
          <p:spPr>
            <a:xfrm flipH="1" flipV="1">
              <a:off x="5924550" y="2917825"/>
              <a:ext cx="1447800" cy="914399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72" name="Text Box 40"/>
          <p:cNvSpPr txBox="1"/>
          <p:nvPr/>
        </p:nvSpPr>
        <p:spPr>
          <a:xfrm>
            <a:off x="4049713" y="3651250"/>
            <a:ext cx="14319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</a:rPr>
              <a:t>选项 (变长)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" name="Text Box 36"/>
          <p:cNvSpPr txBox="1"/>
          <p:nvPr/>
        </p:nvSpPr>
        <p:spPr>
          <a:xfrm>
            <a:off x="3711575" y="2790825"/>
            <a:ext cx="3302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U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76" name="Text Box 35"/>
          <p:cNvSpPr txBox="1"/>
          <p:nvPr/>
        </p:nvSpPr>
        <p:spPr>
          <a:xfrm>
            <a:off x="3873500" y="2790825"/>
            <a:ext cx="3302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A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78" name="Text Box 33"/>
          <p:cNvSpPr txBox="1"/>
          <p:nvPr/>
        </p:nvSpPr>
        <p:spPr>
          <a:xfrm>
            <a:off x="4198938" y="2795588"/>
            <a:ext cx="319087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R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79" name="Text Box 32"/>
          <p:cNvSpPr txBox="1"/>
          <p:nvPr/>
        </p:nvSpPr>
        <p:spPr>
          <a:xfrm>
            <a:off x="4376738" y="2795588"/>
            <a:ext cx="2968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S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80" name="Text Box 25"/>
          <p:cNvSpPr txBox="1"/>
          <p:nvPr/>
        </p:nvSpPr>
        <p:spPr>
          <a:xfrm>
            <a:off x="4537075" y="2800350"/>
            <a:ext cx="296863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F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82" name="Text Box 34"/>
          <p:cNvSpPr txBox="1"/>
          <p:nvPr/>
        </p:nvSpPr>
        <p:spPr>
          <a:xfrm>
            <a:off x="4041775" y="2790825"/>
            <a:ext cx="296863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</a:rPr>
              <a:t>P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grpSp>
        <p:nvGrpSpPr>
          <p:cNvPr id="12" name="组合 83"/>
          <p:cNvGrpSpPr/>
          <p:nvPr/>
        </p:nvGrpSpPr>
        <p:grpSpPr>
          <a:xfrm>
            <a:off x="6096000" y="3505200"/>
            <a:ext cx="1870075" cy="903288"/>
            <a:chOff x="6268461" y="3070224"/>
            <a:chExt cx="1869997" cy="902733"/>
          </a:xfrm>
        </p:grpSpPr>
        <p:sp>
          <p:nvSpPr>
            <p:cNvPr id="108571" name="Text Box 49"/>
            <p:cNvSpPr txBox="1"/>
            <p:nvPr/>
          </p:nvSpPr>
          <p:spPr>
            <a:xfrm>
              <a:off x="7030462" y="3603625"/>
              <a:ext cx="1107996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latin typeface="Times New Roman" panose="02020603050405020304" pitchFamily="18" charset="0"/>
                </a:rPr>
                <a:t>一般不用</a:t>
              </a:r>
              <a:endPara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572" name="Line 53"/>
            <p:cNvSpPr/>
            <p:nvPr/>
          </p:nvSpPr>
          <p:spPr>
            <a:xfrm flipH="1" flipV="1">
              <a:off x="6268461" y="3070224"/>
              <a:ext cx="1066800" cy="609600"/>
            </a:xfrm>
            <a:prstGeom prst="line">
              <a:avLst/>
            </a:prstGeom>
            <a:ln w="1905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87" name="Text Box 23"/>
          <p:cNvSpPr txBox="1"/>
          <p:nvPr/>
        </p:nvSpPr>
        <p:spPr>
          <a:xfrm>
            <a:off x="5029200" y="3151188"/>
            <a:ext cx="15557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Times New Roman" panose="02020603050405020304" pitchFamily="18" charset="0"/>
              </a:rPr>
              <a:t>紧急数据指针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21" dur="500" autoRev="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autoRev="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autoRev="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31" dur="500" autoRev="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autoRev="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autoRev="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41" dur="500" autoRev="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autoRev="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autoRev="1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autoRev="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autoRev="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autoRev="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1" dur="500" autoRev="1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autoRev="1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autoRev="1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71" dur="50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75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0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79" dur="500" autoRev="1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500" autoRev="1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" dur="500" autoRev="1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89" dur="500" autoRev="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0" dur="500" autoRev="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autoRev="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99" dur="500" autoRev="1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autoRev="1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500" autoRev="1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72" grpId="0"/>
      <p:bldP spid="73" grpId="0"/>
      <p:bldP spid="76" grpId="0"/>
      <p:bldP spid="78" grpId="0"/>
      <p:bldP spid="79" grpId="0"/>
      <p:bldP spid="80" grpId="0"/>
      <p:bldP spid="82" grpId="0"/>
      <p:bldP spid="8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*TCP </a:t>
            </a:r>
            <a:r>
              <a:rPr lang="zh-CN" altLang="en-US" dirty="0"/>
              <a:t>选项字段</a:t>
            </a:r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9572" name="灯片编号占位符 3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317442" name="Picture 2" descr="C:\Users\Administrator\Desktop\QQ截图20231019090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19200"/>
            <a:ext cx="8077200" cy="617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443" name="Picture 3" descr="C:\Users\Administrator\Desktop\QQ截图202310190904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68488"/>
            <a:ext cx="6677025" cy="4989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1066800" y="3182938"/>
            <a:ext cx="6934200" cy="3397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6800" y="4876800"/>
            <a:ext cx="6934200" cy="33813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4"/>
          <p:cNvSpPr>
            <a:spLocks noGrp="1"/>
          </p:cNvSpPr>
          <p:nvPr>
            <p:ph type="title"/>
          </p:nvPr>
        </p:nvSpPr>
        <p:spPr>
          <a:xfrm>
            <a:off x="344488" y="228600"/>
            <a:ext cx="8361362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序号和确认号</a:t>
            </a:r>
            <a:endParaRPr lang="en-US" altLang="zh-CN" dirty="0"/>
          </a:p>
        </p:txBody>
      </p:sp>
      <p:sp>
        <p:nvSpPr>
          <p:cNvPr id="9221" name="Rectangle 5"/>
          <p:cNvSpPr>
            <a:spLocks noGrp="1"/>
          </p:cNvSpPr>
          <p:nvPr>
            <p:ph sz="half" idx="1"/>
          </p:nvPr>
        </p:nvSpPr>
        <p:spPr>
          <a:xfrm>
            <a:off x="317500" y="1295400"/>
            <a:ext cx="8826500" cy="12954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序号:</a:t>
            </a:r>
            <a:endParaRPr lang="zh-CN" altLang="en-US" sz="2000" b="1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报文段中第</a:t>
            </a:r>
            <a:r>
              <a:rPr lang="en-US" altLang="zh-CN" dirty="0">
                <a:latin typeface="+mn-lt"/>
                <a:ea typeface="+mn-ea"/>
              </a:rPr>
              <a:t>1</a:t>
            </a:r>
            <a:r>
              <a:rPr lang="zh-CN" altLang="en-US" dirty="0">
                <a:latin typeface="+mn-lt"/>
                <a:ea typeface="+mn-ea"/>
              </a:rPr>
              <a:t>个数据字节在字节流中的位置编号</a:t>
            </a:r>
            <a:endParaRPr lang="en-US" altLang="zh-CN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en-US" altLang="zh-CN" dirty="0">
                <a:latin typeface="+mn-lt"/>
                <a:ea typeface="+mn-ea"/>
              </a:rPr>
              <a:t>P155</a:t>
            </a:r>
            <a:r>
              <a:rPr lang="zh-CN" altLang="en-US" dirty="0">
                <a:latin typeface="+mn-lt"/>
                <a:ea typeface="+mn-ea"/>
              </a:rPr>
              <a:t>图</a:t>
            </a:r>
            <a:r>
              <a:rPr lang="en-US" altLang="zh-CN" dirty="0">
                <a:latin typeface="+mn-lt"/>
                <a:ea typeface="+mn-ea"/>
              </a:rPr>
              <a:t>3-30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2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059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2" name="右大括号 41"/>
          <p:cNvSpPr/>
          <p:nvPr/>
        </p:nvSpPr>
        <p:spPr>
          <a:xfrm rot="-5400000">
            <a:off x="1866900" y="2857500"/>
            <a:ext cx="609600" cy="1752600"/>
          </a:xfrm>
          <a:prstGeom prst="rightBrace">
            <a:avLst>
              <a:gd name="adj1" fmla="val 8332"/>
              <a:gd name="adj2" fmla="val 50000"/>
            </a:avLst>
          </a:prstGeom>
          <a:noFill/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3" name="右大括号 42"/>
          <p:cNvSpPr/>
          <p:nvPr/>
        </p:nvSpPr>
        <p:spPr>
          <a:xfrm rot="-5400000">
            <a:off x="3810000" y="2743200"/>
            <a:ext cx="609600" cy="1981200"/>
          </a:xfrm>
          <a:prstGeom prst="rightBrace">
            <a:avLst>
              <a:gd name="adj1" fmla="val 8335"/>
              <a:gd name="adj2" fmla="val 50000"/>
            </a:avLst>
          </a:prstGeom>
          <a:noFill/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9200" y="2895600"/>
            <a:ext cx="17335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第一个报文段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00400" y="2895600"/>
            <a:ext cx="173355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Comic Sans MS" panose="030F0702030302020204" pitchFamily="66" charset="0"/>
              </a:rPr>
              <a:t>第二个报文段</a:t>
            </a:r>
          </a:p>
        </p:txBody>
      </p:sp>
      <p:grpSp>
        <p:nvGrpSpPr>
          <p:cNvPr id="2" name="组合 49"/>
          <p:cNvGrpSpPr/>
          <p:nvPr/>
        </p:nvGrpSpPr>
        <p:grpSpPr>
          <a:xfrm>
            <a:off x="1295400" y="4267200"/>
            <a:ext cx="6019800" cy="2079625"/>
            <a:chOff x="1295400" y="4267200"/>
            <a:chExt cx="6019800" cy="2079486"/>
          </a:xfrm>
        </p:grpSpPr>
        <p:sp>
          <p:nvSpPr>
            <p:cNvPr id="110604" name="矩形 30"/>
            <p:cNvSpPr/>
            <p:nvPr/>
          </p:nvSpPr>
          <p:spPr>
            <a:xfrm>
              <a:off x="1295400" y="4267200"/>
              <a:ext cx="609600" cy="338554"/>
            </a:xfrm>
            <a:prstGeom prst="rect">
              <a:avLst/>
            </a:prstGeom>
            <a:solidFill>
              <a:srgbClr val="FFC000">
                <a:alpha val="34901"/>
              </a:srgbClr>
            </a:solidFill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0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05" name="矩形 31"/>
            <p:cNvSpPr/>
            <p:nvPr/>
          </p:nvSpPr>
          <p:spPr>
            <a:xfrm>
              <a:off x="1905000" y="4267200"/>
              <a:ext cx="609600" cy="338554"/>
            </a:xfrm>
            <a:prstGeom prst="rect">
              <a:avLst/>
            </a:prstGeom>
            <a:solidFill>
              <a:srgbClr val="FFC000">
                <a:alpha val="34901"/>
              </a:srgbClr>
            </a:solidFill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…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06" name="矩形 32"/>
            <p:cNvSpPr/>
            <p:nvPr/>
          </p:nvSpPr>
          <p:spPr>
            <a:xfrm>
              <a:off x="2514600" y="4267200"/>
              <a:ext cx="609600" cy="338554"/>
            </a:xfrm>
            <a:prstGeom prst="rect">
              <a:avLst/>
            </a:prstGeom>
            <a:solidFill>
              <a:srgbClr val="FFC000">
                <a:alpha val="34901"/>
              </a:srgbClr>
            </a:solidFill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999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124200" y="4267200"/>
              <a:ext cx="762000" cy="33811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1000"/>
              </a:schemeClr>
            </a:solidFill>
            <a:ln w="22225">
              <a:solidFill>
                <a:schemeClr val="tx1"/>
              </a:solidFill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1000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886200" y="4267200"/>
              <a:ext cx="609600" cy="33811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1000"/>
              </a:schemeClr>
            </a:solidFill>
            <a:ln w="22225">
              <a:solidFill>
                <a:schemeClr val="tx1"/>
              </a:solidFill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…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95800" y="4267200"/>
              <a:ext cx="914400" cy="33811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61000"/>
              </a:schemeClr>
            </a:solidFill>
            <a:ln w="22225">
              <a:solidFill>
                <a:schemeClr val="tx1"/>
              </a:solidFill>
            </a:ln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omic Sans MS" panose="030F0702030302020204" pitchFamily="66" charset="0"/>
                  <a:ea typeface="宋体" panose="02010600030101010101" pitchFamily="2" charset="-122"/>
                  <a:cs typeface="+mn-cs"/>
                </a:rPr>
                <a:t>1999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0610" name="矩形 36"/>
            <p:cNvSpPr/>
            <p:nvPr/>
          </p:nvSpPr>
          <p:spPr>
            <a:xfrm>
              <a:off x="5410200" y="4267200"/>
              <a:ext cx="609600" cy="338554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…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11" name="矩形 37"/>
            <p:cNvSpPr/>
            <p:nvPr/>
          </p:nvSpPr>
          <p:spPr>
            <a:xfrm>
              <a:off x="6019800" y="4267200"/>
              <a:ext cx="1295400" cy="338554"/>
            </a:xfrm>
            <a:prstGeom prst="rect">
              <a:avLst/>
            </a:prstGeom>
            <a:noFill/>
            <a:ln w="222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algn="ctr"/>
              <a:r>
                <a:rPr lang="en-US" altLang="zh-CN" dirty="0">
                  <a:latin typeface="Comic Sans MS" panose="030F0702030302020204" pitchFamily="66" charset="0"/>
                </a:rPr>
                <a:t>499 999</a:t>
              </a:r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12" name="右大括号 46"/>
            <p:cNvSpPr/>
            <p:nvPr/>
          </p:nvSpPr>
          <p:spPr>
            <a:xfrm rot="5400000">
              <a:off x="4038600" y="2362200"/>
              <a:ext cx="609600" cy="5791200"/>
            </a:xfrm>
            <a:prstGeom prst="rightBrace">
              <a:avLst>
                <a:gd name="adj1" fmla="val 8312"/>
                <a:gd name="adj2" fmla="val 50000"/>
              </a:avLst>
            </a:prstGeom>
            <a:noFill/>
            <a:ln w="222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613" name="TextBox 47"/>
            <p:cNvSpPr txBox="1"/>
            <p:nvPr/>
          </p:nvSpPr>
          <p:spPr>
            <a:xfrm>
              <a:off x="3505200" y="5638800"/>
              <a:ext cx="2270173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Comic Sans MS" panose="030F0702030302020204" pitchFamily="66" charset="0"/>
                </a:rPr>
                <a:t>文件</a:t>
              </a:r>
              <a:r>
                <a:rPr lang="en-US" altLang="zh-CN" sz="2000" b="1" dirty="0">
                  <a:latin typeface="Comic Sans MS" panose="030F0702030302020204" pitchFamily="66" charset="0"/>
                </a:rPr>
                <a:t>500 000</a:t>
              </a:r>
              <a:r>
                <a:rPr lang="zh-CN" altLang="en-US" sz="2000" b="1" dirty="0">
                  <a:latin typeface="Comic Sans MS" panose="030F0702030302020204" pitchFamily="66" charset="0"/>
                </a:rPr>
                <a:t>字节</a:t>
              </a:r>
              <a:endParaRPr lang="en-US" altLang="zh-CN" sz="2000" b="1" dirty="0">
                <a:latin typeface="Comic Sans MS" panose="030F0702030302020204" pitchFamily="66" charset="0"/>
              </a:endParaRPr>
            </a:p>
            <a:p>
              <a:r>
                <a:rPr lang="en-US" altLang="zh-CN" sz="2000" b="1" dirty="0">
                  <a:latin typeface="Comic Sans MS" panose="030F0702030302020204" pitchFamily="66" charset="0"/>
                </a:rPr>
                <a:t>MSS</a:t>
              </a:r>
              <a:r>
                <a:rPr lang="zh-CN" altLang="en-US" sz="2000" b="1" dirty="0">
                  <a:latin typeface="Comic Sans MS" panose="030F0702030302020204" pitchFamily="66" charset="0"/>
                </a:rPr>
                <a:t>：</a:t>
              </a:r>
              <a:r>
                <a:rPr lang="en-US" altLang="zh-CN" sz="2000" b="1" dirty="0">
                  <a:latin typeface="Comic Sans MS" panose="030F0702030302020204" pitchFamily="66" charset="0"/>
                </a:rPr>
                <a:t>1000</a:t>
              </a:r>
              <a:r>
                <a:rPr lang="zh-CN" altLang="en-US" sz="2000" b="1" dirty="0">
                  <a:latin typeface="Comic Sans MS" panose="030F0702030302020204" pitchFamily="66" charset="0"/>
                </a:rPr>
                <a:t>字节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867400" y="2895600"/>
            <a:ext cx="31242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 b="1" dirty="0">
                <a:latin typeface="Comic Sans MS" panose="030F0702030302020204" pitchFamily="66" charset="0"/>
              </a:rPr>
              <a:t>=500000/1000=</a:t>
            </a:r>
            <a:r>
              <a: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500</a:t>
            </a:r>
            <a:endParaRPr lang="zh-CN" altLang="en-US" sz="20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/>
      <p:bldP spid="5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/>
          </p:cNvSpPr>
          <p:nvPr>
            <p:ph type="title"/>
          </p:nvPr>
        </p:nvSpPr>
        <p:spPr>
          <a:xfrm>
            <a:off x="344488" y="228600"/>
            <a:ext cx="8361362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序号和确认号</a:t>
            </a:r>
            <a:endParaRPr lang="en-US" altLang="zh-CN" dirty="0"/>
          </a:p>
        </p:txBody>
      </p:sp>
      <p:sp>
        <p:nvSpPr>
          <p:cNvPr id="9221" name="Rectangle 5"/>
          <p:cNvSpPr>
            <a:spLocks noGrp="1"/>
          </p:cNvSpPr>
          <p:nvPr>
            <p:ph sz="half" idx="1"/>
          </p:nvPr>
        </p:nvSpPr>
        <p:spPr>
          <a:xfrm>
            <a:off x="165100" y="1295400"/>
            <a:ext cx="3863975" cy="5562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确认号</a:t>
            </a:r>
            <a:r>
              <a:rPr lang="en-US" altLang="zh-CN" sz="20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期望从对方收到下一个字节的序号</a:t>
            </a:r>
          </a:p>
          <a:p>
            <a:pPr lvl="1" eaLnBrk="1" hangingPunct="1">
              <a:buSzPct val="75000"/>
            </a:pPr>
            <a:r>
              <a:rPr lang="zh-CN" altLang="en-US" dirty="0">
                <a:solidFill>
                  <a:schemeClr val="accent2"/>
                </a:solidFill>
                <a:latin typeface="+mn-lt"/>
                <a:ea typeface="+mn-ea"/>
              </a:rPr>
              <a:t>累计确认</a:t>
            </a:r>
            <a:endParaRPr lang="en-US" altLang="zh-CN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  <p:sp>
        <p:nvSpPr>
          <p:cNvPr id="2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922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4349750" y="914400"/>
            <a:ext cx="4592638" cy="5314950"/>
            <a:chOff x="4349750" y="914400"/>
            <a:chExt cx="4592638" cy="5314950"/>
          </a:xfrm>
        </p:grpSpPr>
        <p:sp>
          <p:nvSpPr>
            <p:cNvPr id="9229" name="Line 3"/>
            <p:cNvSpPr/>
            <p:nvPr/>
          </p:nvSpPr>
          <p:spPr>
            <a:xfrm>
              <a:off x="5111750" y="2238375"/>
              <a:ext cx="2619375" cy="5715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9218" name="Object 6"/>
            <p:cNvGraphicFramePr>
              <a:graphicFrameLocks noChangeAspect="1"/>
            </p:cNvGraphicFramePr>
            <p:nvPr/>
          </p:nvGraphicFramePr>
          <p:xfrm>
            <a:off x="4349750" y="1408113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8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9750" y="1408113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9" name="Object 7"/>
            <p:cNvGraphicFramePr>
              <a:graphicFrameLocks noChangeAspect="1"/>
            </p:cNvGraphicFramePr>
            <p:nvPr/>
          </p:nvGraphicFramePr>
          <p:xfrm>
            <a:off x="7874000" y="1322388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0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08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874000" y="1322388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0" name="Text Box 8"/>
            <p:cNvSpPr txBox="1"/>
            <p:nvPr/>
          </p:nvSpPr>
          <p:spPr>
            <a:xfrm>
              <a:off x="5007937" y="1460500"/>
              <a:ext cx="91723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31" name="Text Box 9"/>
            <p:cNvSpPr txBox="1"/>
            <p:nvPr/>
          </p:nvSpPr>
          <p:spPr>
            <a:xfrm>
              <a:off x="7000358" y="1450975"/>
              <a:ext cx="89479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32" name="Text Box 10"/>
            <p:cNvSpPr txBox="1"/>
            <p:nvPr/>
          </p:nvSpPr>
          <p:spPr>
            <a:xfrm rot="706751">
              <a:off x="5444396" y="2219425"/>
              <a:ext cx="1923924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Seq=0, datasize=536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33" name="Text Box 11"/>
            <p:cNvSpPr txBox="1"/>
            <p:nvPr/>
          </p:nvSpPr>
          <p:spPr>
            <a:xfrm rot="-844223">
              <a:off x="5611494" y="3276700"/>
              <a:ext cx="170085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Seq=20, </a:t>
              </a:r>
              <a:r>
                <a:rPr lang="en-US" altLang="zh-CN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ACK=536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234" name="Line 16"/>
            <p:cNvSpPr/>
            <p:nvPr/>
          </p:nvSpPr>
          <p:spPr>
            <a:xfrm flipH="1">
              <a:off x="5102225" y="3200400"/>
              <a:ext cx="2609850" cy="8001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235" name="Line 17"/>
            <p:cNvSpPr/>
            <p:nvPr/>
          </p:nvSpPr>
          <p:spPr>
            <a:xfrm flipH="1">
              <a:off x="8836025" y="1714500"/>
              <a:ext cx="0" cy="451485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9236" name="Group 18"/>
            <p:cNvGrpSpPr/>
            <p:nvPr/>
          </p:nvGrpSpPr>
          <p:grpSpPr>
            <a:xfrm>
              <a:off x="8301038" y="5508625"/>
              <a:ext cx="641350" cy="366713"/>
              <a:chOff x="3309" y="3518"/>
              <a:chExt cx="404" cy="231"/>
            </a:xfrm>
          </p:grpSpPr>
          <p:sp>
            <p:nvSpPr>
              <p:cNvPr id="9238" name="Rectangle 19"/>
              <p:cNvSpPr/>
              <p:nvPr/>
            </p:nvSpPr>
            <p:spPr>
              <a:xfrm>
                <a:off x="3342" y="3576"/>
                <a:ext cx="324" cy="15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39" name="Text Box 20"/>
              <p:cNvSpPr txBox="1"/>
              <p:nvPr/>
            </p:nvSpPr>
            <p:spPr>
              <a:xfrm>
                <a:off x="3309" y="3518"/>
                <a:ext cx="40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时间</a:t>
                </a:r>
                <a:endParaRPr lang="zh-CN" altLang="en-US" sz="10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9237" name="Text Box 21"/>
            <p:cNvSpPr txBox="1"/>
            <p:nvPr/>
          </p:nvSpPr>
          <p:spPr>
            <a:xfrm>
              <a:off x="5638800" y="914400"/>
              <a:ext cx="1507144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1" eaLnBrk="1" hangingPunct="1"/>
              <a:r>
                <a:rPr lang="en-US" altLang="zh-CN" dirty="0">
                  <a:latin typeface="Comic Sans MS" panose="030F0702030302020204" pitchFamily="66" charset="0"/>
                </a:rPr>
                <a:t>P156</a:t>
              </a:r>
              <a:r>
                <a:rPr lang="zh-CN" altLang="en-US" dirty="0">
                  <a:latin typeface="Comic Sans MS" panose="030F0702030302020204" pitchFamily="66" charset="0"/>
                </a:rPr>
                <a:t>举例</a:t>
              </a:r>
            </a:p>
          </p:txBody>
        </p:sp>
      </p:grpSp>
      <p:grpSp>
        <p:nvGrpSpPr>
          <p:cNvPr id="4" name="组合 29"/>
          <p:cNvGrpSpPr/>
          <p:nvPr/>
        </p:nvGrpSpPr>
        <p:grpSpPr>
          <a:xfrm>
            <a:off x="3330575" y="2286000"/>
            <a:ext cx="3373438" cy="4060825"/>
            <a:chOff x="3330166" y="2286000"/>
            <a:chExt cx="3374010" cy="4060665"/>
          </a:xfrm>
        </p:grpSpPr>
        <p:cxnSp>
          <p:nvCxnSpPr>
            <p:cNvPr id="9226" name="直接箭头连接符 25"/>
            <p:cNvCxnSpPr/>
            <p:nvPr/>
          </p:nvCxnSpPr>
          <p:spPr>
            <a:xfrm flipH="1">
              <a:off x="4800600" y="2286000"/>
              <a:ext cx="914400" cy="3200400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9227" name="直接箭头连接符 27"/>
            <p:cNvCxnSpPr/>
            <p:nvPr/>
          </p:nvCxnSpPr>
          <p:spPr>
            <a:xfrm flipH="1">
              <a:off x="4800601" y="3657555"/>
              <a:ext cx="1295581" cy="1828846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9228" name="TextBox 28"/>
            <p:cNvSpPr txBox="1"/>
            <p:nvPr/>
          </p:nvSpPr>
          <p:spPr>
            <a:xfrm>
              <a:off x="3330166" y="5638803"/>
              <a:ext cx="3374010" cy="7078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已经收到主机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的编号</a:t>
              </a:r>
              <a:endPara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为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0~535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的所有字节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7" dur="500" autoRev="1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autoRev="1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/>
          </p:cNvSpPr>
          <p:nvPr>
            <p:ph type="title"/>
          </p:nvPr>
        </p:nvSpPr>
        <p:spPr>
          <a:xfrm>
            <a:off x="344488" y="228600"/>
            <a:ext cx="8361362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序号和确认号</a:t>
            </a:r>
            <a:endParaRPr lang="en-US" altLang="zh-CN" dirty="0"/>
          </a:p>
        </p:txBody>
      </p:sp>
      <p:sp>
        <p:nvSpPr>
          <p:cNvPr id="10245" name="Rectangle 5"/>
          <p:cNvSpPr>
            <a:spLocks noGrp="1"/>
          </p:cNvSpPr>
          <p:nvPr>
            <p:ph sz="half" idx="1"/>
          </p:nvPr>
        </p:nvSpPr>
        <p:spPr>
          <a:xfrm>
            <a:off x="165100" y="1295400"/>
            <a:ext cx="3863975" cy="55626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0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确认号</a:t>
            </a:r>
            <a:r>
              <a:rPr lang="en-US" altLang="zh-CN" sz="2000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期望从对方收到下一个字节的序号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累计确认</a:t>
            </a:r>
            <a:endParaRPr lang="en-US" altLang="zh-CN" dirty="0">
              <a:latin typeface="+mn-lt"/>
              <a:ea typeface="+mn-ea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问题：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接收方如何处理失序报文段？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回答：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规范没有说明，</a:t>
            </a:r>
            <a:r>
              <a:rPr lang="zh-CN" altLang="en-US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由实现者自行选择实现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: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抛弃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/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缓存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 </a:t>
            </a:r>
            <a:endParaRPr lang="en-US" altLang="zh-CN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024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85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4349750" y="381000"/>
            <a:ext cx="4592638" cy="5848350"/>
            <a:chOff x="4349750" y="381000"/>
            <a:chExt cx="4592638" cy="5848350"/>
          </a:xfrm>
        </p:grpSpPr>
        <p:sp>
          <p:nvSpPr>
            <p:cNvPr id="10254" name="Line 3"/>
            <p:cNvSpPr/>
            <p:nvPr/>
          </p:nvSpPr>
          <p:spPr>
            <a:xfrm>
              <a:off x="5111750" y="2171700"/>
              <a:ext cx="2619375" cy="5715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0242" name="Object 6"/>
            <p:cNvGraphicFramePr>
              <a:graphicFrameLocks noChangeAspect="1"/>
            </p:cNvGraphicFramePr>
            <p:nvPr/>
          </p:nvGraphicFramePr>
          <p:xfrm>
            <a:off x="4349750" y="1408113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8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9750" y="1408113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3" name="Object 7"/>
            <p:cNvGraphicFramePr>
              <a:graphicFrameLocks noChangeAspect="1"/>
            </p:cNvGraphicFramePr>
            <p:nvPr/>
          </p:nvGraphicFramePr>
          <p:xfrm>
            <a:off x="7874000" y="1322388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4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083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874000" y="1322388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5" name="Text Box 8"/>
            <p:cNvSpPr txBox="1"/>
            <p:nvPr/>
          </p:nvSpPr>
          <p:spPr>
            <a:xfrm>
              <a:off x="5007937" y="1460500"/>
              <a:ext cx="91723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56" name="Text Box 9"/>
            <p:cNvSpPr txBox="1"/>
            <p:nvPr/>
          </p:nvSpPr>
          <p:spPr>
            <a:xfrm>
              <a:off x="7000358" y="1450975"/>
              <a:ext cx="89479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257" name="Text Box 10"/>
            <p:cNvSpPr txBox="1"/>
            <p:nvPr/>
          </p:nvSpPr>
          <p:spPr>
            <a:xfrm rot="706751">
              <a:off x="5060877" y="2175844"/>
              <a:ext cx="270914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Seq=0, datasize=536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8" name="Text Box 11"/>
            <p:cNvSpPr txBox="1"/>
            <p:nvPr/>
          </p:nvSpPr>
          <p:spPr>
            <a:xfrm rot="-844223">
              <a:off x="5678620" y="3848018"/>
              <a:ext cx="170085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Seq=20, </a:t>
              </a:r>
              <a:r>
                <a:rPr lang="en-US" altLang="zh-CN" sz="1400" b="1" dirty="0">
                  <a:solidFill>
                    <a:srgbClr val="FF0000"/>
                  </a:solidFill>
                  <a:latin typeface="Arial" panose="020B0604020202020204" pitchFamily="34" charset="0"/>
                </a:rPr>
                <a:t>ACK=536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9" name="Line 16"/>
            <p:cNvSpPr/>
            <p:nvPr/>
          </p:nvSpPr>
          <p:spPr>
            <a:xfrm flipH="1">
              <a:off x="5257800" y="3810000"/>
              <a:ext cx="2609850" cy="8001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260" name="Line 17"/>
            <p:cNvSpPr/>
            <p:nvPr/>
          </p:nvSpPr>
          <p:spPr>
            <a:xfrm flipH="1">
              <a:off x="8836025" y="1714500"/>
              <a:ext cx="0" cy="451485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10261" name="Group 18"/>
            <p:cNvGrpSpPr/>
            <p:nvPr/>
          </p:nvGrpSpPr>
          <p:grpSpPr>
            <a:xfrm>
              <a:off x="8301038" y="5508625"/>
              <a:ext cx="641350" cy="366713"/>
              <a:chOff x="3309" y="3518"/>
              <a:chExt cx="404" cy="231"/>
            </a:xfrm>
          </p:grpSpPr>
          <p:sp>
            <p:nvSpPr>
              <p:cNvPr id="10267" name="Rectangle 19"/>
              <p:cNvSpPr/>
              <p:nvPr/>
            </p:nvSpPr>
            <p:spPr>
              <a:xfrm>
                <a:off x="3342" y="3576"/>
                <a:ext cx="324" cy="15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68" name="Text Box 20"/>
              <p:cNvSpPr txBox="1"/>
              <p:nvPr/>
            </p:nvSpPr>
            <p:spPr>
              <a:xfrm>
                <a:off x="3309" y="3518"/>
                <a:ext cx="40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时间</a:t>
                </a:r>
                <a:endParaRPr lang="zh-CN" altLang="en-US" sz="10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262" name="Text Box 21"/>
            <p:cNvSpPr txBox="1"/>
            <p:nvPr/>
          </p:nvSpPr>
          <p:spPr>
            <a:xfrm>
              <a:off x="5334000" y="381000"/>
              <a:ext cx="3140604" cy="10772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1" eaLnBrk="1" hangingPunct="1"/>
              <a:r>
                <a:rPr lang="en-US" altLang="zh-CN" dirty="0">
                  <a:latin typeface="Comic Sans MS" panose="030F0702030302020204" pitchFamily="66" charset="0"/>
                </a:rPr>
                <a:t>P156</a:t>
              </a:r>
              <a:r>
                <a:rPr lang="zh-CN" altLang="en-US" dirty="0">
                  <a:latin typeface="Comic Sans MS" panose="030F0702030302020204" pitchFamily="66" charset="0"/>
                </a:rPr>
                <a:t>举例</a:t>
              </a:r>
              <a:endParaRPr lang="en-US" altLang="zh-CN" dirty="0">
                <a:latin typeface="Comic Sans MS" panose="030F0702030302020204" pitchFamily="66" charset="0"/>
              </a:endParaRPr>
            </a:p>
            <a:p>
              <a:r>
                <a:rPr lang="zh-CN" altLang="en-US" b="1" dirty="0">
                  <a:latin typeface="Comic Sans MS" panose="030F0702030302020204" pitchFamily="66" charset="0"/>
                </a:rPr>
                <a:t>主机</a:t>
              </a:r>
              <a:r>
                <a:rPr lang="en-US" altLang="zh-CN" b="1" dirty="0">
                  <a:latin typeface="Comic Sans MS" panose="030F0702030302020204" pitchFamily="66" charset="0"/>
                </a:rPr>
                <a:t>B</a:t>
              </a:r>
              <a:r>
                <a:rPr lang="zh-CN" altLang="en-US" b="1" dirty="0">
                  <a:latin typeface="Comic Sans MS" panose="030F0702030302020204" pitchFamily="66" charset="0"/>
                </a:rPr>
                <a:t>已经收到主机</a:t>
              </a:r>
              <a:r>
                <a:rPr lang="en-US" altLang="zh-CN" b="1" dirty="0">
                  <a:latin typeface="Comic Sans MS" panose="030F0702030302020204" pitchFamily="66" charset="0"/>
                </a:rPr>
                <a:t>A</a:t>
              </a:r>
              <a:r>
                <a:rPr lang="zh-CN" altLang="en-US" b="1" dirty="0">
                  <a:latin typeface="Comic Sans MS" panose="030F0702030302020204" pitchFamily="66" charset="0"/>
                </a:rPr>
                <a:t>的编号</a:t>
              </a:r>
              <a:endParaRPr lang="en-US" altLang="zh-CN" b="1" dirty="0">
                <a:latin typeface="Comic Sans MS" panose="030F0702030302020204" pitchFamily="66" charset="0"/>
              </a:endParaRPr>
            </a:p>
            <a:p>
              <a:r>
                <a:rPr lang="zh-CN" altLang="en-US" b="1" dirty="0">
                  <a:latin typeface="Comic Sans MS" panose="030F0702030302020204" pitchFamily="66" charset="0"/>
                </a:rPr>
                <a:t>为</a:t>
              </a:r>
              <a:r>
                <a:rPr lang="en-US" altLang="zh-CN" b="1" dirty="0">
                  <a:latin typeface="Comic Sans MS" panose="030F0702030302020204" pitchFamily="66" charset="0"/>
                </a:rPr>
                <a:t>0~535,900~1000</a:t>
              </a:r>
              <a:r>
                <a:rPr lang="zh-CN" altLang="en-US" b="1" dirty="0">
                  <a:latin typeface="Comic Sans MS" panose="030F0702030302020204" pitchFamily="66" charset="0"/>
                </a:rPr>
                <a:t>的所有字节</a:t>
              </a:r>
            </a:p>
            <a:p>
              <a:pPr lvl="1" eaLnBrk="1" hangingPunct="1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263" name="Text Box 10"/>
            <p:cNvSpPr txBox="1"/>
            <p:nvPr/>
          </p:nvSpPr>
          <p:spPr>
            <a:xfrm rot="706751">
              <a:off x="5249110" y="2559282"/>
              <a:ext cx="2122696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Seq=536, datasize=364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4" name="Text Box 10"/>
            <p:cNvSpPr txBox="1"/>
            <p:nvPr/>
          </p:nvSpPr>
          <p:spPr>
            <a:xfrm rot="706751">
              <a:off x="5148065" y="2864082"/>
              <a:ext cx="2172390" cy="3077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Seq=900, datasize=101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5" name="Line 3"/>
            <p:cNvSpPr/>
            <p:nvPr/>
          </p:nvSpPr>
          <p:spPr>
            <a:xfrm>
              <a:off x="5029200" y="2514600"/>
              <a:ext cx="2619375" cy="5715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266" name="Line 3"/>
            <p:cNvSpPr/>
            <p:nvPr/>
          </p:nvSpPr>
          <p:spPr>
            <a:xfrm>
              <a:off x="4953000" y="2819400"/>
              <a:ext cx="2619375" cy="5715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4" name="组合 29"/>
          <p:cNvGrpSpPr/>
          <p:nvPr/>
        </p:nvGrpSpPr>
        <p:grpSpPr>
          <a:xfrm>
            <a:off x="2752725" y="3048000"/>
            <a:ext cx="4529138" cy="2990850"/>
            <a:chOff x="2751308" y="3047975"/>
            <a:chExt cx="4531725" cy="2990924"/>
          </a:xfrm>
        </p:grpSpPr>
        <p:cxnSp>
          <p:nvCxnSpPr>
            <p:cNvPr id="10251" name="直接箭头连接符 25"/>
            <p:cNvCxnSpPr/>
            <p:nvPr/>
          </p:nvCxnSpPr>
          <p:spPr>
            <a:xfrm flipH="1">
              <a:off x="4800601" y="3047975"/>
              <a:ext cx="533362" cy="2438425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0252" name="直接箭头连接符 27"/>
            <p:cNvCxnSpPr/>
            <p:nvPr/>
          </p:nvCxnSpPr>
          <p:spPr>
            <a:xfrm flipH="1">
              <a:off x="4800601" y="4267134"/>
              <a:ext cx="1524247" cy="1219267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0253" name="TextBox 28"/>
            <p:cNvSpPr txBox="1"/>
            <p:nvPr/>
          </p:nvSpPr>
          <p:spPr>
            <a:xfrm>
              <a:off x="2751308" y="5638805"/>
              <a:ext cx="4531725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TCP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只确认字节流中第一个丢失的字节</a:t>
              </a:r>
            </a:p>
          </p:txBody>
        </p:sp>
      </p:grpSp>
      <p:sp>
        <p:nvSpPr>
          <p:cNvPr id="30" name="乘号 29"/>
          <p:cNvSpPr/>
          <p:nvPr/>
        </p:nvSpPr>
        <p:spPr>
          <a:xfrm>
            <a:off x="7162800" y="2667000"/>
            <a:ext cx="533400" cy="609600"/>
          </a:xfrm>
          <a:prstGeom prst="mathMultiply">
            <a:avLst/>
          </a:prstGeom>
          <a:solidFill>
            <a:srgbClr val="C00000"/>
          </a:solidFill>
        </p:spPr>
        <p:txBody>
          <a:bodyPr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/>
          </p:cNvSpPr>
          <p:nvPr>
            <p:ph type="title"/>
          </p:nvPr>
        </p:nvSpPr>
        <p:spPr>
          <a:xfrm>
            <a:off x="344488" y="228600"/>
            <a:ext cx="8361362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序号和确认号</a:t>
            </a:r>
            <a:endParaRPr lang="en-US" altLang="zh-CN" dirty="0"/>
          </a:p>
        </p:txBody>
      </p:sp>
      <p:sp>
        <p:nvSpPr>
          <p:cNvPr id="23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27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30"/>
          <p:cNvGrpSpPr/>
          <p:nvPr/>
        </p:nvGrpSpPr>
        <p:grpSpPr>
          <a:xfrm>
            <a:off x="1828800" y="1143000"/>
            <a:ext cx="5022850" cy="5314950"/>
            <a:chOff x="3995738" y="914400"/>
            <a:chExt cx="5022850" cy="5314950"/>
          </a:xfrm>
        </p:grpSpPr>
        <p:sp>
          <p:nvSpPr>
            <p:cNvPr id="11279" name="Line 2"/>
            <p:cNvSpPr/>
            <p:nvPr/>
          </p:nvSpPr>
          <p:spPr>
            <a:xfrm>
              <a:off x="5187950" y="4686300"/>
              <a:ext cx="2790825" cy="561975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280" name="Line 3"/>
            <p:cNvSpPr/>
            <p:nvPr/>
          </p:nvSpPr>
          <p:spPr>
            <a:xfrm>
              <a:off x="5111750" y="2238375"/>
              <a:ext cx="2619375" cy="5715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1266" name="Object 6"/>
            <p:cNvGraphicFramePr>
              <a:graphicFrameLocks noChangeAspect="1"/>
            </p:cNvGraphicFramePr>
            <p:nvPr/>
          </p:nvGraphicFramePr>
          <p:xfrm>
            <a:off x="4349750" y="1408113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" r:id="rId4" imgW="1307465" imgH="1083945" progId="MS_ClipArt_Gallery.2">
                    <p:embed/>
                  </p:oleObj>
                </mc:Choice>
                <mc:Fallback>
                  <p:oleObj r:id="rId4" imgW="1307465" imgH="1083945" progId="MS_ClipArt_Gallery.2">
                    <p:embed/>
                    <p:pic>
                      <p:nvPicPr>
                        <p:cNvPr id="0" name="图片 308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9750" y="1408113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7" name="Object 7"/>
            <p:cNvGraphicFramePr>
              <a:graphicFrameLocks noChangeAspect="1"/>
            </p:cNvGraphicFramePr>
            <p:nvPr/>
          </p:nvGraphicFramePr>
          <p:xfrm>
            <a:off x="7874000" y="1322388"/>
            <a:ext cx="606425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8" r:id="rId6" imgW="1307465" imgH="1083945" progId="MS_ClipArt_Gallery.2">
                    <p:embed/>
                  </p:oleObj>
                </mc:Choice>
                <mc:Fallback>
                  <p:oleObj r:id="rId6" imgW="1307465" imgH="1083945" progId="MS_ClipArt_Gallery.2">
                    <p:embed/>
                    <p:pic>
                      <p:nvPicPr>
                        <p:cNvPr id="0" name="图片 308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874000" y="1322388"/>
                          <a:ext cx="606425" cy="48101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1" name="Text Box 8"/>
            <p:cNvSpPr txBox="1"/>
            <p:nvPr/>
          </p:nvSpPr>
          <p:spPr>
            <a:xfrm>
              <a:off x="5011738" y="1460500"/>
              <a:ext cx="909637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2" name="Text Box 9"/>
            <p:cNvSpPr txBox="1"/>
            <p:nvPr/>
          </p:nvSpPr>
          <p:spPr>
            <a:xfrm>
              <a:off x="7004050" y="1450975"/>
              <a:ext cx="887413" cy="3667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主机 </a:t>
              </a:r>
              <a:r>
                <a:rPr lang="en-US" altLang="zh-CN" sz="18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</a:t>
              </a:r>
              <a:endParaRPr lang="en-US" altLang="zh-CN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3" name="Text Box 10"/>
            <p:cNvSpPr txBox="1"/>
            <p:nvPr/>
          </p:nvSpPr>
          <p:spPr>
            <a:xfrm rot="706751">
              <a:off x="5164138" y="2220913"/>
              <a:ext cx="2484437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Seq=42, ACK=79, data = ‘C’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284" name="Text Box 11"/>
            <p:cNvSpPr txBox="1"/>
            <p:nvPr/>
          </p:nvSpPr>
          <p:spPr>
            <a:xfrm rot="-844223">
              <a:off x="5219700" y="3278188"/>
              <a:ext cx="2484438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</a:rPr>
                <a:t>Seq=79, ACK=43, data = ‘C’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285" name="Text Box 12"/>
            <p:cNvSpPr txBox="1"/>
            <p:nvPr/>
          </p:nvSpPr>
          <p:spPr>
            <a:xfrm rot="683987">
              <a:off x="5314950" y="4522788"/>
              <a:ext cx="1593850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</a:rPr>
                <a:t>Seq=43, ACK=80</a:t>
              </a:r>
              <a:endParaRPr lang="en-US" altLang="zh-CN" sz="1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286" name="Text Box 13"/>
            <p:cNvSpPr txBox="1"/>
            <p:nvPr/>
          </p:nvSpPr>
          <p:spPr>
            <a:xfrm>
              <a:off x="4087813" y="1916113"/>
              <a:ext cx="996950" cy="5810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用户键入</a:t>
              </a:r>
              <a:endParaRPr lang="en-US" altLang="zh-CN" dirty="0">
                <a:solidFill>
                  <a:schemeClr val="accent2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‘C’</a:t>
              </a:r>
              <a:endPara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7" name="Text Box 14"/>
            <p:cNvSpPr txBox="1"/>
            <p:nvPr/>
          </p:nvSpPr>
          <p:spPr>
            <a:xfrm>
              <a:off x="3995738" y="4030663"/>
              <a:ext cx="1200150" cy="8255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主机对接收</a:t>
              </a: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到的</a:t>
              </a:r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‘C’</a:t>
              </a:r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回</a:t>
              </a: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显给出确认</a:t>
              </a:r>
              <a:endParaRPr lang="zh-CN" altLang="en-US" sz="10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8" name="Text Box 15"/>
            <p:cNvSpPr txBox="1"/>
            <p:nvPr/>
          </p:nvSpPr>
          <p:spPr>
            <a:xfrm>
              <a:off x="7567613" y="2573338"/>
              <a:ext cx="1450975" cy="8255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主机对收到</a:t>
              </a:r>
            </a:p>
            <a:p>
              <a:pPr algn="ctr"/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的</a:t>
              </a:r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‘C’</a:t>
              </a:r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给出确认,</a:t>
              </a:r>
            </a:p>
            <a:p>
              <a:pPr algn="ctr"/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 </a:t>
              </a:r>
              <a:r>
                <a:rPr lang="zh-CN" altLang="en-US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回显 ‘</a:t>
              </a:r>
              <a:r>
                <a:rPr lang="en-US" altLang="zh-CN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dirty="0">
                  <a:latin typeface="Comic Sans MS" panose="030F0702030302020204" pitchFamily="66" charset="0"/>
                </a:rPr>
                <a:t>’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1289" name="Line 16"/>
            <p:cNvSpPr/>
            <p:nvPr/>
          </p:nvSpPr>
          <p:spPr>
            <a:xfrm flipH="1">
              <a:off x="5102225" y="3200400"/>
              <a:ext cx="2609850" cy="800100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290" name="Line 17"/>
            <p:cNvSpPr/>
            <p:nvPr/>
          </p:nvSpPr>
          <p:spPr>
            <a:xfrm flipH="1">
              <a:off x="8836025" y="1714500"/>
              <a:ext cx="0" cy="451485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11291" name="Group 18"/>
            <p:cNvGrpSpPr/>
            <p:nvPr/>
          </p:nvGrpSpPr>
          <p:grpSpPr>
            <a:xfrm>
              <a:off x="8301038" y="5508625"/>
              <a:ext cx="641350" cy="366713"/>
              <a:chOff x="3309" y="3518"/>
              <a:chExt cx="404" cy="231"/>
            </a:xfrm>
          </p:grpSpPr>
          <p:sp>
            <p:nvSpPr>
              <p:cNvPr id="11294" name="Rectangle 19"/>
              <p:cNvSpPr/>
              <p:nvPr/>
            </p:nvSpPr>
            <p:spPr>
              <a:xfrm>
                <a:off x="3342" y="3576"/>
                <a:ext cx="324" cy="15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anchor="ctr" anchorCtr="0"/>
              <a:lstStyle/>
              <a:p>
                <a:pPr algn="ctr"/>
                <a:endParaRPr lang="zh-CN" alt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95" name="Text Box 20"/>
              <p:cNvSpPr txBox="1"/>
              <p:nvPr/>
            </p:nvSpPr>
            <p:spPr>
              <a:xfrm>
                <a:off x="3309" y="3518"/>
                <a:ext cx="404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时间</a:t>
                </a:r>
                <a:endParaRPr lang="zh-CN" altLang="en-US" sz="10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292" name="Text Box 21"/>
            <p:cNvSpPr txBox="1"/>
            <p:nvPr/>
          </p:nvSpPr>
          <p:spPr>
            <a:xfrm>
              <a:off x="4114800" y="914400"/>
              <a:ext cx="41147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P156</a:t>
              </a:r>
              <a:r>
                <a:rPr lang="zh-CN" altLang="en-US" sz="18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简单的</a:t>
              </a:r>
              <a:r>
                <a:rPr lang="en-US" altLang="zh-CN" sz="18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telnet</a:t>
              </a:r>
              <a:r>
                <a:rPr lang="zh-CN" altLang="en-US" sz="1800" b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情况</a:t>
              </a:r>
              <a:endParaRPr lang="zh-CN" altLang="en-US" sz="1000" b="1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93" name="Text Box 22"/>
            <p:cNvSpPr txBox="1"/>
            <p:nvPr/>
          </p:nvSpPr>
          <p:spPr>
            <a:xfrm>
              <a:off x="6469063" y="3692525"/>
              <a:ext cx="1012825" cy="346075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捎带确认</a:t>
              </a:r>
              <a:endParaRPr lang="zh-CN" altLang="en-US" sz="10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组合 29"/>
          <p:cNvGrpSpPr/>
          <p:nvPr/>
        </p:nvGrpSpPr>
        <p:grpSpPr>
          <a:xfrm>
            <a:off x="1260475" y="2514600"/>
            <a:ext cx="3179763" cy="4060825"/>
            <a:chOff x="3426825" y="2286000"/>
            <a:chExt cx="3180679" cy="4060686"/>
          </a:xfrm>
        </p:grpSpPr>
        <p:cxnSp>
          <p:nvCxnSpPr>
            <p:cNvPr id="11276" name="直接箭头连接符 25"/>
            <p:cNvCxnSpPr/>
            <p:nvPr/>
          </p:nvCxnSpPr>
          <p:spPr>
            <a:xfrm flipH="1">
              <a:off x="4800600" y="2286000"/>
              <a:ext cx="914400" cy="3200400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cxnSp>
          <p:nvCxnSpPr>
            <p:cNvPr id="11277" name="直接箭头连接符 27"/>
            <p:cNvCxnSpPr/>
            <p:nvPr/>
          </p:nvCxnSpPr>
          <p:spPr>
            <a:xfrm flipH="1">
              <a:off x="4800600" y="3657600"/>
              <a:ext cx="990600" cy="1828800"/>
            </a:xfrm>
            <a:prstGeom prst="straightConnector1">
              <a:avLst/>
            </a:prstGeom>
            <a:ln w="15875" cap="flat" cmpd="sng">
              <a:solidFill>
                <a:srgbClr val="FF0000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1278" name="TextBox 28"/>
            <p:cNvSpPr txBox="1"/>
            <p:nvPr/>
          </p:nvSpPr>
          <p:spPr>
            <a:xfrm>
              <a:off x="3426825" y="5638800"/>
              <a:ext cx="3180679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初始序号随机选择</a:t>
              </a:r>
              <a:endParaRPr lang="en-US" altLang="zh-CN" sz="2000" b="1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（为何不都从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0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开始编号）</a:t>
              </a:r>
            </a:p>
          </p:txBody>
        </p:sp>
      </p:grpSp>
      <p:grpSp>
        <p:nvGrpSpPr>
          <p:cNvPr id="5" name="组合 42"/>
          <p:cNvGrpSpPr/>
          <p:nvPr/>
        </p:nvGrpSpPr>
        <p:grpSpPr>
          <a:xfrm>
            <a:off x="3810000" y="4191000"/>
            <a:ext cx="5334000" cy="708025"/>
            <a:chOff x="3810000" y="4191000"/>
            <a:chExt cx="5334000" cy="707886"/>
          </a:xfrm>
        </p:grpSpPr>
        <p:cxnSp>
          <p:nvCxnSpPr>
            <p:cNvPr id="11274" name="直接箭头连接符 27"/>
            <p:cNvCxnSpPr/>
            <p:nvPr/>
          </p:nvCxnSpPr>
          <p:spPr>
            <a:xfrm flipV="1">
              <a:off x="3810000" y="4495800"/>
              <a:ext cx="3048000" cy="304800"/>
            </a:xfrm>
            <a:prstGeom prst="straightConnector1">
              <a:avLst/>
            </a:prstGeom>
            <a:ln w="15875" cap="flat" cmpd="sng">
              <a:solidFill>
                <a:schemeClr val="accent2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11275" name="TextBox 28"/>
            <p:cNvSpPr txBox="1"/>
            <p:nvPr/>
          </p:nvSpPr>
          <p:spPr>
            <a:xfrm>
              <a:off x="6705600" y="4191000"/>
              <a:ext cx="2438400" cy="70788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每个报文段都有序号</a:t>
              </a:r>
              <a:r>
                <a:rPr lang="en-US" altLang="zh-CN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,</a:t>
              </a:r>
              <a:r>
                <a:rPr lang="zh-CN" altLang="en-US" sz="2000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即使数据为空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xfrm>
            <a:off x="344488" y="133350"/>
            <a:ext cx="8504237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往返时延</a:t>
            </a:r>
            <a:r>
              <a:rPr lang="en-US" altLang="zh-CN" dirty="0"/>
              <a:t>(RTT)</a:t>
            </a:r>
            <a:r>
              <a:rPr lang="zh-CN" altLang="en-US" dirty="0"/>
              <a:t>的估计与超时</a:t>
            </a:r>
            <a:endParaRPr lang="en-US" altLang="zh-CN" dirty="0"/>
          </a:p>
        </p:txBody>
      </p:sp>
      <p:sp>
        <p:nvSpPr>
          <p:cNvPr id="110595" name="Rectangle 3"/>
          <p:cNvSpPr>
            <a:spLocks noGrp="1"/>
          </p:cNvSpPr>
          <p:nvPr>
            <p:ph sz="half" idx="1"/>
          </p:nvPr>
        </p:nvSpPr>
        <p:spPr>
          <a:xfrm>
            <a:off x="581025" y="1381125"/>
            <a:ext cx="340677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问题:</a:t>
            </a:r>
            <a:r>
              <a:rPr lang="zh-CN" altLang="en-US" dirty="0">
                <a:latin typeface="+mn-lt"/>
                <a:ea typeface="+mn-ea"/>
                <a:cs typeface="+mn-cs"/>
              </a:rPr>
              <a:t> 如何设置</a:t>
            </a:r>
            <a:r>
              <a:rPr lang="en-US" altLang="zh-CN" dirty="0">
                <a:latin typeface="+mn-lt"/>
                <a:ea typeface="+mn-ea"/>
                <a:cs typeface="+mn-cs"/>
              </a:rPr>
              <a:t>TCP </a:t>
            </a:r>
            <a:r>
              <a:rPr lang="zh-CN" altLang="en-US" dirty="0">
                <a:latin typeface="+mn-lt"/>
                <a:ea typeface="+mn-ea"/>
                <a:cs typeface="+mn-cs"/>
              </a:rPr>
              <a:t>超时值?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应大于</a:t>
            </a:r>
            <a:r>
              <a:rPr lang="en-US" altLang="zh-CN" dirty="0">
                <a:latin typeface="+mn-lt"/>
                <a:ea typeface="+mn-ea"/>
                <a:cs typeface="+mn-cs"/>
              </a:rPr>
              <a:t>RTT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800" dirty="0">
                <a:latin typeface="+mn-lt"/>
                <a:ea typeface="+mn-ea"/>
              </a:rPr>
              <a:t>但</a:t>
            </a:r>
            <a:r>
              <a:rPr lang="en-US" altLang="zh-CN" sz="2800" dirty="0">
                <a:latin typeface="+mn-lt"/>
                <a:ea typeface="+mn-ea"/>
              </a:rPr>
              <a:t>RTT</a:t>
            </a:r>
            <a:r>
              <a:rPr lang="zh-CN" altLang="en-US" sz="2800" dirty="0">
                <a:latin typeface="+mn-lt"/>
                <a:ea typeface="+mn-ea"/>
              </a:rPr>
              <a:t>是变化的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太短: 过早超时</a:t>
            </a: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zh-CN" altLang="en-US" sz="2800" dirty="0">
                <a:latin typeface="+mn-lt"/>
                <a:ea typeface="+mn-ea"/>
              </a:rPr>
              <a:t>不必要的重传</a:t>
            </a:r>
            <a:endParaRPr lang="en-US" altLang="zh-CN" sz="2800" dirty="0">
              <a:latin typeface="+mn-lt"/>
              <a:ea typeface="+mn-ea"/>
            </a:endParaRP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太长: 对报文段的丢失响应太慢</a:t>
            </a:r>
            <a:endParaRPr lang="en-US" altLang="zh-CN" dirty="0">
              <a:latin typeface="+mn-lt"/>
              <a:ea typeface="+mn-ea"/>
              <a:cs typeface="+mn-cs"/>
            </a:endParaRPr>
          </a:p>
        </p:txBody>
      </p:sp>
      <p:sp>
        <p:nvSpPr>
          <p:cNvPr id="169988" name="Rectangle 4"/>
          <p:cNvSpPr>
            <a:spLocks noGrp="1"/>
          </p:cNvSpPr>
          <p:nvPr>
            <p:ph sz="half" idx="2"/>
          </p:nvPr>
        </p:nvSpPr>
        <p:spPr>
          <a:xfrm>
            <a:off x="4200525" y="1352550"/>
            <a:ext cx="4791075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问题:</a:t>
            </a:r>
            <a:r>
              <a:rPr lang="zh-CN" altLang="en-US" dirty="0">
                <a:latin typeface="+mn-lt"/>
                <a:ea typeface="+mn-ea"/>
                <a:cs typeface="+mn-cs"/>
              </a:rPr>
              <a:t> 如何估计</a:t>
            </a:r>
            <a:r>
              <a:rPr lang="en-US" altLang="zh-CN" dirty="0">
                <a:latin typeface="+mn-lt"/>
                <a:ea typeface="+mn-ea"/>
                <a:cs typeface="+mn-cs"/>
              </a:rPr>
              <a:t>RTT?</a:t>
            </a:r>
          </a:p>
          <a:p>
            <a:pPr eaLnBrk="1" hangingPunct="1">
              <a:buSzPct val="85000"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+mn-cs"/>
              </a:rPr>
              <a:t>SampleRTT</a:t>
            </a:r>
            <a:r>
              <a:rPr lang="en-US" altLang="zh-CN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dirty="0">
                <a:latin typeface="+mn-lt"/>
                <a:ea typeface="+mn-ea"/>
                <a:cs typeface="+mn-cs"/>
              </a:rPr>
              <a:t> </a:t>
            </a:r>
            <a:r>
              <a:rPr lang="zh-CN" altLang="en-US" dirty="0">
                <a:latin typeface="+mn-lt"/>
                <a:ea typeface="+mn-ea"/>
                <a:cs typeface="+mn-cs"/>
              </a:rPr>
              <a:t>从发送报文段到接收到</a:t>
            </a:r>
            <a:r>
              <a:rPr lang="en-US" altLang="zh-CN" dirty="0">
                <a:latin typeface="+mn-lt"/>
                <a:ea typeface="+mn-ea"/>
                <a:cs typeface="+mn-cs"/>
              </a:rPr>
              <a:t>ACK</a:t>
            </a:r>
            <a:r>
              <a:rPr lang="zh-CN" altLang="en-US" dirty="0">
                <a:latin typeface="+mn-lt"/>
                <a:ea typeface="+mn-ea"/>
                <a:cs typeface="+mn-cs"/>
              </a:rPr>
              <a:t>的测量时间</a:t>
            </a:r>
            <a:endParaRPr lang="en-US" altLang="zh-CN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忽略重传</a:t>
            </a:r>
          </a:p>
          <a:p>
            <a:pPr eaLnBrk="1" hangingPunct="1">
              <a:buSzPct val="85000"/>
            </a:pP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+mn-cs"/>
              </a:rPr>
              <a:t>SampleRTT</a:t>
            </a:r>
            <a:r>
              <a:rPr lang="zh-CN" altLang="en-US" dirty="0">
                <a:latin typeface="+mn-lt"/>
                <a:ea typeface="+mn-ea"/>
                <a:cs typeface="+mn-cs"/>
              </a:rPr>
              <a:t>会变化,希望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估计的</a:t>
            </a:r>
            <a:r>
              <a:rPr lang="en-US" altLang="zh-CN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RTT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较平滑</a:t>
            </a:r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endParaRPr lang="zh-CN" altLang="en-US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不直接使用当前测量值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</a:rPr>
              <a:t>SampleRTT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</a:rPr>
              <a:t>，</a:t>
            </a:r>
            <a:r>
              <a:rPr lang="zh-CN" altLang="en-US" dirty="0">
                <a:latin typeface="+mn-lt"/>
                <a:ea typeface="+mn-ea"/>
              </a:rPr>
              <a:t>采用平均值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</a:rPr>
              <a:t>EstimatedRTT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162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69993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43200"/>
            <a:ext cx="558800" cy="76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9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9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9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9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9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4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往返时延估计与超时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2644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2645" name="Text Box 2"/>
          <p:cNvSpPr txBox="1"/>
          <p:nvPr/>
        </p:nvSpPr>
        <p:spPr>
          <a:xfrm>
            <a:off x="1055688" y="1447800"/>
            <a:ext cx="7024687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EstimatedRTT =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(1- 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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)*EstimatedRTT + 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</a:t>
            </a:r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*SampleRTT</a:t>
            </a:r>
          </a:p>
        </p:txBody>
      </p:sp>
      <p:sp>
        <p:nvSpPr>
          <p:cNvPr id="112646" name="Rectangle 3"/>
          <p:cNvSpPr/>
          <p:nvPr/>
        </p:nvSpPr>
        <p:spPr>
          <a:xfrm>
            <a:off x="711200" y="2641600"/>
            <a:ext cx="7950200" cy="263048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指数</a:t>
            </a:r>
            <a:r>
              <a:rPr lang="zh-CN" altLang="en-US" sz="2800" dirty="0">
                <a:latin typeface="Times New Roman" panose="02020603050405020304" pitchFamily="18" charset="0"/>
              </a:rPr>
              <a:t>加权移动平均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</a:rPr>
              <a:t>Exponential weighted moving average)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过去的样本的重要性随时间呈</a:t>
            </a:r>
            <a:r>
              <a:rPr lang="zh-CN" altLang="en-US" sz="2800" dirty="0">
                <a:solidFill>
                  <a:schemeClr val="accent2"/>
                </a:solidFill>
                <a:latin typeface="Times New Roman" panose="02020603050405020304" pitchFamily="18" charset="0"/>
              </a:rPr>
              <a:t>指数</a:t>
            </a:r>
            <a:r>
              <a:rPr lang="zh-CN" altLang="en-US" sz="2800" dirty="0">
                <a:latin typeface="Times New Roman" panose="02020603050405020304" pitchFamily="18" charset="0"/>
              </a:rPr>
              <a:t>级衰减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典型值: </a:t>
            </a:r>
            <a:r>
              <a:rPr lang="zh-CN" altLang="en-US" sz="2800" dirty="0">
                <a:latin typeface="Courier New" panose="02070309020205020404" pitchFamily="49" charset="0"/>
                <a:sym typeface="Symbol" panose="05050102010706020507" pitchFamily="18" charset="2"/>
              </a:rPr>
              <a:t> =</a:t>
            </a:r>
            <a:r>
              <a:rPr lang="zh-CN" altLang="en-US" sz="2800" dirty="0">
                <a:latin typeface="Times New Roman" panose="02020603050405020304" pitchFamily="18" charset="0"/>
              </a:rPr>
              <a:t> 0.125</a:t>
            </a:r>
          </a:p>
        </p:txBody>
      </p:sp>
    </p:spTree>
  </p:cSld>
  <p:clrMapOvr>
    <a:masterClrMapping/>
  </p:clrMapOvr>
  <p:transition>
    <p:rand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RTT</a:t>
            </a:r>
            <a:r>
              <a:rPr lang="zh-CN" altLang="en-US" dirty="0"/>
              <a:t>估计的例子</a:t>
            </a:r>
          </a:p>
        </p:txBody>
      </p:sp>
      <p:sp>
        <p:nvSpPr>
          <p:cNvPr id="4" name="页脚占位符 4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3668" name="灯片编号占位符 5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89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pic>
        <p:nvPicPr>
          <p:cNvPr id="11366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8" y="1049338"/>
            <a:ext cx="7739062" cy="52974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传输层 </a:t>
            </a:r>
            <a:r>
              <a:rPr lang="en-US" altLang="zh-CN" dirty="0"/>
              <a:t>vs. </a:t>
            </a:r>
            <a:r>
              <a:rPr lang="zh-CN" altLang="en-US" dirty="0"/>
              <a:t>网络层</a:t>
            </a:r>
          </a:p>
        </p:txBody>
      </p:sp>
      <p:sp>
        <p:nvSpPr>
          <p:cNvPr id="41987" name="Rectangle 3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191000" cy="14478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sz="2400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网络层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主机间的逻辑通信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传输层</a:t>
            </a:r>
            <a:r>
              <a:rPr lang="en-US" altLang="zh-CN" sz="2400" i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进程间的逻辑通信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u="sng" dirty="0">
                <a:latin typeface="+mn-lt"/>
                <a:ea typeface="+mn-ea"/>
              </a:rPr>
              <a:t>依赖、强化网络层服务</a:t>
            </a:r>
            <a:endParaRPr lang="en-US" altLang="zh-CN" sz="1800" u="sng" dirty="0">
              <a:latin typeface="+mn-lt"/>
              <a:ea typeface="+mn-ea"/>
            </a:endParaRPr>
          </a:p>
        </p:txBody>
      </p:sp>
      <p:sp>
        <p:nvSpPr>
          <p:cNvPr id="41988" name="Rectangle 4"/>
          <p:cNvSpPr>
            <a:spLocks noGrp="1"/>
          </p:cNvSpPr>
          <p:nvPr>
            <p:ph sz="half" idx="2"/>
          </p:nvPr>
        </p:nvSpPr>
        <p:spPr>
          <a:xfrm>
            <a:off x="4760913" y="1524000"/>
            <a:ext cx="3810000" cy="4552950"/>
          </a:xfrm>
          <a:ln w="19050">
            <a:solidFill>
              <a:srgbClr val="FF0000">
                <a:alpha val="100000"/>
              </a:srgbClr>
            </a:solidFill>
            <a:miter/>
          </a:ln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家庭类比</a:t>
            </a:r>
            <a:r>
              <a:rPr lang="en-US" altLang="zh-CN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sz="2400" i="1" dirty="0">
                <a:latin typeface="+mn-lt"/>
                <a:ea typeface="+mn-ea"/>
                <a:cs typeface="+mn-cs"/>
              </a:rPr>
              <a:t>12</a:t>
            </a:r>
            <a:r>
              <a:rPr lang="zh-CN" altLang="en-US" sz="2400" i="1" dirty="0">
                <a:latin typeface="+mn-lt"/>
                <a:ea typeface="+mn-ea"/>
                <a:cs typeface="+mn-cs"/>
              </a:rPr>
              <a:t>个孩子向</a:t>
            </a:r>
            <a:r>
              <a:rPr lang="en-US" altLang="zh-CN" sz="2400" i="1" dirty="0">
                <a:latin typeface="+mn-lt"/>
                <a:ea typeface="+mn-ea"/>
                <a:cs typeface="+mn-cs"/>
              </a:rPr>
              <a:t>12</a:t>
            </a:r>
            <a:r>
              <a:rPr lang="zh-CN" altLang="en-US" sz="2400" i="1" dirty="0">
                <a:latin typeface="+mn-lt"/>
                <a:ea typeface="+mn-ea"/>
                <a:cs typeface="+mn-cs"/>
              </a:rPr>
              <a:t>个孩子发信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进程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=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孩子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应用报文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=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信封中的信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主机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=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家庭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运输协议 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= Ann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和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Bill</a:t>
            </a:r>
          </a:p>
          <a:p>
            <a:pPr eaLnBrk="1" hangingPunct="1"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网络层协议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=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邮政服务</a:t>
            </a:r>
          </a:p>
          <a:p>
            <a:pPr eaLnBrk="1" hangingPunct="1">
              <a:buSzPct val="85000"/>
              <a:buFont typeface="ZapfDingbats" pitchFamily="82" charset="2"/>
              <a:buNone/>
            </a:pPr>
            <a:endParaRPr lang="zh-CN" altLang="en-US" sz="24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41990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" name="右箭头标注 7"/>
          <p:cNvSpPr/>
          <p:nvPr/>
        </p:nvSpPr>
        <p:spPr>
          <a:xfrm>
            <a:off x="457200" y="3200400"/>
            <a:ext cx="3962400" cy="1295400"/>
          </a:xfrm>
          <a:prstGeom prst="rightArrowCallout">
            <a:avLst>
              <a:gd name="adj1" fmla="val 10990"/>
              <a:gd name="adj2" fmla="val 13462"/>
              <a:gd name="adj3" fmla="val 8935"/>
              <a:gd name="adj4" fmla="val 9135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注意</a:t>
            </a:r>
            <a:r>
              <a:rPr lang="en-US" altLang="zh-CN" sz="2400" b="1" dirty="0">
                <a:latin typeface="Comic Sans MS" panose="030F0702030302020204" pitchFamily="66" charset="0"/>
              </a:rPr>
              <a:t>1</a:t>
            </a:r>
            <a:r>
              <a:rPr lang="zh-CN" altLang="en-US" sz="2400" b="1" dirty="0">
                <a:latin typeface="Comic Sans MS" panose="030F0702030302020204" pitchFamily="66" charset="0"/>
              </a:rPr>
              <a:t>：运输层协议在端系统中运行，将报文传送到网络边缘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1" name="右箭头标注 10"/>
          <p:cNvSpPr/>
          <p:nvPr/>
        </p:nvSpPr>
        <p:spPr>
          <a:xfrm>
            <a:off x="457200" y="4648200"/>
            <a:ext cx="3962400" cy="533400"/>
          </a:xfrm>
          <a:prstGeom prst="rightArrowCallout">
            <a:avLst>
              <a:gd name="adj1" fmla="val 10990"/>
              <a:gd name="adj2" fmla="val 13462"/>
              <a:gd name="adj3" fmla="val 8941"/>
              <a:gd name="adj4" fmla="val 9135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注意</a:t>
            </a:r>
            <a:r>
              <a:rPr lang="en-US" altLang="zh-CN" sz="2400" b="1" dirty="0">
                <a:latin typeface="Comic Sans MS" panose="030F0702030302020204" pitchFamily="66" charset="0"/>
              </a:rPr>
              <a:t>2</a:t>
            </a:r>
            <a:r>
              <a:rPr lang="zh-CN" altLang="en-US" sz="2400" b="1" dirty="0">
                <a:latin typeface="Comic Sans MS" panose="030F0702030302020204" pitchFamily="66" charset="0"/>
              </a:rPr>
              <a:t>：不同传输层协议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4" name="右箭头标注 13"/>
          <p:cNvSpPr/>
          <p:nvPr/>
        </p:nvSpPr>
        <p:spPr>
          <a:xfrm>
            <a:off x="457200" y="5334000"/>
            <a:ext cx="3962400" cy="1219200"/>
          </a:xfrm>
          <a:prstGeom prst="rightArrowCallout">
            <a:avLst>
              <a:gd name="adj1" fmla="val 10990"/>
              <a:gd name="adj2" fmla="val 13462"/>
              <a:gd name="adj3" fmla="val 8922"/>
              <a:gd name="adj4" fmla="val 91352"/>
            </a:avLst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注意</a:t>
            </a:r>
            <a:r>
              <a:rPr lang="en-US" altLang="zh-CN" sz="2400" b="1" dirty="0">
                <a:latin typeface="Comic Sans MS" panose="030F0702030302020204" pitchFamily="66" charset="0"/>
              </a:rPr>
              <a:t>3</a:t>
            </a:r>
            <a:r>
              <a:rPr lang="zh-CN" altLang="en-US" sz="2400" b="1" dirty="0">
                <a:latin typeface="Comic Sans MS" panose="030F0702030302020204" pitchFamily="66" charset="0"/>
              </a:rPr>
              <a:t>：运输层提供的服务受制于网络层协议的服务模型</a:t>
            </a:r>
            <a:endParaRPr lang="en-US" altLang="zh-CN" sz="2400" b="1" dirty="0">
              <a:latin typeface="Comic Sans MS" panose="030F0702030302020204" pitchFamily="66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endParaRPr lang="zh-CN" altLang="en-US" sz="24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/>
          </p:nvPr>
        </p:nvSpPr>
        <p:spPr>
          <a:xfrm>
            <a:off x="542925" y="133350"/>
            <a:ext cx="7772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</a:t>
            </a:r>
            <a:r>
              <a:rPr lang="zh-CN" altLang="en-US" dirty="0"/>
              <a:t>往返时延估计与超时 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)</a:t>
            </a:r>
          </a:p>
        </p:txBody>
      </p:sp>
      <p:sp>
        <p:nvSpPr>
          <p:cNvPr id="113667" name="Rectangle 3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7639050" cy="1814513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SzPct val="85000"/>
              <a:buFont typeface="ZapfDingbats" pitchFamily="82" charset="2"/>
              <a:buNone/>
            </a:pPr>
            <a:r>
              <a:rPr lang="zh-CN" altLang="en-US" b="1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设置超时间隔</a:t>
            </a:r>
            <a:endParaRPr lang="zh-CN" altLang="en-US" sz="2400" b="1" dirty="0"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SzPct val="85000"/>
            </a:pPr>
            <a:r>
              <a:rPr lang="en-US" altLang="zh-CN" sz="2400" dirty="0">
                <a:latin typeface="Courier New" panose="02070309020205020404" pitchFamily="49" charset="0"/>
                <a:ea typeface="+mn-ea"/>
                <a:cs typeface="+mn-cs"/>
              </a:rPr>
              <a:t>EstimtedRTT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加 </a:t>
            </a:r>
            <a:r>
              <a:rPr lang="zh-CN" altLang="en-US" sz="2400" u="sng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“</a:t>
            </a:r>
            <a:r>
              <a:rPr lang="zh-CN" altLang="en-US" sz="2400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安全余量</a:t>
            </a:r>
            <a:r>
              <a:rPr lang="zh-CN" altLang="en-US" sz="2400" u="sng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”</a:t>
            </a:r>
            <a:endParaRPr lang="zh-CN" altLang="en-US" sz="2400" u="sng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SzPct val="75000"/>
            </a:pPr>
            <a:r>
              <a:rPr lang="en-US" altLang="zh-CN" dirty="0">
                <a:latin typeface="Courier New" panose="02070309020205020404" pitchFamily="49" charset="0"/>
                <a:ea typeface="+mn-ea"/>
              </a:rPr>
              <a:t>SampleRTT</a:t>
            </a:r>
            <a:r>
              <a:rPr lang="zh-CN" altLang="en-US" dirty="0">
                <a:latin typeface="Courier New" panose="02070309020205020404" pitchFamily="49" charset="0"/>
                <a:ea typeface="+mn-ea"/>
              </a:rPr>
              <a:t>大变化</a:t>
            </a:r>
            <a:r>
              <a:rPr lang="zh-CN" altLang="en-US" dirty="0">
                <a:solidFill>
                  <a:srgbClr val="FF0000"/>
                </a:solidFill>
                <a:latin typeface="Courier New" panose="02070309020205020404" pitchFamily="49" charset="0"/>
                <a:ea typeface="+mn-ea"/>
              </a:rPr>
              <a:t>-&gt;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</a:rPr>
              <a:t> 更大的安全余量</a:t>
            </a:r>
          </a:p>
          <a:p>
            <a:pPr eaLnBrk="1" hangingPunct="1">
              <a:lnSpc>
                <a:spcPct val="90000"/>
              </a:lnSpc>
              <a:buSzPct val="85000"/>
            </a:pPr>
            <a:r>
              <a:rPr lang="zh-CN" altLang="en-US" sz="2400" dirty="0">
                <a:latin typeface="+mn-lt"/>
                <a:ea typeface="+mn-ea"/>
                <a:cs typeface="+mn-cs"/>
              </a:rPr>
              <a:t>首先估算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EstimatedRTT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与</a:t>
            </a:r>
            <a:r>
              <a:rPr lang="en-US" altLang="zh-CN" sz="2400" dirty="0">
                <a:latin typeface="+mn-lt"/>
                <a:ea typeface="+mn-ea"/>
                <a:cs typeface="+mn-cs"/>
              </a:rPr>
              <a:t>SampleRTT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之间差值有多大 :</a:t>
            </a:r>
            <a:r>
              <a:rPr lang="zh-CN" altLang="en-US" sz="2000" dirty="0"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7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4693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3670" name="Text Box 4"/>
          <p:cNvSpPr txBox="1"/>
          <p:nvPr/>
        </p:nvSpPr>
        <p:spPr>
          <a:xfrm>
            <a:off x="533400" y="5486400"/>
            <a:ext cx="781843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TimeoutInterval = EstimatedRTT + 4*DevRTT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71" name="Text Box 5"/>
          <p:cNvSpPr txBox="1"/>
          <p:nvPr/>
        </p:nvSpPr>
        <p:spPr>
          <a:xfrm>
            <a:off x="579438" y="3429000"/>
            <a:ext cx="7797800" cy="1492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DevRTT = (1-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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)*DevRTT +</a:t>
            </a:r>
          </a:p>
          <a:p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             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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*|SampleRTT-EstimatedRTT|</a:t>
            </a:r>
          </a:p>
          <a:p>
            <a:endParaRPr lang="en-US" altLang="zh-CN" sz="2400" b="1" dirty="0">
              <a:solidFill>
                <a:srgbClr val="00CCFF"/>
              </a:solidFill>
              <a:latin typeface="Courier New" panose="02070309020205020404" pitchFamily="49" charset="0"/>
            </a:endParaRPr>
          </a:p>
          <a:p>
            <a:r>
              <a:rPr lang="en-US" altLang="zh-CN" sz="2000" dirty="0">
                <a:latin typeface="Courier New" panose="02070309020205020404" pitchFamily="49" charset="0"/>
              </a:rPr>
              <a:t>(</a:t>
            </a:r>
            <a:r>
              <a:rPr lang="zh-CN" altLang="en-US" sz="2000" dirty="0">
                <a:latin typeface="Courier New" panose="02070309020205020404" pitchFamily="49" charset="0"/>
              </a:rPr>
              <a:t>典型地, </a:t>
            </a:r>
            <a:r>
              <a:rPr lang="zh-CN" altLang="en-US" sz="2000" dirty="0">
                <a:latin typeface="Courier New" panose="02070309020205020404" pitchFamily="49" charset="0"/>
                <a:sym typeface="Symbol" panose="05050102010706020507" pitchFamily="18" charset="2"/>
              </a:rPr>
              <a:t> = 0.25)</a:t>
            </a:r>
          </a:p>
        </p:txBody>
      </p:sp>
      <p:sp>
        <p:nvSpPr>
          <p:cNvPr id="113672" name="Text Box 6"/>
          <p:cNvSpPr txBox="1"/>
          <p:nvPr/>
        </p:nvSpPr>
        <p:spPr>
          <a:xfrm>
            <a:off x="381000" y="4953000"/>
            <a:ext cx="21717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Comic Sans MS" panose="030F0702030302020204" pitchFamily="66" charset="0"/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然后估算超时值:</a:t>
            </a:r>
            <a:endParaRPr lang="zh-CN" altLang="en-US" sz="2000" b="1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725" y="6019800"/>
            <a:ext cx="7937500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u="sng" dirty="0">
                <a:latin typeface="Comic Sans MS" panose="030F0702030302020204" pitchFamily="66" charset="0"/>
              </a:rPr>
              <a:t>初始</a:t>
            </a:r>
            <a:r>
              <a:rPr lang="en-US" altLang="zh-CN" sz="2000" u="sng" dirty="0">
                <a:latin typeface="Comic Sans MS" panose="030F0702030302020204" pitchFamily="66" charset="0"/>
              </a:rPr>
              <a:t>TimeoutInterval</a:t>
            </a:r>
            <a:r>
              <a:rPr lang="zh-CN" altLang="en-US" sz="2000" u="sng" dirty="0">
                <a:latin typeface="Comic Sans MS" panose="030F0702030302020204" pitchFamily="66" charset="0"/>
              </a:rPr>
              <a:t>为</a:t>
            </a:r>
            <a:r>
              <a:rPr lang="en-US" altLang="zh-CN" sz="2000" u="sng" dirty="0">
                <a:latin typeface="Comic Sans MS" panose="030F0702030302020204" pitchFamily="66" charset="0"/>
              </a:rPr>
              <a:t>1s</a:t>
            </a:r>
            <a:r>
              <a:rPr lang="zh-CN" altLang="en-US" sz="2000" u="sng" dirty="0">
                <a:latin typeface="Comic Sans MS" panose="030F0702030302020204" pitchFamily="66" charset="0"/>
              </a:rPr>
              <a:t>，当出现超时后，</a:t>
            </a:r>
            <a:r>
              <a:rPr lang="en-US" altLang="zh-CN" sz="2000" u="sng" dirty="0">
                <a:latin typeface="Comic Sans MS" panose="030F0702030302020204" pitchFamily="66" charset="0"/>
              </a:rPr>
              <a:t>TimeoutInterval</a:t>
            </a:r>
            <a:r>
              <a:rPr lang="zh-CN" altLang="en-US" sz="2000" u="sng" dirty="0">
                <a:latin typeface="Comic Sans MS" panose="030F0702030302020204" pitchFamily="66" charset="0"/>
              </a:rPr>
              <a:t>加倍</a:t>
            </a:r>
            <a:endParaRPr lang="en-US" altLang="zh-CN" sz="2000" u="sng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3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/>
      <p:bldP spid="113671" grpId="0"/>
      <p:bldP spid="113672" grpId="0"/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要点</a:t>
            </a:r>
            <a:endParaRPr lang="en-US" altLang="zh-CN" dirty="0"/>
          </a:p>
        </p:txBody>
      </p:sp>
      <p:sp>
        <p:nvSpPr>
          <p:cNvPr id="115715" name="Rectangle 3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3.5 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面向连接的传输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: TCP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报文段结构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solidFill>
                  <a:srgbClr val="FF0000"/>
                </a:solidFill>
                <a:latin typeface="+mn-lt"/>
                <a:ea typeface="+mn-ea"/>
              </a:rPr>
              <a:t>可靠数据传输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流量控制</a:t>
            </a: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连接管理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3.6 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拥塞控制的原则</a:t>
            </a:r>
          </a:p>
          <a:p>
            <a:pPr eaLnBrk="1" hangingPunct="1">
              <a:buSzPct val="85000"/>
            </a:pPr>
            <a:r>
              <a:rPr lang="en-US" altLang="zh-CN" sz="2400" dirty="0">
                <a:latin typeface="+mn-lt"/>
                <a:ea typeface="+mn-ea"/>
                <a:cs typeface="+mn-cs"/>
              </a:rPr>
              <a:t>3.7 TCP</a:t>
            </a:r>
            <a:r>
              <a:rPr lang="zh-CN" altLang="en-US" sz="2400" dirty="0">
                <a:latin typeface="+mn-lt"/>
                <a:ea typeface="+mn-ea"/>
                <a:cs typeface="+mn-cs"/>
              </a:rPr>
              <a:t>拥塞控制</a:t>
            </a:r>
            <a:endParaRPr lang="en-US" altLang="zh-CN" sz="2400" dirty="0"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机制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吞吐量</a:t>
            </a: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公平性</a:t>
            </a:r>
            <a:endParaRPr lang="zh-CN" altLang="en-US" sz="2000" dirty="0">
              <a:solidFill>
                <a:srgbClr val="FF0000"/>
              </a:solidFill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zh-CN" altLang="en-US" sz="2000" dirty="0">
                <a:latin typeface="+mn-lt"/>
                <a:ea typeface="+mn-ea"/>
              </a:rPr>
              <a:t>时延模型</a:t>
            </a:r>
            <a:endParaRPr lang="en-US" altLang="zh-CN" sz="2000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5717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5718" name="Rectangle 4"/>
          <p:cNvSpPr/>
          <p:nvPr/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3.1 </a:t>
            </a:r>
            <a:r>
              <a:rPr lang="zh-CN" altLang="en-US" sz="2400" dirty="0">
                <a:latin typeface="Times New Roman" panose="02020603050405020304" pitchFamily="18" charset="0"/>
              </a:rPr>
              <a:t>传输层服务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3.2 </a:t>
            </a:r>
            <a:r>
              <a:rPr lang="zh-CN" altLang="en-US" sz="2400" dirty="0">
                <a:latin typeface="Times New Roman" panose="02020603050405020304" pitchFamily="18" charset="0"/>
              </a:rPr>
              <a:t>复用与分解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3.3 </a:t>
            </a:r>
            <a:r>
              <a:rPr lang="zh-CN" altLang="en-US" sz="2400" dirty="0">
                <a:latin typeface="Times New Roman" panose="02020603050405020304" pitchFamily="18" charset="0"/>
              </a:rPr>
              <a:t>无连接传输</a:t>
            </a:r>
            <a:r>
              <a:rPr lang="en-US" altLang="zh-CN" sz="2400" dirty="0">
                <a:latin typeface="Times New Roman" panose="02020603050405020304" pitchFamily="18" charset="0"/>
              </a:rPr>
              <a:t>: UDP</a:t>
            </a:r>
          </a:p>
          <a:p>
            <a:pPr marL="342900" indent="-342900" eaLnBrk="1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dirty="0">
                <a:latin typeface="Times New Roman" panose="02020603050405020304" pitchFamily="18" charset="0"/>
              </a:rPr>
              <a:t>3.4 </a:t>
            </a:r>
            <a:r>
              <a:rPr lang="zh-CN" altLang="en-US" sz="2400" dirty="0">
                <a:latin typeface="Times New Roman" panose="02020603050405020304" pitchFamily="18" charset="0"/>
              </a:rPr>
              <a:t>可靠数据传输的原则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rdt1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rdt2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000" dirty="0">
                <a:latin typeface="Times New Roman" panose="02020603050405020304" pitchFamily="18" charset="0"/>
              </a:rPr>
              <a:t>rdt3</a:t>
            </a:r>
          </a:p>
          <a:p>
            <a:pPr marL="742950" lvl="1" indent="-285750" eaLnBrk="1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zh-CN" altLang="en-US" sz="2000" dirty="0">
                <a:latin typeface="Times New Roman" panose="02020603050405020304" pitchFamily="18" charset="0"/>
              </a:rPr>
              <a:t>流水线协议</a:t>
            </a:r>
          </a:p>
        </p:txBody>
      </p:sp>
    </p:spTree>
  </p:cSld>
  <p:clrMapOvr>
    <a:masterClrMapping/>
  </p:clrMapOvr>
  <p:transition>
    <p:random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可靠数据传输</a:t>
            </a:r>
          </a:p>
        </p:txBody>
      </p:sp>
      <p:sp>
        <p:nvSpPr>
          <p:cNvPr id="115715" name="Rectangle 3"/>
          <p:cNvSpPr>
            <a:spLocks noGrp="1"/>
          </p:cNvSpPr>
          <p:nvPr>
            <p:ph sz="half" idx="1"/>
          </p:nvPr>
        </p:nvSpPr>
        <p:spPr>
          <a:xfrm>
            <a:off x="393700" y="1600200"/>
            <a:ext cx="381000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US" altLang="zh-CN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dirty="0">
                <a:latin typeface="+mn-lt"/>
                <a:ea typeface="+mn-ea"/>
                <a:cs typeface="+mn-cs"/>
              </a:rPr>
              <a:t>在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不可靠服务</a:t>
            </a:r>
            <a:r>
              <a:rPr lang="en-US" altLang="zh-CN" dirty="0">
                <a:latin typeface="+mn-lt"/>
                <a:ea typeface="+mn-ea"/>
                <a:cs typeface="+mn-cs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的基础上</a:t>
            </a:r>
            <a:r>
              <a:rPr lang="zh-CN" altLang="en-US" dirty="0">
                <a:latin typeface="+mn-lt"/>
                <a:ea typeface="+mn-ea"/>
                <a:cs typeface="+mn-cs"/>
              </a:rPr>
              <a:t>创建</a:t>
            </a:r>
            <a:r>
              <a:rPr lang="zh-CN" altLang="en-US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可靠数据传输服务</a:t>
            </a:r>
            <a:endParaRPr lang="en-US" altLang="zh-CN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IP</a:t>
            </a:r>
            <a:r>
              <a:rPr lang="zh-CN" altLang="en-US" sz="2000" dirty="0">
                <a:latin typeface="+mn-lt"/>
                <a:ea typeface="+mn-ea"/>
              </a:rPr>
              <a:t>数据报可能丢失、失序、不完整</a:t>
            </a:r>
            <a:endParaRPr lang="en-US" altLang="zh-CN" sz="2000" dirty="0">
              <a:latin typeface="+mn-lt"/>
              <a:ea typeface="+mn-ea"/>
            </a:endParaRPr>
          </a:p>
          <a:p>
            <a:pPr lvl="1" eaLnBrk="1" hangingPunct="1">
              <a:buSzPct val="75000"/>
            </a:pPr>
            <a:r>
              <a:rPr lang="en-US" altLang="zh-CN" sz="2000" dirty="0">
                <a:latin typeface="+mn-lt"/>
                <a:ea typeface="+mn-ea"/>
              </a:rPr>
              <a:t>TCP</a:t>
            </a:r>
            <a:r>
              <a:rPr lang="zh-CN" altLang="en-US" sz="2000" dirty="0">
                <a:latin typeface="+mn-lt"/>
                <a:ea typeface="+mn-ea"/>
              </a:rPr>
              <a:t>保证字节流无损、按序达到</a:t>
            </a:r>
            <a:endParaRPr lang="en-US" altLang="zh-CN" sz="2000" dirty="0">
              <a:latin typeface="+mn-lt"/>
              <a:ea typeface="+mn-ea"/>
            </a:endParaRPr>
          </a:p>
          <a:p>
            <a:pPr marL="914400" lvl="2" indent="0" eaLnBrk="1" hangingPunct="1">
              <a:buClrTx/>
              <a:buSzTx/>
              <a:buFontTx/>
              <a:buNone/>
            </a:pPr>
            <a:endParaRPr lang="en-US" altLang="zh-CN" dirty="0">
              <a:solidFill>
                <a:srgbClr val="FF0000"/>
              </a:solidFill>
              <a:latin typeface="+mn-lt"/>
              <a:ea typeface="+mn-ea"/>
            </a:endParaRPr>
          </a:p>
          <a:p>
            <a:pPr eaLnBrk="1" hangingPunct="1">
              <a:buSzPct val="85000"/>
            </a:pPr>
            <a:r>
              <a:rPr lang="zh-CN" alt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流水线发送报文段</a:t>
            </a:r>
          </a:p>
          <a:p>
            <a:pPr eaLnBrk="1" hangingPunct="1">
              <a:buSzPct val="85000"/>
            </a:pPr>
            <a:r>
              <a:rPr lang="zh-CN" alt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累计确认</a:t>
            </a:r>
          </a:p>
          <a:p>
            <a:pPr eaLnBrk="1" hangingPunct="1">
              <a:buSzPct val="85000"/>
            </a:pPr>
            <a:r>
              <a:rPr lang="en-US" altLang="zh-CN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TCP</a:t>
            </a:r>
            <a:r>
              <a:rPr lang="zh-CN" altLang="en-US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使用单个重传计时器</a:t>
            </a:r>
          </a:p>
          <a:p>
            <a:pPr eaLnBrk="1" hangingPunct="1">
              <a:buSzPct val="85000"/>
            </a:pPr>
            <a:endParaRPr lang="zh-CN" altLang="en-US" sz="3200" dirty="0">
              <a:latin typeface="+mn-lt"/>
              <a:ea typeface="+mn-ea"/>
              <a:cs typeface="+mn-cs"/>
            </a:endParaRPr>
          </a:p>
        </p:txBody>
      </p:sp>
      <p:sp>
        <p:nvSpPr>
          <p:cNvPr id="112644" name="Rectangle 4"/>
          <p:cNvSpPr>
            <a:spLocks noGrp="1"/>
          </p:cNvSpPr>
          <p:nvPr>
            <p:ph sz="half" idx="2"/>
          </p:nvPr>
        </p:nvSpPr>
        <p:spPr>
          <a:xfrm>
            <a:off x="4232275" y="1600200"/>
            <a:ext cx="4730750" cy="4648200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重传被下列事件触发: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超时事件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重复</a:t>
            </a:r>
            <a:r>
              <a:rPr lang="en-US" altLang="zh-CN" dirty="0">
                <a:latin typeface="+mn-lt"/>
                <a:ea typeface="+mn-ea"/>
              </a:rPr>
              <a:t>ACK</a:t>
            </a:r>
          </a:p>
          <a:p>
            <a:pPr eaLnBrk="1" hangingPunct="1">
              <a:buSzPct val="85000"/>
            </a:pPr>
            <a:endParaRPr lang="en-US" altLang="zh-CN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先考虑简化的</a:t>
            </a:r>
            <a:r>
              <a:rPr lang="en-US" altLang="zh-CN" dirty="0">
                <a:latin typeface="+mn-lt"/>
                <a:ea typeface="+mn-ea"/>
                <a:cs typeface="+mn-cs"/>
              </a:rPr>
              <a:t>TCP</a:t>
            </a:r>
            <a:r>
              <a:rPr lang="zh-CN" altLang="en-US" dirty="0">
                <a:latin typeface="+mn-lt"/>
                <a:ea typeface="+mn-ea"/>
                <a:cs typeface="+mn-cs"/>
              </a:rPr>
              <a:t>发送方:</a:t>
            </a:r>
          </a:p>
          <a:p>
            <a:pPr lvl="1" eaLnBrk="1" hangingPunct="1">
              <a:buSzPct val="75000"/>
            </a:pP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忽略重复</a:t>
            </a:r>
            <a:r>
              <a:rPr lang="en-US" altLang="zh-CN" dirty="0">
                <a:latin typeface="+mn-lt"/>
                <a:ea typeface="+mn-ea"/>
              </a:rPr>
              <a:t>ACK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 忽略流量控制，拥塞控制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6742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5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5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5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5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2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2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26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26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26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xfrm>
            <a:off x="533400" y="0"/>
            <a:ext cx="8153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发送方事件</a:t>
            </a:r>
          </a:p>
        </p:txBody>
      </p:sp>
      <p:sp>
        <p:nvSpPr>
          <p:cNvPr id="113667" name="Rectangle 3"/>
          <p:cNvSpPr>
            <a:spLocks noGrp="1"/>
          </p:cNvSpPr>
          <p:nvPr>
            <p:ph sz="half" idx="1"/>
          </p:nvPr>
        </p:nvSpPr>
        <p:spPr>
          <a:xfrm>
            <a:off x="228600" y="908050"/>
            <a:ext cx="3962400" cy="5624513"/>
          </a:xfrm>
          <a:ln/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  <a:buFont typeface="ZapfDingbats" pitchFamily="82" charset="2"/>
              <a:buNone/>
            </a:pPr>
            <a:r>
              <a:rPr lang="en-US" altLang="zh-CN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1.</a:t>
            </a:r>
            <a:r>
              <a:rPr lang="zh-CN" altLang="en-US" u="sng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从应用层接收数据:</a:t>
            </a:r>
            <a:endParaRPr lang="zh-CN" altLang="en-US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创建报文段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序号是报文段中第一个数据字节的数据流编号</a:t>
            </a:r>
          </a:p>
          <a:p>
            <a:pPr eaLnBrk="1" hangingPunct="1">
              <a:buSzPct val="85000"/>
            </a:pPr>
            <a:r>
              <a:rPr lang="zh-CN" altLang="en-US" dirty="0">
                <a:latin typeface="+mn-lt"/>
                <a:ea typeface="+mn-ea"/>
                <a:cs typeface="+mn-cs"/>
              </a:rPr>
              <a:t>如果未启动，启动计时器 (考虑计时器用于最早的没有确认的报文段)</a:t>
            </a:r>
          </a:p>
          <a:p>
            <a:pPr lvl="1" eaLnBrk="1" hangingPunct="1">
              <a:buSzPct val="75000"/>
            </a:pPr>
            <a:r>
              <a:rPr lang="zh-CN" altLang="en-US" dirty="0">
                <a:latin typeface="+mn-lt"/>
                <a:ea typeface="+mn-ea"/>
              </a:rPr>
              <a:t>超时间隔: </a:t>
            </a:r>
            <a:r>
              <a:rPr lang="en-US" altLang="zh-CN" sz="2000" dirty="0">
                <a:latin typeface="Courier New" panose="02070309020205020404" pitchFamily="49" charset="0"/>
                <a:ea typeface="+mn-ea"/>
              </a:rPr>
              <a:t>TimeOutInterval= EstimatedRTT + 4*DevRTT</a:t>
            </a:r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7765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3670" name="Rectangle 4"/>
          <p:cNvSpPr/>
          <p:nvPr/>
        </p:nvSpPr>
        <p:spPr>
          <a:xfrm>
            <a:off x="4495800" y="1066800"/>
            <a:ext cx="4191000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2.</a:t>
            </a:r>
            <a:r>
              <a:rPr lang="zh-CN" altLang="en-US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超时: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重传导致超时的报文段</a:t>
            </a:r>
            <a:endParaRPr lang="en-US" altLang="zh-CN" sz="2800" dirty="0">
              <a:latin typeface="Times New Roman" panose="02020603050405020304" pitchFamily="18" charset="0"/>
            </a:endParaRP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重传未收到确认的最小序列号的报文段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重新启动计时器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</a:pPr>
            <a:r>
              <a:rPr lang="en-US" altLang="zh-CN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3.</a:t>
            </a:r>
            <a:r>
              <a:rPr lang="zh-CN" altLang="en-US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收到确认</a:t>
            </a:r>
            <a:r>
              <a:rPr lang="en-US" altLang="zh-CN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(</a:t>
            </a:r>
            <a:r>
              <a:rPr lang="zh-CN" altLang="en-US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累积确认</a:t>
            </a:r>
            <a:r>
              <a:rPr lang="en-US" altLang="zh-CN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)</a:t>
            </a:r>
            <a:r>
              <a:rPr lang="zh-CN" altLang="en-US" sz="28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：</a:t>
            </a:r>
            <a:endParaRPr lang="zh-CN" altLang="en-US" sz="2800" dirty="0">
              <a:latin typeface="Comic Sans MS" panose="030F0702030302020204" pitchFamily="66" charset="0"/>
            </a:endParaRP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800" dirty="0">
                <a:latin typeface="Times New Roman" panose="02020603050405020304" pitchFamily="18" charset="0"/>
              </a:rPr>
              <a:t>如果确认了先前未被确认的报文段 </a:t>
            </a: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更新</a:t>
            </a:r>
            <a:r>
              <a:rPr lang="en-US" altLang="zh-CN" sz="2400" dirty="0">
                <a:latin typeface="Times New Roman" panose="02020603050405020304" pitchFamily="18" charset="0"/>
              </a:rPr>
              <a:t>SendBase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lvl="1">
              <a:buClr>
                <a:schemeClr val="accent2"/>
              </a:buClr>
              <a:buFont typeface="Wingdings" panose="05000000000000000000" pitchFamily="2" charset="2"/>
              <a:buChar char="r"/>
            </a:pPr>
            <a:r>
              <a:rPr lang="zh-CN" altLang="en-US" sz="2400" dirty="0">
                <a:latin typeface="Times New Roman" panose="02020603050405020304" pitchFamily="18" charset="0"/>
              </a:rPr>
              <a:t>如果还有未被确认的报文段，重新启动计时器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3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3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3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66667E-6 -4.07407E-6 L -1.66667E-6 -0.07222 " pathEditMode="relative" rAng="0" ptsTypes="AA">
                                      <p:cBhvr>
                                        <p:cTn id="5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0"/>
                                    </p:animMotion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3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3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3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/>
          </p:cNvSpPr>
          <p:nvPr>
            <p:ph type="title"/>
          </p:nvPr>
        </p:nvSpPr>
        <p:spPr>
          <a:xfrm>
            <a:off x="6858000" y="838200"/>
            <a:ext cx="21336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br>
              <a:rPr lang="en-US" altLang="zh-CN" dirty="0"/>
            </a:br>
            <a:r>
              <a:rPr lang="zh-CN" altLang="en-US" dirty="0"/>
              <a:t>发送方</a:t>
            </a:r>
            <a:br>
              <a:rPr lang="zh-CN" altLang="en-US" dirty="0"/>
            </a:br>
            <a:r>
              <a:rPr lang="zh-CN" altLang="en-US" sz="2800" dirty="0"/>
              <a:t>(简化的)</a:t>
            </a:r>
            <a:endParaRPr lang="zh-CN" altLang="en-US" dirty="0"/>
          </a:p>
        </p:txBody>
      </p:sp>
      <p:sp>
        <p:nvSpPr>
          <p:cNvPr id="5" name="页脚占位符 5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18788" name="灯片编号占位符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8789" name="Text Box 3"/>
          <p:cNvSpPr txBox="1"/>
          <p:nvPr/>
        </p:nvSpPr>
        <p:spPr>
          <a:xfrm>
            <a:off x="228600" y="88900"/>
            <a:ext cx="6450013" cy="62134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Arial" panose="020B0604020202020204" pitchFamily="34" charset="0"/>
              </a:rPr>
              <a:t>        </a:t>
            </a:r>
            <a:r>
              <a:rPr lang="en-US" altLang="zh-CN" dirty="0">
                <a:latin typeface="Arial" panose="020B0604020202020204" pitchFamily="34" charset="0"/>
              </a:rPr>
              <a:t>NextSeqNum = InitialSeqNum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SendBase = InitialSeqNum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loop (forever) {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switch(event)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        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event: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</a:rPr>
              <a:t>data received from application above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create TCP segment with sequence number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NextSeqNum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if (timer currently not running)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 start timer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pass segment to IP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</a:t>
            </a:r>
            <a:r>
              <a:rPr lang="en-US" altLang="zh-CN" b="1" u="sng" dirty="0">
                <a:solidFill>
                  <a:schemeClr val="accent2"/>
                </a:solidFill>
                <a:latin typeface="Arial" panose="020B0604020202020204" pitchFamily="34" charset="0"/>
              </a:rPr>
              <a:t>NextSeqNum = NextSeqNum + length(data) 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event</a:t>
            </a:r>
            <a:r>
              <a:rPr lang="en-US" altLang="zh-CN" u="sng" dirty="0">
                <a:solidFill>
                  <a:srgbClr val="FF0000"/>
                </a:solidFill>
                <a:latin typeface="Arial" panose="020B0604020202020204" pitchFamily="34" charset="0"/>
              </a:rPr>
              <a:t>:</a:t>
            </a:r>
            <a:r>
              <a:rPr lang="en-US" altLang="zh-CN" u="sng" dirty="0">
                <a:latin typeface="Arial" panose="020B0604020202020204" pitchFamily="34" charset="0"/>
              </a:rPr>
              <a:t> timer timeout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retransmit not-yet-acknowledged segment with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   smallest sequence number 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start timer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         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event: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u="sng" dirty="0">
                <a:latin typeface="Arial" panose="020B0604020202020204" pitchFamily="34" charset="0"/>
              </a:rPr>
              <a:t>ACK received, with ACK field value of y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if (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y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&gt;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 SendBase</a:t>
            </a:r>
            <a:r>
              <a:rPr lang="en-US" altLang="zh-CN" dirty="0">
                <a:latin typeface="Arial" panose="020B0604020202020204" pitchFamily="34" charset="0"/>
              </a:rPr>
              <a:t>) { /* </a:t>
            </a:r>
            <a:r>
              <a:rPr lang="zh-CN" altLang="en-US" dirty="0">
                <a:latin typeface="Arial" panose="020B0604020202020204" pitchFamily="34" charset="0"/>
              </a:rPr>
              <a:t>累计确认到</a:t>
            </a:r>
            <a:r>
              <a:rPr lang="en-US" altLang="zh-CN" dirty="0">
                <a:latin typeface="Arial" panose="020B0604020202020204" pitchFamily="34" charset="0"/>
              </a:rPr>
              <a:t>y */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</a:t>
            </a:r>
            <a:r>
              <a:rPr lang="en-US" altLang="zh-CN" b="1" u="sng" dirty="0">
                <a:solidFill>
                  <a:schemeClr val="accent2"/>
                </a:solidFill>
                <a:latin typeface="Arial" panose="020B0604020202020204" pitchFamily="34" charset="0"/>
              </a:rPr>
              <a:t>SendBase = y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if (there are currently not-yet-acknowledged segments)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    start timer </a:t>
            </a:r>
          </a:p>
          <a:p>
            <a:r>
              <a:rPr lang="en-US" altLang="zh-CN" dirty="0">
                <a:latin typeface="Arial" panose="020B0604020202020204" pitchFamily="34" charset="0"/>
              </a:rPr>
              <a:t>                      } </a:t>
            </a:r>
          </a:p>
          <a:p>
            <a:endParaRPr lang="en-US" altLang="zh-CN" dirty="0">
              <a:latin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</a:rPr>
              <a:t>         </a:t>
            </a:r>
            <a:r>
              <a:rPr lang="en-US" altLang="zh-CN" dirty="0">
                <a:solidFill>
                  <a:schemeClr val="accent2"/>
                </a:solidFill>
                <a:latin typeface="Arial" panose="020B0604020202020204" pitchFamily="34" charset="0"/>
              </a:rPr>
              <a:t>}  /* end of loop forever */</a:t>
            </a:r>
            <a:r>
              <a:rPr lang="en-US" altLang="zh-CN" dirty="0">
                <a:latin typeface="Times New Roman" panose="02020603050405020304" pitchFamily="18" charset="0"/>
              </a:rPr>
              <a:t> P160</a:t>
            </a:r>
            <a:r>
              <a:rPr lang="zh-CN" altLang="en-US" dirty="0">
                <a:latin typeface="Times New Roman" panose="02020603050405020304" pitchFamily="18" charset="0"/>
              </a:rPr>
              <a:t>图</a:t>
            </a:r>
            <a:r>
              <a:rPr lang="en-US" altLang="zh-CN" dirty="0">
                <a:latin typeface="Times New Roman" panose="02020603050405020304" pitchFamily="18" charset="0"/>
              </a:rPr>
              <a:t>3-33</a:t>
            </a:r>
          </a:p>
        </p:txBody>
      </p:sp>
      <p:sp>
        <p:nvSpPr>
          <p:cNvPr id="184326" name="Text Box 4"/>
          <p:cNvSpPr txBox="1"/>
          <p:nvPr/>
        </p:nvSpPr>
        <p:spPr>
          <a:xfrm>
            <a:off x="6705600" y="2590800"/>
            <a:ext cx="2438400" cy="3140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800" u="sng" dirty="0">
                <a:latin typeface="Comic Sans MS" panose="030F0702030302020204" pitchFamily="66" charset="0"/>
              </a:rPr>
              <a:t>注释:</a:t>
            </a:r>
            <a:endParaRPr lang="zh-CN" altLang="en-US" sz="1800" dirty="0">
              <a:latin typeface="Comic Sans MS" panose="030F0702030302020204" pitchFamily="66" charset="0"/>
            </a:endParaRPr>
          </a:p>
          <a:p>
            <a:pPr>
              <a:buChar char="•"/>
            </a:pPr>
            <a:r>
              <a:rPr lang="en-US" altLang="zh-CN" sz="1800" dirty="0">
                <a:latin typeface="Comic Sans MS" panose="030F0702030302020204" pitchFamily="66" charset="0"/>
              </a:rPr>
              <a:t> SendBase:</a:t>
            </a:r>
            <a:r>
              <a:rPr lang="zh-CN" altLang="en-US" sz="1800" dirty="0">
                <a:latin typeface="Comic Sans MS" panose="030F0702030302020204" pitchFamily="66" charset="0"/>
              </a:rPr>
              <a:t>最早未被确认的字节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endParaRPr lang="en-US" altLang="zh-CN" sz="1800" dirty="0">
              <a:latin typeface="Comic Sans MS" panose="030F0702030302020204" pitchFamily="66" charset="0"/>
            </a:endParaRPr>
          </a:p>
          <a:p>
            <a:pPr>
              <a:buChar char="•"/>
            </a:pPr>
            <a:r>
              <a:rPr lang="en-US" altLang="zh-CN" sz="1800" dirty="0">
                <a:latin typeface="Comic Sans MS" panose="030F0702030302020204" pitchFamily="66" charset="0"/>
              </a:rPr>
              <a:t> y: </a:t>
            </a:r>
            <a:r>
              <a:rPr lang="zh-CN" altLang="en-US" sz="1800" dirty="0">
                <a:latin typeface="Comic Sans MS" panose="030F0702030302020204" pitchFamily="66" charset="0"/>
              </a:rPr>
              <a:t>期待收到的下一个字节，代表</a:t>
            </a:r>
            <a:r>
              <a:rPr lang="en-US" altLang="zh-CN" sz="1800" dirty="0">
                <a:latin typeface="Comic Sans MS" panose="030F0702030302020204" pitchFamily="66" charset="0"/>
              </a:rPr>
              <a:t>y-1</a:t>
            </a:r>
            <a:r>
              <a:rPr lang="zh-CN" altLang="en-US" sz="1800" dirty="0">
                <a:latin typeface="Comic Sans MS" panose="030F0702030302020204" pitchFamily="66" charset="0"/>
              </a:rPr>
              <a:t>已经收到</a:t>
            </a:r>
            <a:endParaRPr lang="en-US" altLang="zh-CN" sz="1800" dirty="0">
              <a:latin typeface="Comic Sans MS" panose="030F0702030302020204" pitchFamily="66" charset="0"/>
            </a:endParaRPr>
          </a:p>
          <a:p>
            <a:pPr>
              <a:buChar char="•"/>
            </a:pPr>
            <a:endParaRPr lang="en-US" altLang="zh-CN" sz="1800" dirty="0">
              <a:latin typeface="Comic Sans MS" panose="030F0702030302020204" pitchFamily="66" charset="0"/>
            </a:endParaRPr>
          </a:p>
          <a:p>
            <a:pPr>
              <a:buChar char="•"/>
            </a:pPr>
            <a:r>
              <a:rPr lang="en-US" altLang="zh-CN" sz="1800" dirty="0">
                <a:latin typeface="Comic Sans MS" panose="030F0702030302020204" pitchFamily="66" charset="0"/>
              </a:rPr>
              <a:t>ACK</a:t>
            </a:r>
            <a:r>
              <a:rPr lang="zh-CN" altLang="en-US" sz="1800" dirty="0">
                <a:latin typeface="Comic Sans MS" panose="030F0702030302020204" pitchFamily="66" charset="0"/>
              </a:rPr>
              <a:t>确认了一个先前未被确认的字节</a:t>
            </a:r>
            <a:r>
              <a:rPr lang="en-US" altLang="zh-CN" sz="1800" dirty="0">
                <a:latin typeface="Comic Sans MS" panose="030F0702030302020204" pitchFamily="66" charset="0"/>
              </a:rPr>
              <a:t>:</a:t>
            </a:r>
          </a:p>
          <a:p>
            <a:pPr>
              <a:buChar char="•"/>
            </a:pPr>
            <a:r>
              <a:rPr lang="en-US" altLang="zh-CN" sz="1800" dirty="0">
                <a:latin typeface="Comic Sans MS" panose="030F0702030302020204" pitchFamily="66" charset="0"/>
              </a:rPr>
              <a:t>Y-1&gt;=SendBase</a:t>
            </a:r>
            <a:endParaRPr lang="zh-CN" altLang="en-US" sz="1800" dirty="0">
              <a:latin typeface="Comic Sans MS" panose="030F0702030302020204" pitchFamily="66" charset="0"/>
            </a:endParaRPr>
          </a:p>
        </p:txBody>
      </p:sp>
      <p:grpSp>
        <p:nvGrpSpPr>
          <p:cNvPr id="2" name="组合 8"/>
          <p:cNvGrpSpPr/>
          <p:nvPr/>
        </p:nvGrpSpPr>
        <p:grpSpPr>
          <a:xfrm>
            <a:off x="4800600" y="4495800"/>
            <a:ext cx="1981200" cy="554038"/>
            <a:chOff x="4800600" y="4495800"/>
            <a:chExt cx="1981200" cy="554272"/>
          </a:xfrm>
        </p:grpSpPr>
        <p:pic>
          <p:nvPicPr>
            <p:cNvPr id="118792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00" y="4495800"/>
              <a:ext cx="406642" cy="5542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8793" name="TextBox 7"/>
            <p:cNvSpPr txBox="1"/>
            <p:nvPr/>
          </p:nvSpPr>
          <p:spPr>
            <a:xfrm>
              <a:off x="5257800" y="4648200"/>
              <a:ext cx="1524000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chemeClr val="accent2"/>
                  </a:solidFill>
                  <a:latin typeface="Arial" panose="020B0604020202020204" pitchFamily="34" charset="0"/>
                </a:rPr>
                <a:t>y&gt;=SendBase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5"/>
          <p:cNvSpPr txBox="1">
            <a:spLocks noGrp="1"/>
          </p:cNvSpPr>
          <p:nvPr>
            <p:ph type="ftr" sz="quarter" idx="3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</a:pPr>
            <a:r>
              <a:rPr lang="zh-CN" altLang="en-US" sz="1200" dirty="0">
                <a:ea typeface="MS PGothic" panose="020B0600070205080204" pitchFamily="34" charset="-128"/>
              </a:rPr>
              <a:t>传输层</a:t>
            </a:r>
          </a:p>
        </p:txBody>
      </p:sp>
      <p:sp>
        <p:nvSpPr>
          <p:cNvPr id="119811" name="Slide Number Placeholder 6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200" dirty="0">
                <a:latin typeface="Tahoma" panose="020B0604030504040204" pitchFamily="34" charset="0"/>
                <a:ea typeface="MS PGothic" panose="020B0600070205080204" pitchFamily="34" charset="-128"/>
              </a:rPr>
              <a:t>95</a:t>
            </a:fld>
            <a:endParaRPr lang="en-US" altLang="zh-CN" sz="1200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pic>
        <p:nvPicPr>
          <p:cNvPr id="119812" name="Picture 29" descr="underline_base"/>
          <p:cNvPicPr/>
          <p:nvPr/>
        </p:nvPicPr>
        <p:blipFill>
          <a:blip r:embed="rId2"/>
          <a:stretch>
            <a:fillRect/>
          </a:stretch>
        </p:blipFill>
        <p:spPr>
          <a:xfrm>
            <a:off x="528638" y="898525"/>
            <a:ext cx="5027612" cy="173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3" name="Oval 7"/>
          <p:cNvSpPr/>
          <p:nvPr/>
        </p:nvSpPr>
        <p:spPr>
          <a:xfrm>
            <a:off x="2897188" y="2730500"/>
            <a:ext cx="1071562" cy="971550"/>
          </a:xfrm>
          <a:prstGeom prst="ellipse">
            <a:avLst/>
          </a:prstGeom>
          <a:solidFill>
            <a:srgbClr val="000099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en-US" altLang="zh-CN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19814" name="Oval 6"/>
          <p:cNvSpPr/>
          <p:nvPr/>
        </p:nvSpPr>
        <p:spPr>
          <a:xfrm>
            <a:off x="2822575" y="2778125"/>
            <a:ext cx="1071563" cy="97155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lang="en-US" altLang="zh-CN" dirty="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19815" name="Rectangle 2"/>
          <p:cNvSpPr>
            <a:spLocks noGrp="1"/>
          </p:cNvSpPr>
          <p:nvPr>
            <p:ph type="title"/>
          </p:nvPr>
        </p:nvSpPr>
        <p:spPr>
          <a:xfrm>
            <a:off x="374650" y="187325"/>
            <a:ext cx="7734300" cy="898525"/>
          </a:xfrm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>
                <a:ea typeface="MS PGothic" panose="020B0600070205080204" pitchFamily="34" charset="-128"/>
              </a:rPr>
              <a:t>TCP </a:t>
            </a:r>
            <a:r>
              <a:rPr lang="zh-CN" altLang="en-US" dirty="0">
                <a:ea typeface="MS PGothic" panose="020B0600070205080204" pitchFamily="34" charset="-128"/>
              </a:rPr>
              <a:t>发送方 </a:t>
            </a:r>
            <a:r>
              <a:rPr lang="en-US" altLang="zh-CN" sz="3200" dirty="0">
                <a:ea typeface="MS PGothic" panose="020B0600070205080204" pitchFamily="34" charset="-128"/>
              </a:rPr>
              <a:t>(simplified)</a:t>
            </a:r>
            <a:endParaRPr lang="en-US" altLang="zh-CN" dirty="0">
              <a:ea typeface="MS PGothic" panose="020B0600070205080204" pitchFamily="34" charset="-128"/>
            </a:endParaRPr>
          </a:p>
        </p:txBody>
      </p:sp>
      <p:sp>
        <p:nvSpPr>
          <p:cNvPr id="119816" name="Text Box 5"/>
          <p:cNvSpPr txBox="1"/>
          <p:nvPr/>
        </p:nvSpPr>
        <p:spPr>
          <a:xfrm>
            <a:off x="2979738" y="2781300"/>
            <a:ext cx="742950" cy="9159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latin typeface="Arial" panose="020B0604020202020204" pitchFamily="34" charset="0"/>
                <a:ea typeface="MS PGothic" panose="020B0600070205080204" pitchFamily="34" charset="-128"/>
              </a:rPr>
              <a:t>wait</a:t>
            </a:r>
          </a:p>
          <a:p>
            <a:pPr algn="ctr"/>
            <a:r>
              <a:rPr lang="en-US" altLang="zh-CN" sz="1800" dirty="0">
                <a:latin typeface="Arial" panose="020B0604020202020204" pitchFamily="34" charset="0"/>
                <a:ea typeface="MS PGothic" panose="020B0600070205080204" pitchFamily="34" charset="-128"/>
              </a:rPr>
              <a:t>for </a:t>
            </a:r>
          </a:p>
          <a:p>
            <a:pPr algn="ctr"/>
            <a:r>
              <a:rPr lang="en-US" altLang="zh-CN" sz="1800" dirty="0">
                <a:latin typeface="Arial" panose="020B0604020202020204" pitchFamily="34" charset="0"/>
                <a:ea typeface="MS PGothic" panose="020B0600070205080204" pitchFamily="34" charset="-128"/>
              </a:rPr>
              <a:t>event</a:t>
            </a:r>
          </a:p>
        </p:txBody>
      </p:sp>
      <p:sp>
        <p:nvSpPr>
          <p:cNvPr id="119817" name="Line 8"/>
          <p:cNvSpPr/>
          <p:nvPr/>
        </p:nvSpPr>
        <p:spPr>
          <a:xfrm>
            <a:off x="1855788" y="2247900"/>
            <a:ext cx="1071562" cy="688975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</p:sp>
      <p:sp>
        <p:nvSpPr>
          <p:cNvPr id="119818" name="Text Box 9"/>
          <p:cNvSpPr txBox="1"/>
          <p:nvPr/>
        </p:nvSpPr>
        <p:spPr>
          <a:xfrm>
            <a:off x="314325" y="2874963"/>
            <a:ext cx="2546350" cy="517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NextSeqNum = InitialSeqNum</a:t>
            </a:r>
          </a:p>
          <a:p>
            <a:r>
              <a:rPr lang="en-US" altLang="zh-CN" sz="1400" dirty="0">
                <a:latin typeface="Arial" panose="020B0604020202020204" pitchFamily="34" charset="0"/>
                <a:ea typeface="MS PGothic" panose="020B0600070205080204" pitchFamily="34" charset="-128"/>
              </a:rPr>
              <a:t>SendBase = InitialSeqNum</a:t>
            </a:r>
          </a:p>
        </p:txBody>
      </p:sp>
      <p:sp>
        <p:nvSpPr>
          <p:cNvPr id="119819" name="Line 10"/>
          <p:cNvSpPr/>
          <p:nvPr/>
        </p:nvSpPr>
        <p:spPr>
          <a:xfrm>
            <a:off x="417513" y="2889250"/>
            <a:ext cx="2179637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9820" name="Text Box 11"/>
          <p:cNvSpPr txBox="1"/>
          <p:nvPr/>
        </p:nvSpPr>
        <p:spPr>
          <a:xfrm>
            <a:off x="1287463" y="2571750"/>
            <a:ext cx="341312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latin typeface="Symbol" panose="05050102010706020507" pitchFamily="18" charset="2"/>
                <a:ea typeface="MS PGothic" panose="020B0600070205080204" pitchFamily="34" charset="-128"/>
              </a:rPr>
              <a:t>L</a:t>
            </a:r>
          </a:p>
        </p:txBody>
      </p:sp>
      <p:grpSp>
        <p:nvGrpSpPr>
          <p:cNvPr id="119821" name="Group 23"/>
          <p:cNvGrpSpPr/>
          <p:nvPr/>
        </p:nvGrpSpPr>
        <p:grpSpPr>
          <a:xfrm>
            <a:off x="4605338" y="1333500"/>
            <a:ext cx="4251325" cy="1928813"/>
            <a:chOff x="3003" y="1263"/>
            <a:chExt cx="2678" cy="1215"/>
          </a:xfrm>
        </p:grpSpPr>
        <p:sp>
          <p:nvSpPr>
            <p:cNvPr id="119833" name="Text Box 12"/>
            <p:cNvSpPr txBox="1"/>
            <p:nvPr/>
          </p:nvSpPr>
          <p:spPr>
            <a:xfrm>
              <a:off x="3019" y="1456"/>
              <a:ext cx="2662" cy="10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</a:pPr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create segment, seq. #: NextSeqNum</a:t>
              </a:r>
            </a:p>
            <a:p>
              <a:pPr>
                <a:lnSpc>
                  <a:spcPct val="105000"/>
                </a:lnSpc>
              </a:pPr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pass segment to IP (i.e., </a:t>
              </a:r>
              <a:r>
                <a:rPr lang="ja-JP" altLang="en-US" dirty="0">
                  <a:latin typeface="Tahoma" panose="020B0604030504040204" pitchFamily="34" charset="0"/>
                  <a:ea typeface="MS PGothic" panose="020B0600070205080204" pitchFamily="34" charset="-128"/>
                </a:rPr>
                <a:t>“</a:t>
              </a:r>
              <a:r>
                <a:rPr lang="en-US" altLang="ja-JP" dirty="0">
                  <a:latin typeface="Tahoma" panose="020B0604030504040204" pitchFamily="34" charset="0"/>
                  <a:ea typeface="MS PGothic" panose="020B0600070205080204" pitchFamily="34" charset="-128"/>
                </a:rPr>
                <a:t>send</a:t>
              </a:r>
              <a:r>
                <a:rPr lang="ja-JP" altLang="en-US" dirty="0">
                  <a:latin typeface="Tahoma" panose="020B0604030504040204" pitchFamily="34" charset="0"/>
                  <a:ea typeface="MS PGothic" panose="020B0600070205080204" pitchFamily="34" charset="-128"/>
                </a:rPr>
                <a:t>”</a:t>
              </a:r>
              <a:r>
                <a:rPr lang="en-US" altLang="ja-JP" dirty="0">
                  <a:latin typeface="Tahoma" panose="020B0604030504040204" pitchFamily="34" charset="0"/>
                  <a:ea typeface="MS PGothic" panose="020B0600070205080204" pitchFamily="34" charset="-128"/>
                </a:rPr>
                <a:t>)</a:t>
              </a:r>
            </a:p>
            <a:p>
              <a:pPr>
                <a:lnSpc>
                  <a:spcPct val="105000"/>
                </a:lnSpc>
              </a:pPr>
              <a:r>
                <a:rPr lang="en-US" altLang="zh-CN" dirty="0">
                  <a:solidFill>
                    <a:schemeClr val="accent2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NextSeqNum = NextSeqNum + length(data) </a:t>
              </a:r>
            </a:p>
            <a:p>
              <a:pPr>
                <a:lnSpc>
                  <a:spcPct val="105000"/>
                </a:lnSpc>
              </a:pPr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if (timer currently not running)</a:t>
              </a:r>
            </a:p>
            <a:p>
              <a:pPr>
                <a:lnSpc>
                  <a:spcPct val="105000"/>
                </a:lnSpc>
              </a:pPr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    start timer</a:t>
              </a:r>
            </a:p>
            <a:p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                 </a:t>
              </a:r>
            </a:p>
          </p:txBody>
        </p:sp>
        <p:sp>
          <p:nvSpPr>
            <p:cNvPr id="119834" name="Text Box 13"/>
            <p:cNvSpPr txBox="1"/>
            <p:nvPr/>
          </p:nvSpPr>
          <p:spPr>
            <a:xfrm>
              <a:off x="3003" y="1263"/>
              <a:ext cx="220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data received from application above</a:t>
              </a:r>
            </a:p>
          </p:txBody>
        </p:sp>
        <p:sp>
          <p:nvSpPr>
            <p:cNvPr id="119835" name="Line 15"/>
            <p:cNvSpPr/>
            <p:nvPr/>
          </p:nvSpPr>
          <p:spPr>
            <a:xfrm>
              <a:off x="3081" y="1490"/>
              <a:ext cx="174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19822" name="Group 20"/>
          <p:cNvGrpSpPr/>
          <p:nvPr/>
        </p:nvGrpSpPr>
        <p:grpSpPr>
          <a:xfrm>
            <a:off x="4805363" y="3406775"/>
            <a:ext cx="3298825" cy="1147763"/>
            <a:chOff x="1270" y="3518"/>
            <a:chExt cx="2078" cy="723"/>
          </a:xfrm>
        </p:grpSpPr>
        <p:sp>
          <p:nvSpPr>
            <p:cNvPr id="119830" name="Text Box 16"/>
            <p:cNvSpPr txBox="1"/>
            <p:nvPr/>
          </p:nvSpPr>
          <p:spPr>
            <a:xfrm>
              <a:off x="1275" y="3721"/>
              <a:ext cx="2073" cy="5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retransmit not-yet-acked segment         	</a:t>
              </a:r>
              <a:r>
                <a:rPr lang="en-US" altLang="zh-CN" dirty="0">
                  <a:solidFill>
                    <a:schemeClr val="accent2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with smallest seq</a:t>
              </a:r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. #</a:t>
              </a:r>
            </a:p>
            <a:p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start timer</a:t>
              </a:r>
            </a:p>
          </p:txBody>
        </p:sp>
        <p:sp>
          <p:nvSpPr>
            <p:cNvPr id="119831" name="Text Box 17"/>
            <p:cNvSpPr txBox="1"/>
            <p:nvPr/>
          </p:nvSpPr>
          <p:spPr>
            <a:xfrm>
              <a:off x="1270" y="3518"/>
              <a:ext cx="547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timeout</a:t>
              </a:r>
            </a:p>
          </p:txBody>
        </p:sp>
        <p:sp>
          <p:nvSpPr>
            <p:cNvPr id="119832" name="Line 18"/>
            <p:cNvSpPr/>
            <p:nvPr/>
          </p:nvSpPr>
          <p:spPr>
            <a:xfrm>
              <a:off x="1342" y="3741"/>
              <a:ext cx="188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19823" name="Group 24"/>
          <p:cNvGrpSpPr/>
          <p:nvPr/>
        </p:nvGrpSpPr>
        <p:grpSpPr>
          <a:xfrm>
            <a:off x="952500" y="4513263"/>
            <a:ext cx="4703763" cy="2181225"/>
            <a:chOff x="678" y="2592"/>
            <a:chExt cx="2963" cy="1374"/>
          </a:xfrm>
        </p:grpSpPr>
        <p:sp>
          <p:nvSpPr>
            <p:cNvPr id="119827" name="Text Box 3"/>
            <p:cNvSpPr txBox="1"/>
            <p:nvPr/>
          </p:nvSpPr>
          <p:spPr>
            <a:xfrm>
              <a:off x="678" y="2830"/>
              <a:ext cx="2963" cy="11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if (</a:t>
              </a:r>
              <a:r>
                <a:rPr lang="en-US" altLang="zh-CN" dirty="0">
                  <a:solidFill>
                    <a:schemeClr val="accent2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y &gt; SendBase</a:t>
              </a:r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) { 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SendBase = y 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/* SendBase–1: last cumulatively ACKed byte */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if (there are currently not-yet-acked segments)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     start timer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   else stop timer </a:t>
              </a:r>
            </a:p>
            <a:p>
              <a:r>
                <a:rPr lang="en-US" altLang="zh-CN" dirty="0">
                  <a:latin typeface="Arial" panose="020B0604020202020204" pitchFamily="34" charset="0"/>
                  <a:ea typeface="MS PGothic" panose="020B0600070205080204" pitchFamily="34" charset="-128"/>
                </a:rPr>
                <a:t>     } </a:t>
              </a:r>
            </a:p>
          </p:txBody>
        </p:sp>
        <p:sp>
          <p:nvSpPr>
            <p:cNvPr id="119828" name="Text Box 21"/>
            <p:cNvSpPr txBox="1"/>
            <p:nvPr/>
          </p:nvSpPr>
          <p:spPr>
            <a:xfrm>
              <a:off x="705" y="2592"/>
              <a:ext cx="2200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latin typeface="Tahoma" panose="020B0604030504040204" pitchFamily="34" charset="0"/>
                  <a:ea typeface="MS PGothic" panose="020B0600070205080204" pitchFamily="34" charset="-128"/>
                </a:rPr>
                <a:t>ACK received, with ACK field value y </a:t>
              </a:r>
            </a:p>
          </p:txBody>
        </p:sp>
        <p:sp>
          <p:nvSpPr>
            <p:cNvPr id="119829" name="Line 22"/>
            <p:cNvSpPr/>
            <p:nvPr/>
          </p:nvSpPr>
          <p:spPr>
            <a:xfrm>
              <a:off x="748" y="2815"/>
              <a:ext cx="207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9824" name="Freeform 26"/>
          <p:cNvSpPr/>
          <p:nvPr/>
        </p:nvSpPr>
        <p:spPr>
          <a:xfrm>
            <a:off x="3649663" y="1644650"/>
            <a:ext cx="1254125" cy="1258888"/>
          </a:xfrm>
          <a:custGeom>
            <a:avLst/>
            <a:gdLst>
              <a:gd name="txL" fmla="*/ 0 w 1052"/>
              <a:gd name="txT" fmla="*/ 0 h 990"/>
              <a:gd name="txR" fmla="*/ 1052 w 1052"/>
              <a:gd name="txB" fmla="*/ 990 h 99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5" name="Freeform 27"/>
          <p:cNvSpPr/>
          <p:nvPr/>
        </p:nvSpPr>
        <p:spPr>
          <a:xfrm rot="4468137">
            <a:off x="3971925" y="3116263"/>
            <a:ext cx="1254125" cy="1258887"/>
          </a:xfrm>
          <a:custGeom>
            <a:avLst/>
            <a:gdLst>
              <a:gd name="txL" fmla="*/ 0 w 1052"/>
              <a:gd name="txT" fmla="*/ 0 h 990"/>
              <a:gd name="txR" fmla="*/ 1052 w 1052"/>
              <a:gd name="txB" fmla="*/ 990 h 99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9826" name="Freeform 28"/>
          <p:cNvSpPr/>
          <p:nvPr/>
        </p:nvSpPr>
        <p:spPr>
          <a:xfrm rot="10674503">
            <a:off x="1914525" y="3616325"/>
            <a:ext cx="1254125" cy="1258888"/>
          </a:xfrm>
          <a:custGeom>
            <a:avLst/>
            <a:gdLst>
              <a:gd name="txL" fmla="*/ 0 w 1052"/>
              <a:gd name="txT" fmla="*/ 0 h 990"/>
              <a:gd name="txR" fmla="*/ 1052 w 1052"/>
              <a:gd name="txB" fmla="*/ 990 h 990"/>
            </a:gdLst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txL" t="txT" r="txR" b="txB"/>
            <a:pathLst>
              <a:path w="1052" h="990">
                <a:moveTo>
                  <a:pt x="26" y="825"/>
                </a:moveTo>
                <a:cubicBezTo>
                  <a:pt x="0" y="569"/>
                  <a:pt x="98" y="0"/>
                  <a:pt x="575" y="386"/>
                </a:cubicBezTo>
                <a:cubicBezTo>
                  <a:pt x="1052" y="772"/>
                  <a:pt x="404" y="968"/>
                  <a:pt x="208" y="990"/>
                </a:cubicBezTo>
              </a:path>
            </a:pathLst>
          </a:cu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5"/>
          <p:cNvSpPr>
            <a:spLocks noGrp="1"/>
          </p:cNvSpPr>
          <p:nvPr>
            <p:ph type="title"/>
          </p:nvPr>
        </p:nvSpPr>
        <p:spPr>
          <a:xfrm>
            <a:off x="476250" y="238125"/>
            <a:ext cx="7772400" cy="904875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TCP: </a:t>
            </a:r>
            <a:r>
              <a:rPr lang="zh-CN" altLang="en-US" dirty="0"/>
              <a:t>重传的情况</a:t>
            </a:r>
          </a:p>
        </p:txBody>
      </p:sp>
      <p:sp>
        <p:nvSpPr>
          <p:cNvPr id="65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2296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297" name="Line 2"/>
          <p:cNvSpPr/>
          <p:nvPr/>
        </p:nvSpPr>
        <p:spPr>
          <a:xfrm flipH="1">
            <a:off x="5810250" y="3143250"/>
            <a:ext cx="2476500" cy="11049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8" name="Line 3"/>
          <p:cNvSpPr/>
          <p:nvPr/>
        </p:nvSpPr>
        <p:spPr>
          <a:xfrm flipH="1">
            <a:off x="5781675" y="2733675"/>
            <a:ext cx="2543175" cy="13811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299" name="Rectangle 4"/>
          <p:cNvSpPr/>
          <p:nvPr/>
        </p:nvSpPr>
        <p:spPr>
          <a:xfrm rot="728579">
            <a:off x="6075363" y="3814763"/>
            <a:ext cx="1817687" cy="2841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300" name="Line 6"/>
          <p:cNvSpPr/>
          <p:nvPr/>
        </p:nvSpPr>
        <p:spPr>
          <a:xfrm>
            <a:off x="5800725" y="2009775"/>
            <a:ext cx="25336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12290" name="Object 7"/>
          <p:cNvGraphicFramePr>
            <a:graphicFrameLocks noChangeAspect="1"/>
          </p:cNvGraphicFramePr>
          <p:nvPr/>
        </p:nvGraphicFramePr>
        <p:xfrm>
          <a:off x="5387975" y="1341438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r:id="rId4" imgW="1307465" imgH="1083945" progId="MS_ClipArt_Gallery.2">
                  <p:embed/>
                </p:oleObj>
              </mc:Choice>
              <mc:Fallback>
                <p:oleObj r:id="rId4" imgW="1307465" imgH="1083945" progId="MS_ClipArt_Gallery.2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7975" y="1341438"/>
                        <a:ext cx="485775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1" name="Text Box 8"/>
          <p:cNvSpPr txBox="1"/>
          <p:nvPr/>
        </p:nvSpPr>
        <p:spPr>
          <a:xfrm>
            <a:off x="5821363" y="1341438"/>
            <a:ext cx="8001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2302" name="Text Box 9"/>
          <p:cNvSpPr txBox="1"/>
          <p:nvPr/>
        </p:nvSpPr>
        <p:spPr>
          <a:xfrm rot="808459">
            <a:off x="5986463" y="2420938"/>
            <a:ext cx="206057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Seq=100, 20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2303" name="Text Box 10"/>
          <p:cNvSpPr txBox="1"/>
          <p:nvPr/>
        </p:nvSpPr>
        <p:spPr>
          <a:xfrm rot="-1770084">
            <a:off x="6743700" y="3068638"/>
            <a:ext cx="94932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ACK=100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grpSp>
        <p:nvGrpSpPr>
          <p:cNvPr id="12304" name="Group 11"/>
          <p:cNvGrpSpPr/>
          <p:nvPr/>
        </p:nvGrpSpPr>
        <p:grpSpPr>
          <a:xfrm>
            <a:off x="5418138" y="5924550"/>
            <a:ext cx="641350" cy="366713"/>
            <a:chOff x="3309" y="3518"/>
            <a:chExt cx="404" cy="231"/>
          </a:xfrm>
        </p:grpSpPr>
        <p:sp>
          <p:nvSpPr>
            <p:cNvPr id="12358" name="Rectangle 12"/>
            <p:cNvSpPr/>
            <p:nvPr/>
          </p:nvSpPr>
          <p:spPr>
            <a:xfrm>
              <a:off x="3342" y="3576"/>
              <a:ext cx="324" cy="15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359" name="Text Box 13"/>
            <p:cNvSpPr txBox="1"/>
            <p:nvPr/>
          </p:nvSpPr>
          <p:spPr>
            <a:xfrm>
              <a:off x="3309" y="3518"/>
              <a:ext cx="404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时间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2305" name="Text Box 14"/>
          <p:cNvSpPr txBox="1"/>
          <p:nvPr/>
        </p:nvSpPr>
        <p:spPr>
          <a:xfrm>
            <a:off x="6324600" y="6096000"/>
            <a:ext cx="1784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过早超时的情况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2291" name="Object 15"/>
          <p:cNvGraphicFramePr>
            <a:graphicFrameLocks noChangeAspect="1"/>
          </p:cNvGraphicFramePr>
          <p:nvPr/>
        </p:nvGraphicFramePr>
        <p:xfrm>
          <a:off x="8045450" y="1350963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r:id="rId6" imgW="1307465" imgH="1083945" progId="MS_ClipArt_Gallery.2">
                  <p:embed/>
                </p:oleObj>
              </mc:Choice>
              <mc:Fallback>
                <p:oleObj r:id="rId6" imgW="1307465" imgH="1083945" progId="MS_ClipArt_Gallery.2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5450" y="1350963"/>
                        <a:ext cx="485775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6" name="Text Box 16"/>
          <p:cNvSpPr txBox="1"/>
          <p:nvPr/>
        </p:nvSpPr>
        <p:spPr>
          <a:xfrm>
            <a:off x="7345363" y="1360488"/>
            <a:ext cx="7794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B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2307" name="Line 17"/>
          <p:cNvSpPr/>
          <p:nvPr/>
        </p:nvSpPr>
        <p:spPr>
          <a:xfrm>
            <a:off x="5800725" y="3876675"/>
            <a:ext cx="25336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08" name="Text Box 18"/>
          <p:cNvSpPr txBox="1"/>
          <p:nvPr/>
        </p:nvSpPr>
        <p:spPr>
          <a:xfrm rot="706751">
            <a:off x="6069013" y="3792538"/>
            <a:ext cx="186372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Seq=92, 8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2309" name="Line 19"/>
          <p:cNvSpPr/>
          <p:nvPr/>
        </p:nvSpPr>
        <p:spPr>
          <a:xfrm>
            <a:off x="5791200" y="1905000"/>
            <a:ext cx="0" cy="4076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10" name="Line 20"/>
          <p:cNvSpPr/>
          <p:nvPr/>
        </p:nvSpPr>
        <p:spPr>
          <a:xfrm>
            <a:off x="8305800" y="1790700"/>
            <a:ext cx="0" cy="3848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1" name="Text Box 21"/>
          <p:cNvSpPr txBox="1"/>
          <p:nvPr/>
        </p:nvSpPr>
        <p:spPr>
          <a:xfrm rot="-1338105">
            <a:off x="7105650" y="3179763"/>
            <a:ext cx="966788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ACK=120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2312" name="Line 22"/>
          <p:cNvSpPr/>
          <p:nvPr/>
        </p:nvSpPr>
        <p:spPr>
          <a:xfrm>
            <a:off x="5788025" y="2362200"/>
            <a:ext cx="2508250" cy="6286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13" name="Text Box 23"/>
          <p:cNvSpPr txBox="1"/>
          <p:nvPr/>
        </p:nvSpPr>
        <p:spPr>
          <a:xfrm rot="706751">
            <a:off x="6097588" y="2011363"/>
            <a:ext cx="186372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Seq=92, 8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grpSp>
        <p:nvGrpSpPr>
          <p:cNvPr id="12314" name="Group 24"/>
          <p:cNvGrpSpPr/>
          <p:nvPr/>
        </p:nvGrpSpPr>
        <p:grpSpPr>
          <a:xfrm>
            <a:off x="5467350" y="2016125"/>
            <a:ext cx="327025" cy="1860550"/>
            <a:chOff x="3444" y="1270"/>
            <a:chExt cx="206" cy="1172"/>
          </a:xfrm>
        </p:grpSpPr>
        <p:sp>
          <p:nvSpPr>
            <p:cNvPr id="12352" name="Rectangle 25"/>
            <p:cNvSpPr/>
            <p:nvPr/>
          </p:nvSpPr>
          <p:spPr>
            <a:xfrm>
              <a:off x="3494" y="1432"/>
              <a:ext cx="128" cy="8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353" name="Text Box 26"/>
            <p:cNvSpPr txBox="1"/>
            <p:nvPr/>
          </p:nvSpPr>
          <p:spPr>
            <a:xfrm rot="-5400000">
              <a:off x="3158" y="1753"/>
              <a:ext cx="76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</a:rPr>
                <a:t>Seq=92 </a:t>
              </a:r>
              <a:r>
                <a:rPr lang="zh-CN" altLang="en-US" sz="1400" dirty="0">
                  <a:latin typeface="Comic Sans MS" panose="030F0702030302020204" pitchFamily="66" charset="0"/>
                </a:rPr>
                <a:t>超时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54" name="Line 27"/>
            <p:cNvSpPr/>
            <p:nvPr/>
          </p:nvSpPr>
          <p:spPr>
            <a:xfrm flipV="1">
              <a:off x="3552" y="1270"/>
              <a:ext cx="4" cy="15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55" name="Line 28"/>
            <p:cNvSpPr/>
            <p:nvPr/>
          </p:nvSpPr>
          <p:spPr>
            <a:xfrm flipH="1">
              <a:off x="3546" y="2296"/>
              <a:ext cx="0" cy="1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56" name="Line 29"/>
            <p:cNvSpPr/>
            <p:nvPr/>
          </p:nvSpPr>
          <p:spPr>
            <a:xfrm flipH="1">
              <a:off x="3536" y="2442"/>
              <a:ext cx="11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57" name="Line 30"/>
            <p:cNvSpPr/>
            <p:nvPr/>
          </p:nvSpPr>
          <p:spPr>
            <a:xfrm flipH="1">
              <a:off x="3524" y="1270"/>
              <a:ext cx="11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15" name="Line 31"/>
          <p:cNvSpPr/>
          <p:nvPr/>
        </p:nvSpPr>
        <p:spPr>
          <a:xfrm flipH="1">
            <a:off x="5816600" y="4521200"/>
            <a:ext cx="2476500" cy="11049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16" name="Text Box 32"/>
          <p:cNvSpPr txBox="1"/>
          <p:nvPr/>
        </p:nvSpPr>
        <p:spPr>
          <a:xfrm rot="-1338105">
            <a:off x="6921500" y="4608513"/>
            <a:ext cx="966788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ACK=120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grpSp>
        <p:nvGrpSpPr>
          <p:cNvPr id="12317" name="Group 33"/>
          <p:cNvGrpSpPr/>
          <p:nvPr/>
        </p:nvGrpSpPr>
        <p:grpSpPr>
          <a:xfrm>
            <a:off x="838200" y="1371600"/>
            <a:ext cx="3143250" cy="5207000"/>
            <a:chOff x="316" y="875"/>
            <a:chExt cx="1980" cy="3303"/>
          </a:xfrm>
        </p:grpSpPr>
        <p:sp>
          <p:nvSpPr>
            <p:cNvPr id="12333" name="Line 34"/>
            <p:cNvSpPr/>
            <p:nvPr/>
          </p:nvSpPr>
          <p:spPr>
            <a:xfrm flipH="1">
              <a:off x="1170" y="1752"/>
              <a:ext cx="996" cy="306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34" name="Line 35"/>
            <p:cNvSpPr/>
            <p:nvPr/>
          </p:nvSpPr>
          <p:spPr>
            <a:xfrm>
              <a:off x="576" y="1296"/>
              <a:ext cx="1596" cy="3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12292" name="Object 36"/>
            <p:cNvGraphicFramePr>
              <a:graphicFrameLocks noChangeAspect="1"/>
            </p:cNvGraphicFramePr>
            <p:nvPr/>
          </p:nvGraphicFramePr>
          <p:xfrm>
            <a:off x="316" y="875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7" r:id="rId7" imgW="1307465" imgH="1083945" progId="MS_ClipArt_Gallery.2">
                    <p:embed/>
                  </p:oleObj>
                </mc:Choice>
                <mc:Fallback>
                  <p:oleObj r:id="rId7" imgW="1307465" imgH="1083945" progId="MS_ClipArt_Gallery.2">
                    <p:embed/>
                    <p:pic>
                      <p:nvPicPr>
                        <p:cNvPr id="0" name="图片 308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16" y="875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35" name="Text Box 37"/>
            <p:cNvSpPr txBox="1"/>
            <p:nvPr/>
          </p:nvSpPr>
          <p:spPr>
            <a:xfrm>
              <a:off x="589" y="875"/>
              <a:ext cx="504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主机 </a:t>
              </a:r>
              <a:r>
                <a:rPr lang="en-US" altLang="zh-CN" dirty="0">
                  <a:latin typeface="Comic Sans MS" panose="030F0702030302020204" pitchFamily="66" charset="0"/>
                </a:rPr>
                <a:t>A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36" name="Text Box 38"/>
            <p:cNvSpPr txBox="1"/>
            <p:nvPr/>
          </p:nvSpPr>
          <p:spPr>
            <a:xfrm rot="706751">
              <a:off x="812" y="1301"/>
              <a:ext cx="1185" cy="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Seq=</a:t>
              </a:r>
              <a:r>
                <a:rPr lang="en-US" altLang="zh-CN" sz="1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92</a:t>
              </a:r>
              <a:r>
                <a:rPr lang="en-US" altLang="zh-CN" sz="1400" dirty="0">
                  <a:latin typeface="Arial" panose="020B0604020202020204" pitchFamily="34" charset="0"/>
                </a:rPr>
                <a:t>, </a:t>
              </a:r>
              <a:r>
                <a:rPr lang="en-US" altLang="zh-CN" sz="1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8</a:t>
              </a:r>
              <a:r>
                <a:rPr lang="en-US" altLang="zh-CN" sz="1400" dirty="0">
                  <a:latin typeface="Arial" panose="020B0604020202020204" pitchFamily="34" charset="0"/>
                </a:rPr>
                <a:t> bytes data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37" name="Text Box 39"/>
            <p:cNvSpPr txBox="1"/>
            <p:nvPr/>
          </p:nvSpPr>
          <p:spPr>
            <a:xfrm rot="-982672">
              <a:off x="1371" y="1733"/>
              <a:ext cx="603" cy="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ACK=</a:t>
              </a:r>
              <a:r>
                <a:rPr lang="en-US" altLang="zh-CN" sz="1400" dirty="0">
                  <a:solidFill>
                    <a:schemeClr val="accent2"/>
                  </a:solidFill>
                  <a:latin typeface="Arial" panose="020B0604020202020204" pitchFamily="34" charset="0"/>
                </a:rPr>
                <a:t>100</a:t>
              </a:r>
              <a:endParaRPr lang="en-US" altLang="zh-CN" sz="1000" dirty="0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38" name="Text Box 40"/>
            <p:cNvSpPr txBox="1"/>
            <p:nvPr/>
          </p:nvSpPr>
          <p:spPr>
            <a:xfrm>
              <a:off x="945" y="2090"/>
              <a:ext cx="371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loss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39" name="Text Box 41"/>
            <p:cNvSpPr txBox="1"/>
            <p:nvPr/>
          </p:nvSpPr>
          <p:spPr>
            <a:xfrm rot="-5400000">
              <a:off x="251" y="1803"/>
              <a:ext cx="375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超时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40" name="Text Box 42"/>
            <p:cNvSpPr txBox="1"/>
            <p:nvPr/>
          </p:nvSpPr>
          <p:spPr>
            <a:xfrm>
              <a:off x="851" y="3945"/>
              <a:ext cx="112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latin typeface="Comic Sans MS" panose="030F0702030302020204" pitchFamily="66" charset="0"/>
                </a:rPr>
                <a:t>丢失确认的情况</a:t>
              </a:r>
            </a:p>
          </p:txBody>
        </p:sp>
        <p:graphicFrame>
          <p:nvGraphicFramePr>
            <p:cNvPr id="12293" name="Object 43"/>
            <p:cNvGraphicFramePr>
              <a:graphicFrameLocks noChangeAspect="1"/>
            </p:cNvGraphicFramePr>
            <p:nvPr/>
          </p:nvGraphicFramePr>
          <p:xfrm>
            <a:off x="1990" y="881"/>
            <a:ext cx="306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r:id="rId8" imgW="1307465" imgH="1083945" progId="MS_ClipArt_Gallery.2">
                    <p:embed/>
                  </p:oleObj>
                </mc:Choice>
                <mc:Fallback>
                  <p:oleObj r:id="rId8" imgW="1307465" imgH="1083945" progId="MS_ClipArt_Gallery.2">
                    <p:embed/>
                    <p:pic>
                      <p:nvPicPr>
                        <p:cNvPr id="0" name="图片 308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90" y="881"/>
                          <a:ext cx="306" cy="24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41" name="Text Box 44"/>
            <p:cNvSpPr txBox="1"/>
            <p:nvPr/>
          </p:nvSpPr>
          <p:spPr>
            <a:xfrm>
              <a:off x="1549" y="887"/>
              <a:ext cx="491" cy="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latin typeface="Comic Sans MS" panose="030F0702030302020204" pitchFamily="66" charset="0"/>
                </a:rPr>
                <a:t>主机 </a:t>
              </a:r>
              <a:r>
                <a:rPr lang="en-US" altLang="zh-CN" dirty="0">
                  <a:latin typeface="Comic Sans MS" panose="030F0702030302020204" pitchFamily="66" charset="0"/>
                </a:rPr>
                <a:t>B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42" name="Text Box 45"/>
            <p:cNvSpPr txBox="1"/>
            <p:nvPr/>
          </p:nvSpPr>
          <p:spPr>
            <a:xfrm>
              <a:off x="1012" y="1915"/>
              <a:ext cx="24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43" name="Line 46"/>
            <p:cNvSpPr/>
            <p:nvPr/>
          </p:nvSpPr>
          <p:spPr>
            <a:xfrm>
              <a:off x="576" y="2472"/>
              <a:ext cx="1596" cy="372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44" name="Text Box 47"/>
            <p:cNvSpPr txBox="1"/>
            <p:nvPr/>
          </p:nvSpPr>
          <p:spPr>
            <a:xfrm rot="706751">
              <a:off x="763" y="2437"/>
              <a:ext cx="117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Seq=92, 8 bytes data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45" name="Line 48"/>
            <p:cNvSpPr/>
            <p:nvPr/>
          </p:nvSpPr>
          <p:spPr>
            <a:xfrm>
              <a:off x="570" y="1158"/>
              <a:ext cx="6" cy="26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46" name="Line 49"/>
            <p:cNvSpPr/>
            <p:nvPr/>
          </p:nvSpPr>
          <p:spPr>
            <a:xfrm>
              <a:off x="2154" y="1158"/>
              <a:ext cx="6" cy="268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47" name="Line 50"/>
            <p:cNvSpPr/>
            <p:nvPr/>
          </p:nvSpPr>
          <p:spPr>
            <a:xfrm flipH="1">
              <a:off x="582" y="2964"/>
              <a:ext cx="1572" cy="474"/>
            </a:xfrm>
            <a:prstGeom prst="line">
              <a:avLst/>
            </a:prstGeom>
            <a:ln w="28575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48" name="Text Box 51"/>
            <p:cNvSpPr txBox="1"/>
            <p:nvPr/>
          </p:nvSpPr>
          <p:spPr>
            <a:xfrm rot="-926867">
              <a:off x="1092" y="3017"/>
              <a:ext cx="609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dirty="0">
                  <a:latin typeface="Arial" panose="020B0604020202020204" pitchFamily="34" charset="0"/>
                </a:rPr>
                <a:t>ACK=100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2349" name="Line 52"/>
            <p:cNvSpPr/>
            <p:nvPr/>
          </p:nvSpPr>
          <p:spPr>
            <a:xfrm flipV="1">
              <a:off x="462" y="1284"/>
              <a:ext cx="0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50" name="Line 53"/>
            <p:cNvSpPr/>
            <p:nvPr/>
          </p:nvSpPr>
          <p:spPr>
            <a:xfrm flipH="1">
              <a:off x="468" y="2166"/>
              <a:ext cx="0" cy="30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51" name="Text Box 54"/>
            <p:cNvSpPr txBox="1"/>
            <p:nvPr/>
          </p:nvSpPr>
          <p:spPr>
            <a:xfrm>
              <a:off x="372" y="3813"/>
              <a:ext cx="4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时间</a:t>
              </a:r>
              <a:endParaRPr lang="zh-CN" altLang="en-US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2318" name="Rectangle 55"/>
          <p:cNvSpPr/>
          <p:nvPr/>
        </p:nvSpPr>
        <p:spPr>
          <a:xfrm>
            <a:off x="5564188" y="4143375"/>
            <a:ext cx="203200" cy="1320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2319" name="Text Box 56"/>
          <p:cNvSpPr txBox="1"/>
          <p:nvPr/>
        </p:nvSpPr>
        <p:spPr>
          <a:xfrm rot="-5400000">
            <a:off x="5030788" y="4652963"/>
            <a:ext cx="1211262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Seq=92 </a:t>
            </a:r>
            <a:r>
              <a:rPr lang="zh-CN" altLang="en-US" sz="1400" dirty="0">
                <a:latin typeface="Comic Sans MS" panose="030F0702030302020204" pitchFamily="66" charset="0"/>
              </a:rPr>
              <a:t>超时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2320" name="Line 57"/>
          <p:cNvSpPr/>
          <p:nvPr/>
        </p:nvSpPr>
        <p:spPr>
          <a:xfrm flipV="1">
            <a:off x="5656263" y="3886200"/>
            <a:ext cx="6350" cy="2444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21" name="Line 58"/>
          <p:cNvSpPr/>
          <p:nvPr/>
        </p:nvSpPr>
        <p:spPr>
          <a:xfrm flipH="1">
            <a:off x="5638800" y="5562600"/>
            <a:ext cx="0" cy="2222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22" name="Line 59"/>
          <p:cNvSpPr/>
          <p:nvPr/>
        </p:nvSpPr>
        <p:spPr>
          <a:xfrm flipH="1">
            <a:off x="5562600" y="5791200"/>
            <a:ext cx="18097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23" name="Line 60"/>
          <p:cNvSpPr/>
          <p:nvPr/>
        </p:nvSpPr>
        <p:spPr>
          <a:xfrm flipH="1">
            <a:off x="5611813" y="3886200"/>
            <a:ext cx="18097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24" name="Text Box 61"/>
          <p:cNvSpPr txBox="1"/>
          <p:nvPr/>
        </p:nvSpPr>
        <p:spPr>
          <a:xfrm>
            <a:off x="152400" y="52578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100</a:t>
            </a:r>
          </a:p>
        </p:txBody>
      </p:sp>
      <p:sp>
        <p:nvSpPr>
          <p:cNvPr id="10277" name="Text Box 62"/>
          <p:cNvSpPr txBox="1"/>
          <p:nvPr/>
        </p:nvSpPr>
        <p:spPr>
          <a:xfrm>
            <a:off x="4495800" y="44196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120</a:t>
            </a:r>
          </a:p>
        </p:txBody>
      </p:sp>
      <p:sp>
        <p:nvSpPr>
          <p:cNvPr id="12326" name="Text Box 63"/>
          <p:cNvSpPr txBox="1"/>
          <p:nvPr/>
        </p:nvSpPr>
        <p:spPr>
          <a:xfrm>
            <a:off x="4416425" y="54102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120</a:t>
            </a:r>
          </a:p>
        </p:txBody>
      </p:sp>
      <p:sp>
        <p:nvSpPr>
          <p:cNvPr id="10279" name="Text Box 64"/>
          <p:cNvSpPr txBox="1"/>
          <p:nvPr/>
        </p:nvSpPr>
        <p:spPr>
          <a:xfrm>
            <a:off x="4343400" y="3962400"/>
            <a:ext cx="1447800" cy="581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Sendbase= 100</a:t>
            </a:r>
          </a:p>
        </p:txBody>
      </p:sp>
      <p:sp>
        <p:nvSpPr>
          <p:cNvPr id="12328" name="Text Box 61"/>
          <p:cNvSpPr txBox="1"/>
          <p:nvPr/>
        </p:nvSpPr>
        <p:spPr>
          <a:xfrm>
            <a:off x="3810000" y="4343400"/>
            <a:ext cx="595313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丢弃</a:t>
            </a:r>
            <a:endParaRPr lang="en-US" altLang="zh-C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329" name="Text Box 61"/>
          <p:cNvSpPr txBox="1"/>
          <p:nvPr/>
        </p:nvSpPr>
        <p:spPr>
          <a:xfrm>
            <a:off x="0" y="18288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92</a:t>
            </a:r>
          </a:p>
        </p:txBody>
      </p:sp>
      <p:sp>
        <p:nvSpPr>
          <p:cNvPr id="12330" name="Text Box 61"/>
          <p:cNvSpPr txBox="1"/>
          <p:nvPr/>
        </p:nvSpPr>
        <p:spPr>
          <a:xfrm>
            <a:off x="0" y="35814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92</a:t>
            </a:r>
          </a:p>
        </p:txBody>
      </p:sp>
      <p:sp>
        <p:nvSpPr>
          <p:cNvPr id="12331" name="Text Box 61"/>
          <p:cNvSpPr txBox="1"/>
          <p:nvPr/>
        </p:nvSpPr>
        <p:spPr>
          <a:xfrm>
            <a:off x="4572000" y="19050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92</a:t>
            </a:r>
          </a:p>
        </p:txBody>
      </p:sp>
      <p:sp>
        <p:nvSpPr>
          <p:cNvPr id="12332" name="Text Box 61"/>
          <p:cNvSpPr txBox="1"/>
          <p:nvPr/>
        </p:nvSpPr>
        <p:spPr>
          <a:xfrm>
            <a:off x="8382000" y="4343400"/>
            <a:ext cx="595313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丢弃</a:t>
            </a:r>
            <a:endParaRPr lang="en-US" altLang="zh-CN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>
    <p:rand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/>
          </p:cNvSpPr>
          <p:nvPr>
            <p:ph type="title"/>
          </p:nvPr>
        </p:nvSpPr>
        <p:spPr>
          <a:xfrm>
            <a:off x="533400" y="228600"/>
            <a:ext cx="8153400" cy="1143000"/>
          </a:xfrm>
          <a:ln/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dirty="0"/>
              <a:t>TCP </a:t>
            </a:r>
            <a:r>
              <a:rPr lang="zh-CN" altLang="en-US" dirty="0"/>
              <a:t>重传情况(续)</a:t>
            </a:r>
          </a:p>
        </p:txBody>
      </p:sp>
      <p:sp>
        <p:nvSpPr>
          <p:cNvPr id="25" name="页脚占位符 3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3318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3319" name="Line 4"/>
          <p:cNvSpPr/>
          <p:nvPr/>
        </p:nvSpPr>
        <p:spPr>
          <a:xfrm flipH="1">
            <a:off x="2574925" y="2763838"/>
            <a:ext cx="1565275" cy="48577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20" name="Line 5"/>
          <p:cNvSpPr/>
          <p:nvPr/>
        </p:nvSpPr>
        <p:spPr>
          <a:xfrm>
            <a:off x="1631950" y="2039938"/>
            <a:ext cx="25082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13314" name="Object 6"/>
          <p:cNvGraphicFramePr>
            <a:graphicFrameLocks noChangeAspect="1"/>
          </p:cNvGraphicFramePr>
          <p:nvPr/>
        </p:nvGraphicFramePr>
        <p:xfrm>
          <a:off x="1066800" y="1295400"/>
          <a:ext cx="48101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r:id="rId4" imgW="1307465" imgH="1083945" progId="MS_ClipArt_Gallery.2">
                  <p:embed/>
                </p:oleObj>
              </mc:Choice>
              <mc:Fallback>
                <p:oleObj r:id="rId4" imgW="1307465" imgH="1083945" progId="MS_ClipArt_Gallery.2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0" y="1295400"/>
                        <a:ext cx="481013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1" name="Text Box 7"/>
          <p:cNvSpPr txBox="1"/>
          <p:nvPr/>
        </p:nvSpPr>
        <p:spPr>
          <a:xfrm>
            <a:off x="1649413" y="1371600"/>
            <a:ext cx="8001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22" name="Text Box 8"/>
          <p:cNvSpPr txBox="1"/>
          <p:nvPr/>
        </p:nvSpPr>
        <p:spPr>
          <a:xfrm rot="706751">
            <a:off x="2005013" y="2047875"/>
            <a:ext cx="186372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Seq=92, 8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23" name="Text Box 9"/>
          <p:cNvSpPr txBox="1"/>
          <p:nvPr/>
        </p:nvSpPr>
        <p:spPr>
          <a:xfrm rot="-982672">
            <a:off x="3119438" y="2590800"/>
            <a:ext cx="94932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ACK=100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24" name="Text Box 10"/>
          <p:cNvSpPr txBox="1"/>
          <p:nvPr/>
        </p:nvSpPr>
        <p:spPr>
          <a:xfrm>
            <a:off x="2187575" y="3281363"/>
            <a:ext cx="641350" cy="3667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丢包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3325" name="Text Box 11"/>
          <p:cNvSpPr txBox="1"/>
          <p:nvPr/>
        </p:nvSpPr>
        <p:spPr>
          <a:xfrm rot="-5400000">
            <a:off x="1119188" y="2846388"/>
            <a:ext cx="59055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超时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3326" name="Text Box 12"/>
          <p:cNvSpPr txBox="1"/>
          <p:nvPr/>
        </p:nvSpPr>
        <p:spPr>
          <a:xfrm>
            <a:off x="666750" y="5695950"/>
            <a:ext cx="4772025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800" dirty="0">
                <a:latin typeface="Comic Sans MS" panose="030F0702030302020204" pitchFamily="66" charset="0"/>
              </a:rPr>
              <a:t>累计确认情况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315" name="Object 13"/>
          <p:cNvGraphicFramePr>
            <a:graphicFrameLocks noChangeAspect="1"/>
          </p:cNvGraphicFramePr>
          <p:nvPr/>
        </p:nvGraphicFramePr>
        <p:xfrm>
          <a:off x="4191000" y="1371600"/>
          <a:ext cx="48101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r:id="rId6" imgW="1307465" imgH="1083945" progId="MS_ClipArt_Gallery.2">
                  <p:embed/>
                </p:oleObj>
              </mc:Choice>
              <mc:Fallback>
                <p:oleObj r:id="rId6" imgW="1307465" imgH="1083945" progId="MS_ClipArt_Gallery.2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000" y="1371600"/>
                        <a:ext cx="481013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Text Box 14"/>
          <p:cNvSpPr txBox="1"/>
          <p:nvPr/>
        </p:nvSpPr>
        <p:spPr>
          <a:xfrm>
            <a:off x="3297238" y="1371600"/>
            <a:ext cx="7794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B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28" name="Text Box 15"/>
          <p:cNvSpPr txBox="1"/>
          <p:nvPr/>
        </p:nvSpPr>
        <p:spPr>
          <a:xfrm>
            <a:off x="2286000" y="3048000"/>
            <a:ext cx="3841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29" name="Line 16"/>
          <p:cNvSpPr/>
          <p:nvPr/>
        </p:nvSpPr>
        <p:spPr>
          <a:xfrm>
            <a:off x="1600200" y="2819400"/>
            <a:ext cx="25082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0" name="Text Box 17"/>
          <p:cNvSpPr txBox="1"/>
          <p:nvPr/>
        </p:nvSpPr>
        <p:spPr>
          <a:xfrm rot="706751">
            <a:off x="1873250" y="2816225"/>
            <a:ext cx="2060575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Seq=100, 20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31" name="Line 18"/>
          <p:cNvSpPr/>
          <p:nvPr/>
        </p:nvSpPr>
        <p:spPr>
          <a:xfrm>
            <a:off x="1600200" y="1447800"/>
            <a:ext cx="9525" cy="3952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2" name="Line 19"/>
          <p:cNvSpPr/>
          <p:nvPr/>
        </p:nvSpPr>
        <p:spPr>
          <a:xfrm>
            <a:off x="4114800" y="1524000"/>
            <a:ext cx="9525" cy="3952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3" name="Line 20"/>
          <p:cNvSpPr/>
          <p:nvPr/>
        </p:nvSpPr>
        <p:spPr>
          <a:xfrm flipH="1">
            <a:off x="1600200" y="3505200"/>
            <a:ext cx="2470150" cy="75247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4" name="Text Box 21"/>
          <p:cNvSpPr txBox="1"/>
          <p:nvPr/>
        </p:nvSpPr>
        <p:spPr>
          <a:xfrm rot="-926867">
            <a:off x="2286000" y="3962400"/>
            <a:ext cx="957263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ACK=120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3335" name="Line 22"/>
          <p:cNvSpPr/>
          <p:nvPr/>
        </p:nvSpPr>
        <p:spPr>
          <a:xfrm flipV="1">
            <a:off x="1450975" y="2020888"/>
            <a:ext cx="0" cy="6000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6" name="Line 23"/>
          <p:cNvSpPr/>
          <p:nvPr/>
        </p:nvSpPr>
        <p:spPr>
          <a:xfrm flipH="1">
            <a:off x="1447800" y="3421063"/>
            <a:ext cx="12700" cy="14557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3337" name="Text Box 24"/>
          <p:cNvSpPr txBox="1"/>
          <p:nvPr/>
        </p:nvSpPr>
        <p:spPr>
          <a:xfrm>
            <a:off x="1300163" y="5391150"/>
            <a:ext cx="641350" cy="3667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Comic Sans MS" panose="030F0702030302020204" pitchFamily="66" charset="0"/>
              </a:rPr>
              <a:t>时间</a:t>
            </a:r>
            <a:endParaRPr lang="zh-CN" alt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290" name="Text Box 25"/>
          <p:cNvSpPr txBox="1"/>
          <p:nvPr/>
        </p:nvSpPr>
        <p:spPr>
          <a:xfrm>
            <a:off x="152400" y="39624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120</a:t>
            </a:r>
          </a:p>
        </p:txBody>
      </p:sp>
      <p:sp>
        <p:nvSpPr>
          <p:cNvPr id="27" name="矩形 26"/>
          <p:cNvSpPr/>
          <p:nvPr/>
        </p:nvSpPr>
        <p:spPr>
          <a:xfrm>
            <a:off x="5257800" y="1524000"/>
            <a:ext cx="3429000" cy="762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</a:pPr>
            <a:r>
              <a:rPr lang="zh-CN" altLang="en-US" sz="2400" b="1" dirty="0">
                <a:latin typeface="Comic Sans MS" panose="030F0702030302020204" pitchFamily="66" charset="0"/>
              </a:rPr>
              <a:t>思考题：</a:t>
            </a:r>
            <a:r>
              <a:rPr lang="en-US" altLang="zh-CN" sz="2400" b="1" dirty="0">
                <a:latin typeface="Comic Sans MS" panose="030F0702030302020204" pitchFamily="66" charset="0"/>
              </a:rPr>
              <a:t>P188 R15</a:t>
            </a:r>
            <a:r>
              <a:rPr lang="zh-CN" altLang="en-US" sz="2400" b="1" dirty="0">
                <a:latin typeface="Comic Sans MS" panose="030F0702030302020204" pitchFamily="66" charset="0"/>
              </a:rPr>
              <a:t>，   </a:t>
            </a:r>
            <a:r>
              <a:rPr lang="en-US" altLang="zh-CN" sz="2400" b="1" dirty="0">
                <a:latin typeface="Comic Sans MS" panose="030F0702030302020204" pitchFamily="66" charset="0"/>
              </a:rPr>
              <a:t>P192 26,27</a:t>
            </a:r>
            <a:endParaRPr lang="zh-CN" altLang="en-US" sz="2400" b="1" dirty="0">
              <a:latin typeface="Comic Sans MS" panose="030F0702030302020204" pitchFamily="66" charset="0"/>
            </a:endParaRPr>
          </a:p>
        </p:txBody>
      </p:sp>
      <p:sp>
        <p:nvSpPr>
          <p:cNvPr id="13340" name="Text Box 61"/>
          <p:cNvSpPr txBox="1"/>
          <p:nvPr/>
        </p:nvSpPr>
        <p:spPr>
          <a:xfrm>
            <a:off x="0" y="18288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92</a:t>
            </a:r>
          </a:p>
        </p:txBody>
      </p:sp>
      <p:sp>
        <p:nvSpPr>
          <p:cNvPr id="13341" name="Text Box 61"/>
          <p:cNvSpPr txBox="1"/>
          <p:nvPr/>
        </p:nvSpPr>
        <p:spPr>
          <a:xfrm>
            <a:off x="0" y="25146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92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0" grpId="0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P192</a:t>
            </a:r>
            <a:r>
              <a:rPr lang="zh-CN" altLang="en-US" dirty="0"/>
              <a:t>：</a:t>
            </a:r>
            <a:r>
              <a:rPr lang="en-US" altLang="zh-CN" dirty="0"/>
              <a:t>26</a:t>
            </a:r>
            <a:endParaRPr lang="zh-CN" altLang="en-US" dirty="0"/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4341" name="灯片编号占位符 3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93541" name="Rectangle 3"/>
          <p:cNvSpPr>
            <a:spLocks noGrp="1"/>
          </p:cNvSpPr>
          <p:nvPr/>
        </p:nvSpPr>
        <p:spPr>
          <a:xfrm>
            <a:off x="533400" y="1524000"/>
            <a:ext cx="8382000" cy="327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Times New Roman" panose="02020603050405020304" pitchFamily="18" charset="0"/>
              </a:rPr>
              <a:t>序号与</a:t>
            </a:r>
            <a:r>
              <a:rPr lang="en-US" altLang="zh-CN" sz="2400" b="1" dirty="0">
                <a:latin typeface="Times New Roman" panose="02020603050405020304" pitchFamily="18" charset="0"/>
              </a:rPr>
              <a:t>MSS</a:t>
            </a:r>
            <a:r>
              <a:rPr lang="zh-CN" altLang="en-US" sz="2400" b="1" dirty="0">
                <a:latin typeface="Times New Roman" panose="02020603050405020304" pitchFamily="18" charset="0"/>
              </a:rPr>
              <a:t>无关，与报文段中的字节数相关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742950" lvl="1" indent="-28575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</a:pPr>
            <a:r>
              <a:rPr lang="en-US" altLang="zh-CN" sz="2400" b="1" dirty="0">
                <a:latin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</a:rPr>
              <a:t>最大长度</a:t>
            </a:r>
            <a:r>
              <a:rPr lang="en-US" altLang="zh-CN" sz="2400" b="1" dirty="0">
                <a:latin typeface="Times New Roman" panose="02020603050405020304" pitchFamily="18" charset="0"/>
              </a:rPr>
              <a:t>:2^32</a:t>
            </a:r>
            <a:r>
              <a:rPr lang="zh-CN" altLang="en-US" sz="2400" b="1" dirty="0">
                <a:latin typeface="Times New Roman" panose="02020603050405020304" pitchFamily="18" charset="0"/>
              </a:rPr>
              <a:t>字节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en-US" altLang="zh-CN" sz="2400" b="1" dirty="0">
                <a:latin typeface="Times New Roman" panose="02020603050405020304" pitchFamily="18" charset="0"/>
              </a:rPr>
              <a:t>MSS=536</a:t>
            </a:r>
            <a:r>
              <a:rPr lang="zh-CN" altLang="en-US" sz="2400" b="1" dirty="0">
                <a:latin typeface="Times New Roman" panose="02020603050405020304" pitchFamily="18" charset="0"/>
              </a:rPr>
              <a:t>字节</a:t>
            </a:r>
            <a:r>
              <a:rPr lang="en-US" altLang="zh-CN" sz="2400" b="1" dirty="0">
                <a:latin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</a:rPr>
              <a:t>一共发送报文段数目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Times New Roman" panose="02020603050405020304" pitchFamily="18" charset="0"/>
              </a:rPr>
              <a:t>报文首部总长度：</a:t>
            </a:r>
            <a:r>
              <a:rPr lang="en-US" altLang="zh-CN" sz="2400" b="1" dirty="0">
                <a:latin typeface="Times New Roman" panose="02020603050405020304" pitchFamily="18" charset="0"/>
              </a:rPr>
              <a:t>66</a:t>
            </a:r>
            <a:r>
              <a:rPr lang="zh-CN" altLang="en-US" sz="2400" b="1" dirty="0">
                <a:latin typeface="Times New Roman" panose="02020603050405020304" pitchFamily="18" charset="0"/>
              </a:rPr>
              <a:t>字节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Times New Roman" panose="02020603050405020304" pitchFamily="18" charset="0"/>
              </a:rPr>
              <a:t>报文总长度：</a:t>
            </a:r>
            <a:r>
              <a:rPr lang="en-US" altLang="zh-CN" sz="2400" b="1" dirty="0">
                <a:latin typeface="Times New Roman" panose="02020603050405020304" pitchFamily="18" charset="0"/>
              </a:rPr>
              <a:t> 2^32 +66*801299=4.824*10^9</a:t>
            </a:r>
            <a:r>
              <a:rPr lang="zh-CN" altLang="en-US" sz="2400" b="1" dirty="0">
                <a:latin typeface="Times New Roman" panose="02020603050405020304" pitchFamily="18" charset="0"/>
              </a:rPr>
              <a:t>字节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Times New Roman" panose="02020603050405020304" pitchFamily="18" charset="0"/>
              </a:rPr>
              <a:t>传输速率：</a:t>
            </a:r>
            <a:r>
              <a:rPr lang="en-US" altLang="zh-CN" sz="2400" b="1" dirty="0">
                <a:latin typeface="Times New Roman" panose="02020603050405020304" pitchFamily="18" charset="0"/>
              </a:rPr>
              <a:t>155Mbps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r>
              <a:rPr lang="zh-CN" altLang="en-US" sz="2400" b="1" dirty="0">
                <a:latin typeface="Times New Roman" panose="02020603050405020304" pitchFamily="18" charset="0"/>
              </a:rPr>
              <a:t>传输</a:t>
            </a:r>
            <a:r>
              <a:rPr lang="en-US" altLang="zh-CN" sz="2400" b="1" dirty="0">
                <a:latin typeface="Times New Roman" panose="02020603050405020304" pitchFamily="18" charset="0"/>
              </a:rPr>
              <a:t>L</a:t>
            </a:r>
            <a:r>
              <a:rPr lang="zh-CN" altLang="en-US" sz="2400" b="1" dirty="0">
                <a:latin typeface="Times New Roman" panose="02020603050405020304" pitchFamily="18" charset="0"/>
              </a:rPr>
              <a:t>的时间：</a:t>
            </a:r>
            <a:endParaRPr lang="en-US" altLang="zh-CN" sz="2400" b="1" dirty="0">
              <a:latin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</a:pP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7400" y="2428128"/>
            <a:ext cx="1750607" cy="64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  <a:cs typeface="+mn-cs"/>
              </a:rPr>
              <a:t> </a:t>
            </a:r>
          </a:p>
        </p:txBody>
      </p:sp>
      <p:graphicFrame>
        <p:nvGraphicFramePr>
          <p:cNvPr id="12290" name="Object 8"/>
          <p:cNvGraphicFramePr>
            <a:graphicFrameLocks noChangeAspect="1"/>
          </p:cNvGraphicFramePr>
          <p:nvPr/>
        </p:nvGraphicFramePr>
        <p:xfrm>
          <a:off x="2876550" y="4572000"/>
          <a:ext cx="2946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r:id="rId4" imgW="2946400" imgH="800100" progId="Equation.DSMT4">
                  <p:embed/>
                </p:oleObj>
              </mc:Choice>
              <mc:Fallback>
                <p:oleObj r:id="rId4" imgW="2946400" imgH="800100" progId="Equation.DSMT4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76550" y="4572000"/>
                        <a:ext cx="294640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3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3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3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3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3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3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3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lstStyle/>
          <a:p>
            <a:r>
              <a:rPr lang="en-US" altLang="zh-CN" dirty="0"/>
              <a:t>P192</a:t>
            </a:r>
            <a:r>
              <a:rPr lang="zh-CN" altLang="en-US" dirty="0"/>
              <a:t>：</a:t>
            </a:r>
            <a:r>
              <a:rPr lang="en-US" altLang="zh-CN" dirty="0"/>
              <a:t>27</a:t>
            </a:r>
            <a:r>
              <a:rPr lang="zh-CN" altLang="en-US" dirty="0"/>
              <a:t>（</a:t>
            </a:r>
            <a:r>
              <a:rPr lang="en-US" altLang="zh-CN" dirty="0"/>
              <a:t>d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/>
          <p:cNvSpPr txBox="1">
            <a:spLocks noGrp="1"/>
          </p:cNvSpPr>
          <p:nvPr>
            <p:ph type="ftr" sz="quarter" idx="3"/>
          </p:nvPr>
        </p:nvSpPr>
        <p:spPr bwMode="auto">
          <a:ln/>
        </p:spPr>
        <p:txBody>
          <a:bodyPr wrap="square" lIns="91440" tIns="45720" rIns="91440" bIns="45720" numCol="1" anchor="t" anchorCtr="0" compatLnSpc="1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传输层</a:t>
            </a:r>
          </a:p>
        </p:txBody>
      </p:sp>
      <p:sp>
        <p:nvSpPr>
          <p:cNvPr id="15366" name="灯片编号占位符 3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600" b="0" i="0" u="none" kern="1200" baseline="0">
                <a:solidFill>
                  <a:schemeClr val="tx1"/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Times New Roman" panose="02020603050405020304" pitchFamily="18" charset="0"/>
              </a:rPr>
              <a:t>99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5367" name="Line 2"/>
          <p:cNvSpPr/>
          <p:nvPr/>
        </p:nvSpPr>
        <p:spPr>
          <a:xfrm flipH="1">
            <a:off x="3905250" y="3143250"/>
            <a:ext cx="2476500" cy="11049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68" name="Line 3"/>
          <p:cNvSpPr/>
          <p:nvPr/>
        </p:nvSpPr>
        <p:spPr>
          <a:xfrm flipH="1">
            <a:off x="4716463" y="2733675"/>
            <a:ext cx="1703387" cy="911225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69" name="Rectangle 4"/>
          <p:cNvSpPr/>
          <p:nvPr/>
        </p:nvSpPr>
        <p:spPr>
          <a:xfrm rot="728579">
            <a:off x="4170363" y="3814763"/>
            <a:ext cx="1817687" cy="28416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5370" name="Line 6"/>
          <p:cNvSpPr/>
          <p:nvPr/>
        </p:nvSpPr>
        <p:spPr>
          <a:xfrm>
            <a:off x="3895725" y="2009775"/>
            <a:ext cx="25336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3482975" y="1341438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r:id="rId3" imgW="1307465" imgH="1083945" progId="MS_ClipArt_Gallery.2">
                  <p:embed/>
                </p:oleObj>
              </mc:Choice>
              <mc:Fallback>
                <p:oleObj r:id="rId3" imgW="1307465" imgH="1083945" progId="MS_ClipArt_Gallery.2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2975" y="1341438"/>
                        <a:ext cx="485775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1" name="Text Box 8"/>
          <p:cNvSpPr txBox="1"/>
          <p:nvPr/>
        </p:nvSpPr>
        <p:spPr>
          <a:xfrm>
            <a:off x="3916363" y="1341438"/>
            <a:ext cx="800100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72" name="Text Box 9"/>
          <p:cNvSpPr txBox="1"/>
          <p:nvPr/>
        </p:nvSpPr>
        <p:spPr>
          <a:xfrm rot="808459">
            <a:off x="4071938" y="2419350"/>
            <a:ext cx="20796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Seq=207, 40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73" name="Text Box 10"/>
          <p:cNvSpPr txBox="1"/>
          <p:nvPr/>
        </p:nvSpPr>
        <p:spPr>
          <a:xfrm rot="-1770084">
            <a:off x="4833938" y="3067050"/>
            <a:ext cx="958850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ACK=207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5363" name="Object 15"/>
          <p:cNvGraphicFramePr>
            <a:graphicFrameLocks noChangeAspect="1"/>
          </p:cNvGraphicFramePr>
          <p:nvPr/>
        </p:nvGraphicFramePr>
        <p:xfrm>
          <a:off x="6140450" y="1350963"/>
          <a:ext cx="4857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r:id="rId5" imgW="1307465" imgH="1083945" progId="MS_ClipArt_Gallery.2">
                  <p:embed/>
                </p:oleObj>
              </mc:Choice>
              <mc:Fallback>
                <p:oleObj r:id="rId5" imgW="1307465" imgH="1083945" progId="MS_ClipArt_Gallery.2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0450" y="1350963"/>
                        <a:ext cx="485775" cy="38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4" name="Text Box 16"/>
          <p:cNvSpPr txBox="1"/>
          <p:nvPr/>
        </p:nvSpPr>
        <p:spPr>
          <a:xfrm>
            <a:off x="5440363" y="1360488"/>
            <a:ext cx="779462" cy="3365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Comic Sans MS" panose="030F0702030302020204" pitchFamily="66" charset="0"/>
              </a:rPr>
              <a:t>主机 </a:t>
            </a:r>
            <a:r>
              <a:rPr lang="en-US" altLang="zh-CN" dirty="0">
                <a:latin typeface="Comic Sans MS" panose="030F0702030302020204" pitchFamily="66" charset="0"/>
              </a:rPr>
              <a:t>B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75" name="Line 17"/>
          <p:cNvSpPr/>
          <p:nvPr/>
        </p:nvSpPr>
        <p:spPr>
          <a:xfrm>
            <a:off x="3895725" y="3876675"/>
            <a:ext cx="2533650" cy="5905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6" name="Text Box 18"/>
          <p:cNvSpPr txBox="1"/>
          <p:nvPr/>
        </p:nvSpPr>
        <p:spPr>
          <a:xfrm rot="706751">
            <a:off x="4056063" y="3790950"/>
            <a:ext cx="20796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Seq=127, 80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77" name="Line 19"/>
          <p:cNvSpPr/>
          <p:nvPr/>
        </p:nvSpPr>
        <p:spPr>
          <a:xfrm>
            <a:off x="3886200" y="1905000"/>
            <a:ext cx="0" cy="40767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78" name="Line 20"/>
          <p:cNvSpPr/>
          <p:nvPr/>
        </p:nvSpPr>
        <p:spPr>
          <a:xfrm>
            <a:off x="6400800" y="1790700"/>
            <a:ext cx="0" cy="38481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9" name="Text Box 21"/>
          <p:cNvSpPr txBox="1"/>
          <p:nvPr/>
        </p:nvSpPr>
        <p:spPr>
          <a:xfrm rot="-1338105">
            <a:off x="5200650" y="3179763"/>
            <a:ext cx="966788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ACK=247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80" name="Line 22"/>
          <p:cNvSpPr/>
          <p:nvPr/>
        </p:nvSpPr>
        <p:spPr>
          <a:xfrm>
            <a:off x="3883025" y="2362200"/>
            <a:ext cx="2508250" cy="62865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81" name="Text Box 23"/>
          <p:cNvSpPr txBox="1"/>
          <p:nvPr/>
        </p:nvSpPr>
        <p:spPr>
          <a:xfrm rot="706751">
            <a:off x="4084638" y="2009775"/>
            <a:ext cx="20796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Seq=127, 80 bytes data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grpSp>
        <p:nvGrpSpPr>
          <p:cNvPr id="15382" name="Group 24"/>
          <p:cNvGrpSpPr/>
          <p:nvPr/>
        </p:nvGrpSpPr>
        <p:grpSpPr>
          <a:xfrm>
            <a:off x="3562350" y="2016125"/>
            <a:ext cx="327025" cy="1860550"/>
            <a:chOff x="3444" y="1270"/>
            <a:chExt cx="206" cy="1172"/>
          </a:xfrm>
        </p:grpSpPr>
        <p:sp>
          <p:nvSpPr>
            <p:cNvPr id="15399" name="Rectangle 25"/>
            <p:cNvSpPr/>
            <p:nvPr/>
          </p:nvSpPr>
          <p:spPr>
            <a:xfrm>
              <a:off x="3494" y="1432"/>
              <a:ext cx="128" cy="8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5400" name="Text Box 26"/>
            <p:cNvSpPr txBox="1"/>
            <p:nvPr/>
          </p:nvSpPr>
          <p:spPr>
            <a:xfrm rot="-5400000">
              <a:off x="3158" y="1753"/>
              <a:ext cx="763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dirty="0">
                  <a:latin typeface="Comic Sans MS" panose="030F0702030302020204" pitchFamily="66" charset="0"/>
                </a:rPr>
                <a:t>Seq=92 </a:t>
              </a:r>
              <a:r>
                <a:rPr lang="zh-CN" altLang="en-US" sz="1400" dirty="0">
                  <a:latin typeface="Comic Sans MS" panose="030F0702030302020204" pitchFamily="66" charset="0"/>
                </a:rPr>
                <a:t>超时</a:t>
              </a:r>
              <a:endParaRPr lang="zh-CN" altLang="en-US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5401" name="Line 27"/>
            <p:cNvSpPr/>
            <p:nvPr/>
          </p:nvSpPr>
          <p:spPr>
            <a:xfrm flipV="1">
              <a:off x="3552" y="1270"/>
              <a:ext cx="4" cy="15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402" name="Line 28"/>
            <p:cNvSpPr/>
            <p:nvPr/>
          </p:nvSpPr>
          <p:spPr>
            <a:xfrm flipH="1">
              <a:off x="3546" y="2296"/>
              <a:ext cx="0" cy="1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403" name="Line 29"/>
            <p:cNvSpPr/>
            <p:nvPr/>
          </p:nvSpPr>
          <p:spPr>
            <a:xfrm flipH="1">
              <a:off x="3536" y="2442"/>
              <a:ext cx="11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5404" name="Line 30"/>
            <p:cNvSpPr/>
            <p:nvPr/>
          </p:nvSpPr>
          <p:spPr>
            <a:xfrm flipH="1">
              <a:off x="3524" y="1270"/>
              <a:ext cx="11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5383" name="Line 31"/>
          <p:cNvSpPr/>
          <p:nvPr/>
        </p:nvSpPr>
        <p:spPr>
          <a:xfrm flipH="1">
            <a:off x="3911600" y="4521200"/>
            <a:ext cx="2476500" cy="1104900"/>
          </a:xfrm>
          <a:prstGeom prst="line">
            <a:avLst/>
          </a:prstGeom>
          <a:ln w="28575" cap="flat" cmpd="sng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84" name="Text Box 32"/>
          <p:cNvSpPr txBox="1"/>
          <p:nvPr/>
        </p:nvSpPr>
        <p:spPr>
          <a:xfrm rot="-1338105">
            <a:off x="5016500" y="4608513"/>
            <a:ext cx="966788" cy="304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</a:rPr>
              <a:t>ACK=247</a:t>
            </a:r>
            <a:endParaRPr lang="en-US" altLang="zh-CN" sz="1000" dirty="0">
              <a:latin typeface="Times New Roman" panose="02020603050405020304" pitchFamily="18" charset="0"/>
            </a:endParaRPr>
          </a:p>
        </p:txBody>
      </p:sp>
      <p:sp>
        <p:nvSpPr>
          <p:cNvPr id="15385" name="Rectangle 55"/>
          <p:cNvSpPr/>
          <p:nvPr/>
        </p:nvSpPr>
        <p:spPr>
          <a:xfrm>
            <a:off x="3659188" y="4143375"/>
            <a:ext cx="203200" cy="13208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anchor="ctr" anchorCtr="0"/>
          <a:lstStyle/>
          <a:p>
            <a:pPr algn="ctr"/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5386" name="Text Box 56"/>
          <p:cNvSpPr txBox="1"/>
          <p:nvPr/>
        </p:nvSpPr>
        <p:spPr>
          <a:xfrm rot="-5400000">
            <a:off x="3125788" y="4652963"/>
            <a:ext cx="1211262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Comic Sans MS" panose="030F0702030302020204" pitchFamily="66" charset="0"/>
              </a:rPr>
              <a:t>Seq=92 </a:t>
            </a:r>
            <a:r>
              <a:rPr lang="zh-CN" altLang="en-US" sz="1400" dirty="0">
                <a:latin typeface="Comic Sans MS" panose="030F0702030302020204" pitchFamily="66" charset="0"/>
              </a:rPr>
              <a:t>超时</a:t>
            </a:r>
            <a:endParaRPr lang="zh-CN" altLang="en-US" sz="1000" dirty="0">
              <a:latin typeface="Times New Roman" panose="02020603050405020304" pitchFamily="18" charset="0"/>
            </a:endParaRPr>
          </a:p>
        </p:txBody>
      </p:sp>
      <p:sp>
        <p:nvSpPr>
          <p:cNvPr id="15387" name="Line 57"/>
          <p:cNvSpPr/>
          <p:nvPr/>
        </p:nvSpPr>
        <p:spPr>
          <a:xfrm flipV="1">
            <a:off x="3751263" y="3886200"/>
            <a:ext cx="6350" cy="2444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88" name="Line 58"/>
          <p:cNvSpPr/>
          <p:nvPr/>
        </p:nvSpPr>
        <p:spPr>
          <a:xfrm flipH="1">
            <a:off x="3733800" y="5562600"/>
            <a:ext cx="0" cy="2222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389" name="Line 59"/>
          <p:cNvSpPr/>
          <p:nvPr/>
        </p:nvSpPr>
        <p:spPr>
          <a:xfrm flipH="1">
            <a:off x="3657600" y="5791200"/>
            <a:ext cx="18097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0" name="Line 60"/>
          <p:cNvSpPr/>
          <p:nvPr/>
        </p:nvSpPr>
        <p:spPr>
          <a:xfrm flipH="1">
            <a:off x="3706813" y="3886200"/>
            <a:ext cx="180975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Text Box 62"/>
          <p:cNvSpPr txBox="1"/>
          <p:nvPr/>
        </p:nvSpPr>
        <p:spPr>
          <a:xfrm>
            <a:off x="2511425" y="42672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247</a:t>
            </a:r>
          </a:p>
        </p:txBody>
      </p:sp>
      <p:sp>
        <p:nvSpPr>
          <p:cNvPr id="15392" name="Text Box 63"/>
          <p:cNvSpPr txBox="1"/>
          <p:nvPr/>
        </p:nvSpPr>
        <p:spPr>
          <a:xfrm>
            <a:off x="2511425" y="5410200"/>
            <a:ext cx="1104900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latin typeface="Comic Sans MS" panose="030F0702030302020204" pitchFamily="66" charset="0"/>
              </a:rPr>
              <a:t>= 247</a:t>
            </a:r>
          </a:p>
        </p:txBody>
      </p:sp>
      <p:sp>
        <p:nvSpPr>
          <p:cNvPr id="39" name="Text Box 64"/>
          <p:cNvSpPr txBox="1"/>
          <p:nvPr/>
        </p:nvSpPr>
        <p:spPr>
          <a:xfrm>
            <a:off x="2438400" y="3810000"/>
            <a:ext cx="1096963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127</a:t>
            </a:r>
          </a:p>
        </p:txBody>
      </p:sp>
      <p:grpSp>
        <p:nvGrpSpPr>
          <p:cNvPr id="15394" name="组合 41"/>
          <p:cNvGrpSpPr/>
          <p:nvPr/>
        </p:nvGrpSpPr>
        <p:grpSpPr>
          <a:xfrm>
            <a:off x="4432300" y="3009900"/>
            <a:ext cx="588963" cy="644525"/>
            <a:chOff x="1836738" y="3011103"/>
            <a:chExt cx="588963" cy="643190"/>
          </a:xfrm>
        </p:grpSpPr>
        <p:sp>
          <p:nvSpPr>
            <p:cNvPr id="15397" name="Text Box 40"/>
            <p:cNvSpPr txBox="1"/>
            <p:nvPr/>
          </p:nvSpPr>
          <p:spPr>
            <a:xfrm>
              <a:off x="1836738" y="3286981"/>
              <a:ext cx="588963" cy="3673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loss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  <p:sp>
          <p:nvSpPr>
            <p:cNvPr id="15398" name="Text Box 45"/>
            <p:cNvSpPr txBox="1"/>
            <p:nvPr/>
          </p:nvSpPr>
          <p:spPr>
            <a:xfrm>
              <a:off x="1943100" y="3011103"/>
              <a:ext cx="387350" cy="4571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X</a:t>
              </a:r>
              <a:endParaRPr lang="en-US" altLang="zh-CN" sz="1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43" name="Text Box 64"/>
          <p:cNvSpPr txBox="1"/>
          <p:nvPr/>
        </p:nvSpPr>
        <p:spPr>
          <a:xfrm>
            <a:off x="2438400" y="1752600"/>
            <a:ext cx="1096963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127</a:t>
            </a:r>
          </a:p>
        </p:txBody>
      </p:sp>
      <p:sp>
        <p:nvSpPr>
          <p:cNvPr id="44" name="Text Box 64"/>
          <p:cNvSpPr txBox="1"/>
          <p:nvPr/>
        </p:nvSpPr>
        <p:spPr>
          <a:xfrm>
            <a:off x="2438400" y="2362200"/>
            <a:ext cx="1096963" cy="5810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Sendbase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Comic Sans MS" panose="030F0702030302020204" pitchFamily="66" charset="0"/>
              </a:rPr>
              <a:t>= 127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3" grpId="0"/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jZjM5N2Y0NjU1M2Q4MDdhNjczNzAzYmI3Y2Y4Mm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4.9|2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3|6.5|8.2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62503937007875,&quot;left&quot;:42,&quot;top&quot;:96,&quot;width&quot;:64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62503937007875,&quot;left&quot;:42,&quot;top&quot;:96,&quot;width&quot;:64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8.62503937007875,&quot;left&quot;:42,&quot;top&quot;:96,&quot;width&quot;:642}"/>
</p:tagLst>
</file>

<file path=ppt/theme/theme1.xml><?xml version="1.0" encoding="utf-8"?>
<a:theme xmlns:a="http://schemas.openxmlformats.org/drawingml/2006/main" name="Default Design">
  <a:themeElements>
    <a:clrScheme name="Default Design 10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FF9900"/>
      </a:folHlink>
    </a:clrScheme>
    <a:fontScheme name="Default Design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defRPr dirty="0" smtClean="0"/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</a:spPr>
      <a:bodyPr/>
      <a:lstStyle/>
    </a:lnDef>
    <a:txDef>
      <a:spPr bwMode="auto">
        <a:noFill/>
        <a:ln>
          <a:noFill/>
        </a:ln>
      </a:spPr>
      <a:bodyPr wrap="square">
        <a:spAutoFit/>
      </a:bodyPr>
      <a:lstStyle>
        <a:defPPr>
          <a:spcBef>
            <a:spcPct val="0"/>
          </a:spcBef>
          <a:buClrTx/>
          <a:buSzTx/>
          <a:buFontTx/>
          <a:buNone/>
          <a:defRPr sz="2000" b="1" dirty="0" smtClean="0">
            <a:latin typeface="Comic Sans MS" panose="030F0702030302020204" pitchFamily="66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66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计算机网络自顶向下方法-2</Template>
  <TotalTime>72</TotalTime>
  <Words>14336</Words>
  <Application>Microsoft Office PowerPoint</Application>
  <PresentationFormat>全屏显示(4:3)</PresentationFormat>
  <Paragraphs>3150</Paragraphs>
  <Slides>158</Slides>
  <Notes>124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158</vt:i4>
      </vt:variant>
    </vt:vector>
  </HeadingPairs>
  <TitlesOfParts>
    <vt:vector size="180" baseType="lpstr">
      <vt:lpstr>MS Mincho</vt:lpstr>
      <vt:lpstr>黑体</vt:lpstr>
      <vt:lpstr>楷体_GB2312</vt:lpstr>
      <vt:lpstr>宋体</vt:lpstr>
      <vt:lpstr>Arial</vt:lpstr>
      <vt:lpstr>Arial Rounded MT Bold</vt:lpstr>
      <vt:lpstr>Calibri</vt:lpstr>
      <vt:lpstr>Comic Sans MS</vt:lpstr>
      <vt:lpstr>Courier New</vt:lpstr>
      <vt:lpstr>Symbol</vt:lpstr>
      <vt:lpstr>Tahoma</vt:lpstr>
      <vt:lpstr>Times New Roman</vt:lpstr>
      <vt:lpstr>Verdana</vt:lpstr>
      <vt:lpstr>Wingdings</vt:lpstr>
      <vt:lpstr>ZapfDingbats</vt:lpstr>
      <vt:lpstr>Default Design</vt:lpstr>
      <vt:lpstr>MS_ClipArt_Gallery.2</vt:lpstr>
      <vt:lpstr>Microsoft Visio Drawing</vt:lpstr>
      <vt:lpstr>Microsoft Word Picture</vt:lpstr>
      <vt:lpstr>MathType 6.0 Equation</vt:lpstr>
      <vt:lpstr>Bitmap Image</vt:lpstr>
      <vt:lpstr>Equation.3</vt:lpstr>
      <vt:lpstr>PowerPoint 演示文稿</vt:lpstr>
      <vt:lpstr>第3章:传输层</vt:lpstr>
      <vt:lpstr>第3章 要点</vt:lpstr>
      <vt:lpstr>传输层服务</vt:lpstr>
      <vt:lpstr>传输层为相互通信的应用进程提供了逻辑通信 </vt:lpstr>
      <vt:lpstr>传输层服务</vt:lpstr>
      <vt:lpstr>传输层协议数据封装</vt:lpstr>
      <vt:lpstr>数据封装的过程</vt:lpstr>
      <vt:lpstr>传输层 vs. 网络层</vt:lpstr>
      <vt:lpstr>传输层协议和网络层协议的主要区别 </vt:lpstr>
      <vt:lpstr>因特网传输层协议</vt:lpstr>
      <vt:lpstr>第3章 要点</vt:lpstr>
      <vt:lpstr>传输 层的复用与分解</vt:lpstr>
      <vt:lpstr>复用/分解</vt:lpstr>
      <vt:lpstr>分解工作过程</vt:lpstr>
      <vt:lpstr>无连接分解</vt:lpstr>
      <vt:lpstr>无连接分解(续)</vt:lpstr>
      <vt:lpstr>面向连接分解</vt:lpstr>
      <vt:lpstr>面向连接分解 (续)</vt:lpstr>
      <vt:lpstr>面向连接分解: 多线程Web服务器</vt:lpstr>
      <vt:lpstr>第3章 要点</vt:lpstr>
      <vt:lpstr>UDP: 用户数据报协议 [RFC 768]</vt:lpstr>
      <vt:lpstr>UDP: 其他</vt:lpstr>
      <vt:lpstr>UDP检查和</vt:lpstr>
      <vt:lpstr>互联网检查和例子</vt:lpstr>
      <vt:lpstr>互联网检查和例子</vt:lpstr>
      <vt:lpstr>思考</vt:lpstr>
      <vt:lpstr>第3章 要点</vt:lpstr>
      <vt:lpstr>可靠数据传输的原则</vt:lpstr>
      <vt:lpstr>可靠数据传输: 基本概念</vt:lpstr>
      <vt:lpstr>可靠数据传输: 基本概念</vt:lpstr>
      <vt:lpstr>第3章 要点</vt:lpstr>
      <vt:lpstr>Rdt1.0: 经可靠信道的可靠传输</vt:lpstr>
      <vt:lpstr>第3章 要点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rdt2.1: 发送方, 处理受损的ACK/NAK</vt:lpstr>
      <vt:lpstr>rdt2.1: 接收方,处理受损的ACK/NAK</vt:lpstr>
      <vt:lpstr>rdt2.1: 讨论</vt:lpstr>
      <vt:lpstr>PowerPoint 演示文稿</vt:lpstr>
      <vt:lpstr>PowerPoint 演示文稿</vt:lpstr>
      <vt:lpstr>rdt2.2: 一种无NAK的协议</vt:lpstr>
      <vt:lpstr>rdt2.2: 发送方, 接收方片段</vt:lpstr>
      <vt:lpstr>第3章 要点</vt:lpstr>
      <vt:lpstr>rdt3.0: 具有差错和丢包的信道</vt:lpstr>
      <vt:lpstr>rdt3.0发送方</vt:lpstr>
      <vt:lpstr>rdt3.0 运行情况</vt:lpstr>
      <vt:lpstr>rdt3.0 运行情况</vt:lpstr>
      <vt:lpstr>rdt3.0的性能</vt:lpstr>
      <vt:lpstr>rdt3.0: 停等协议的运行</vt:lpstr>
      <vt:lpstr>rdt3.0: 停等协议的运行</vt:lpstr>
      <vt:lpstr>第3章 要点</vt:lpstr>
      <vt:lpstr>流水线协议</vt:lpstr>
      <vt:lpstr>流水线协议: 增加利用率</vt:lpstr>
      <vt:lpstr>PowerPoint 演示文稿</vt:lpstr>
      <vt:lpstr>Go-Back-N</vt:lpstr>
      <vt:lpstr>PowerPoint 演示文稿</vt:lpstr>
      <vt:lpstr>PowerPoint 演示文稿</vt:lpstr>
      <vt:lpstr>PowerPoint 演示文稿</vt:lpstr>
      <vt:lpstr>GBN: 发送方扩展的 FSM</vt:lpstr>
      <vt:lpstr>GBN: 接收方扩展 FSM</vt:lpstr>
      <vt:lpstr>PowerPoint 演示文稿</vt:lpstr>
      <vt:lpstr>PowerPoint 演示文稿</vt:lpstr>
      <vt:lpstr>选择性重传: 发送方有选择性地重传</vt:lpstr>
      <vt:lpstr>PowerPoint 演示文稿</vt:lpstr>
      <vt:lpstr>选择性重传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可靠数据传输机制及用途总结</vt:lpstr>
      <vt:lpstr>第3章 要点</vt:lpstr>
      <vt:lpstr>PowerPoint 演示文稿</vt:lpstr>
      <vt:lpstr>TCP概述</vt:lpstr>
      <vt:lpstr>TCP 报文段结构</vt:lpstr>
      <vt:lpstr>*TCP 选项字段</vt:lpstr>
      <vt:lpstr>TCP序号和确认号</vt:lpstr>
      <vt:lpstr>TCP序号和确认号</vt:lpstr>
      <vt:lpstr>TCP序号和确认号</vt:lpstr>
      <vt:lpstr>TCP序号和确认号</vt:lpstr>
      <vt:lpstr>TCP往返时延(RTT)的估计与超时</vt:lpstr>
      <vt:lpstr>TCP往返时延估计与超时 (续)</vt:lpstr>
      <vt:lpstr>RTT估计的例子</vt:lpstr>
      <vt:lpstr>TCP往返时延估计与超时 (续)</vt:lpstr>
      <vt:lpstr>第3章 要点</vt:lpstr>
      <vt:lpstr>TCP 可靠数据传输</vt:lpstr>
      <vt:lpstr>TCP 发送方事件</vt:lpstr>
      <vt:lpstr>TCP  发送方 (简化的)</vt:lpstr>
      <vt:lpstr>TCP 发送方 (simplified)</vt:lpstr>
      <vt:lpstr>TCP: 重传的情况</vt:lpstr>
      <vt:lpstr>TCP 重传情况(续)</vt:lpstr>
      <vt:lpstr>P192：26</vt:lpstr>
      <vt:lpstr>P192：27（d）</vt:lpstr>
      <vt:lpstr>快速重传</vt:lpstr>
      <vt:lpstr>TCP ACK 产生 [RFC 1122, RFC 2581]</vt:lpstr>
      <vt:lpstr>快速重传算法:</vt:lpstr>
      <vt:lpstr>P193：37</vt:lpstr>
      <vt:lpstr>P193：37</vt:lpstr>
      <vt:lpstr>P193：37</vt:lpstr>
      <vt:lpstr>第3章 要点</vt:lpstr>
      <vt:lpstr>TCP 流量控制</vt:lpstr>
      <vt:lpstr>TCP流控: 工作原理</vt:lpstr>
      <vt:lpstr>第3章 要点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建立连接</vt:lpstr>
      <vt:lpstr>为什么是三次握手？</vt:lpstr>
      <vt:lpstr>为什么是三次握手？</vt:lpstr>
      <vt:lpstr>PowerPoint 演示文稿</vt:lpstr>
      <vt:lpstr>TCP 连接管理 (续)</vt:lpstr>
      <vt:lpstr>第3章 要点</vt:lpstr>
      <vt:lpstr>拥塞控制原理</vt:lpstr>
      <vt:lpstr>拥塞控制原理</vt:lpstr>
      <vt:lpstr>PowerPoint 演示文稿</vt:lpstr>
      <vt:lpstr>拥塞的原因与开销: 情况1 </vt:lpstr>
      <vt:lpstr>拥塞的原因与开销 : 情况2 </vt:lpstr>
      <vt:lpstr>拥塞的原因与开销: 情况2 (续) </vt:lpstr>
      <vt:lpstr>拥塞的原因与开销: 情况3 </vt:lpstr>
      <vt:lpstr>拥塞的原因与开销: 情况3 (续) </vt:lpstr>
      <vt:lpstr>拥塞控制方法</vt:lpstr>
      <vt:lpstr>网络辅助的拥塞控制</vt:lpstr>
      <vt:lpstr>*案例研究: ATM ABR 拥塞控制</vt:lpstr>
      <vt:lpstr>*案例研究: ATM ABR拥塞控制</vt:lpstr>
      <vt:lpstr>第3章 要点</vt:lpstr>
      <vt:lpstr>TCP 拥塞控制</vt:lpstr>
      <vt:lpstr>TCP拥塞控制</vt:lpstr>
      <vt:lpstr>TCP慢启动</vt:lpstr>
      <vt:lpstr>TCP 慢启动(续)</vt:lpstr>
      <vt:lpstr>拥塞避免</vt:lpstr>
      <vt:lpstr>拥塞避免</vt:lpstr>
      <vt:lpstr>快速恢复</vt:lpstr>
      <vt:lpstr>PowerPoint 演示文稿</vt:lpstr>
      <vt:lpstr>快速恢复(续)</vt:lpstr>
      <vt:lpstr>TCP 拥塞控制：回顾</vt:lpstr>
      <vt:lpstr>TCP 拥塞控制：回顾</vt:lpstr>
      <vt:lpstr>TCP 拥塞控制：小结</vt:lpstr>
      <vt:lpstr>TCP 拥塞控制：小结</vt:lpstr>
      <vt:lpstr>思考题</vt:lpstr>
      <vt:lpstr>第3章 要点</vt:lpstr>
      <vt:lpstr>PowerPoint 演示文稿</vt:lpstr>
      <vt:lpstr>PowerPoint 演示文稿</vt:lpstr>
      <vt:lpstr>第3章 要点</vt:lpstr>
      <vt:lpstr>TCP 公平</vt:lpstr>
      <vt:lpstr>为什么TCP能保证公平性?</vt:lpstr>
      <vt:lpstr>公平性(续)</vt:lpstr>
      <vt:lpstr>*明确拥塞通告(ECN)</vt:lpstr>
      <vt:lpstr>第三章  小结</vt:lpstr>
      <vt:lpstr>补充题目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3</dc:title>
  <dc:creator>陈鸣</dc:creator>
  <cp:lastModifiedBy>琴 刘</cp:lastModifiedBy>
  <cp:revision>1201</cp:revision>
  <cp:lastPrinted>2000-04-27T09:23:27Z</cp:lastPrinted>
  <dcterms:created xsi:type="dcterms:W3CDTF">1999-10-08T19:08:27Z</dcterms:created>
  <dcterms:modified xsi:type="dcterms:W3CDTF">2024-10-21T08:49:18Z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EF62A0520DDB4079AEDC75FAAE029995_12</vt:lpwstr>
  </property>
  <property fmtid="{D5CDD505-2E9C-101B-9397-08002B2CF9AE}" pid="3" name="KSOProductBuildVer">
    <vt:lpwstr>2052-12.1.0.18276</vt:lpwstr>
  </property>
</Properties>
</file>